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26.xml" ContentType="application/vnd.openxmlformats-officedocument.presentationml.slide+xml"/>
  <Override PartName="/ppt/slides/slide28.xml" ContentType="application/vnd.openxmlformats-officedocument.presentationml.slide+xml"/>
  <Override PartName="/ppt/slides/slide24.xml" ContentType="application/vnd.openxmlformats-officedocument.presentationml.slide+xml"/>
  <Override PartName="/ppt/slides/slide21.xml" ContentType="application/vnd.openxmlformats-officedocument.presentationml.slide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9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7.xml" ContentType="application/vnd.openxmlformats-officedocument.drawingml.chart+xml"/>
  <Override PartName="/ppt/charts/colors6.xml" ContentType="application/vnd.ms-office.chartcolorstyle+xml"/>
  <Override PartName="/ppt/charts/style6.xml" ContentType="application/vnd.ms-office.chartstyle+xml"/>
  <Override PartName="/ppt/handoutMasters/handoutMaster1.xml" ContentType="application/vnd.openxmlformats-officedocument.presentationml.handoutMaster+xml"/>
  <Override PartName="/ppt/charts/chart6.xml" ContentType="application/vnd.openxmlformats-officedocument.drawingml.chart+xml"/>
  <Override PartName="/ppt/charts/colors10.xml" ContentType="application/vnd.ms-office.chartcolorstyle+xml"/>
  <Override PartName="/ppt/charts/style10.xml" ContentType="application/vnd.ms-office.chartstyle+xml"/>
  <Override PartName="/ppt/charts/chart10.xml" ContentType="application/vnd.openxmlformats-officedocument.drawingml.chart+xml"/>
  <Override PartName="/ppt/charts/style7.xml" ContentType="application/vnd.ms-office.chart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olors5.xml" ContentType="application/vnd.ms-office.chartcolorstyle+xml"/>
  <Override PartName="/ppt/notesMasters/notesMaster1.xml" ContentType="application/vnd.openxmlformats-officedocument.presentationml.notesMaster+xml"/>
  <Override PartName="/ppt/charts/chart5.xml" ContentType="application/vnd.openxmlformats-officedocument.drawingml.chart+xml"/>
  <Override PartName="/ppt/charts/style5.xml" ContentType="application/vnd.ms-office.chartstyle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charts/colors7.xml" ContentType="application/vnd.ms-office.chartcolorstyle+xml"/>
  <Override PartName="/ppt/charts/style2.xml" ContentType="application/vnd.ms-office.chart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4.xml" ContentType="application/vnd.ms-office.chartcolorstyle+xml"/>
  <Override PartName="/ppt/charts/style4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hart4.xml" ContentType="application/vnd.openxmlformats-officedocument.drawingml.chart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81" r:id="rId17"/>
    <p:sldId id="282" r:id="rId18"/>
    <p:sldId id="285" r:id="rId19"/>
    <p:sldId id="283" r:id="rId20"/>
    <p:sldId id="284" r:id="rId21"/>
    <p:sldId id="273" r:id="rId22"/>
    <p:sldId id="275" r:id="rId23"/>
    <p:sldId id="276" r:id="rId24"/>
    <p:sldId id="277" r:id="rId25"/>
    <p:sldId id="286" r:id="rId26"/>
    <p:sldId id="289" r:id="rId27"/>
    <p:sldId id="288" r:id="rId28"/>
    <p:sldId id="279" r:id="rId29"/>
    <p:sldId id="280" r:id="rId30"/>
    <p:sldId id="260" r:id="rId31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3" autoAdjust="0"/>
    <p:restoredTop sz="93915" autoAdjust="0"/>
  </p:normalViewPr>
  <p:slideViewPr>
    <p:cSldViewPr snapToGrid="0">
      <p:cViewPr varScale="1">
        <p:scale>
          <a:sx n="109" d="100"/>
          <a:sy n="109" d="100"/>
        </p:scale>
        <p:origin x="5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ystemc%20DDR4800IF\simulation%20result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ystemc%20DDR4800IF\simulation%20result2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ystemc%20DDR4800IF\simulation%20result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ystemc%20DDR4800IF\simulation%20result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ystemc%20DDR4800IF\simulation%20result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ystemc%20DDR4800IF\simulation%20result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ystemc%20DDR4800IF\simulation%20result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D:\systemc%20DDR4800IF\simulation%20result2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ystemc%20DDR4800IF\simulation%20result2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systemc%20DDR4800IF\simulation%20result2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800"/>
              <a:t>Interface analysis, 4K RR</a:t>
            </a:r>
            <a:endParaRPr lang="zh-TW" altLang="en-US" sz="18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din ratio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elete val="1"/>
          </c:dLbls>
          <c:cat>
            <c:numRef>
              <c:f>'conv4p tR'!$C$846:$C$849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'conv4p tR'!$R$846:$R$849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1D6-426C-BDBC-6F5EC48FD230}"/>
            </c:ext>
          </c:extLst>
        </c:ser>
        <c:ser>
          <c:idx val="1"/>
          <c:order val="1"/>
          <c:tx>
            <c:v>dout ratio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3"/>
              <c:layout>
                <c:manualLayout>
                  <c:x val="-5.493047086082703E-2"/>
                  <c:y val="5.33199157039328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1D6-426C-BDBC-6F5EC48FD230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'conv4p tR'!$C$846:$C$849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'conv4p tR'!$S$846:$S$849</c:f>
              <c:numCache>
                <c:formatCode>General</c:formatCode>
                <c:ptCount val="4"/>
                <c:pt idx="0">
                  <c:v>0.60289199999999998</c:v>
                </c:pt>
                <c:pt idx="1">
                  <c:v>0.54739899999999997</c:v>
                </c:pt>
                <c:pt idx="2">
                  <c:v>0.51742699999999997</c:v>
                </c:pt>
                <c:pt idx="3">
                  <c:v>0.45649600000000001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1D6-426C-BDBC-6F5EC48FD230}"/>
            </c:ext>
          </c:extLst>
        </c:ser>
        <c:ser>
          <c:idx val="2"/>
          <c:order val="2"/>
          <c:tx>
            <c:v>cmd ratio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3"/>
              <c:layout>
                <c:manualLayout>
                  <c:x val="-5.493047086082703E-2"/>
                  <c:y val="-4.988158048628348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1D6-426C-BDBC-6F5EC48FD230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'conv4p tR'!$C$846:$C$849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'conv4p tR'!$T$846:$T$849</c:f>
              <c:numCache>
                <c:formatCode>General</c:formatCode>
                <c:ptCount val="4"/>
                <c:pt idx="0">
                  <c:v>0.376494</c:v>
                </c:pt>
                <c:pt idx="1">
                  <c:v>0.43331900000000001</c:v>
                </c:pt>
                <c:pt idx="2">
                  <c:v>0.46430500000000002</c:v>
                </c:pt>
                <c:pt idx="3">
                  <c:v>0.50635600000000003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1D6-426C-BDBC-6F5EC48FD230}"/>
            </c:ext>
          </c:extLst>
        </c:ser>
        <c:ser>
          <c:idx val="3"/>
          <c:order val="3"/>
          <c:tx>
            <c:v>busy ratio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'conv4p tR'!$C$846:$C$849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'conv4p tR'!$U$846:$U$849</c:f>
              <c:numCache>
                <c:formatCode>General</c:formatCode>
                <c:ptCount val="4"/>
                <c:pt idx="0">
                  <c:v>0.97938599999999998</c:v>
                </c:pt>
                <c:pt idx="1">
                  <c:v>0.98071799999999998</c:v>
                </c:pt>
                <c:pt idx="2">
                  <c:v>0.98173200000000005</c:v>
                </c:pt>
                <c:pt idx="3">
                  <c:v>0.96285200000000004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1D6-426C-BDBC-6F5EC48FD23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81157912"/>
        <c:axId val="481158896"/>
      </c:lineChart>
      <c:catAx>
        <c:axId val="4811579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400"/>
                  <a:t>IO speed DDR</a:t>
                </a:r>
                <a:endParaRPr lang="zh-TW" altLang="en-US" sz="14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81158896"/>
        <c:crosses val="autoZero"/>
        <c:auto val="1"/>
        <c:lblAlgn val="ctr"/>
        <c:lblOffset val="100"/>
        <c:noMultiLvlLbl val="0"/>
      </c:catAx>
      <c:valAx>
        <c:axId val="48115889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0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81157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800" dirty="0"/>
              <a:t>SCA IF,</a:t>
            </a:r>
            <a:r>
              <a:rPr lang="en-US" altLang="zh-TW" sz="1800" b="0" i="0" u="none" strike="noStrike" baseline="0" dirty="0">
                <a:effectLst/>
              </a:rPr>
              <a:t> </a:t>
            </a:r>
            <a:r>
              <a:rPr lang="en-US" altLang="zh-TW" sz="1800" b="0" i="0" u="none" strike="noStrike" baseline="0" dirty="0" smtClean="0">
                <a:effectLst/>
              </a:rPr>
              <a:t>16K RR,</a:t>
            </a:r>
            <a:r>
              <a:rPr lang="en-US" altLang="zh-TW" sz="1800" dirty="0" smtClean="0"/>
              <a:t> </a:t>
            </a:r>
            <a:r>
              <a:rPr lang="en-US" altLang="zh-TW" sz="1800" dirty="0"/>
              <a:t>4800MTs</a:t>
            </a:r>
            <a:endParaRPr lang="zh-TW" altLang="en-US" sz="18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tR20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'SCA4p tR'!$A$760:$A$768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16</c:v>
                </c:pt>
              </c:numCache>
            </c:numRef>
          </c:xVal>
          <c:yVal>
            <c:numRef>
              <c:f>'SCA4p tR'!$G$760:$G$768</c:f>
              <c:numCache>
                <c:formatCode>General</c:formatCode>
                <c:ptCount val="9"/>
                <c:pt idx="0">
                  <c:v>483.13799999999998</c:v>
                </c:pt>
                <c:pt idx="1">
                  <c:v>876.154</c:v>
                </c:pt>
                <c:pt idx="2">
                  <c:v>947.58100000000002</c:v>
                </c:pt>
                <c:pt idx="3">
                  <c:v>946.86800000000005</c:v>
                </c:pt>
                <c:pt idx="4">
                  <c:v>950.21400000000006</c:v>
                </c:pt>
                <c:pt idx="5">
                  <c:v>950.255</c:v>
                </c:pt>
                <c:pt idx="6">
                  <c:v>946.87199999999996</c:v>
                </c:pt>
                <c:pt idx="7">
                  <c:v>944.84400000000005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7C6-41D3-99D3-FDB0E6694C26}"/>
            </c:ext>
          </c:extLst>
        </c:ser>
        <c:ser>
          <c:idx val="4"/>
          <c:order val="1"/>
          <c:tx>
            <c:v>tR40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'SCA4p tR'!$A$786:$A$794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16</c:v>
                </c:pt>
              </c:numCache>
            </c:numRef>
          </c:xVal>
          <c:yVal>
            <c:numRef>
              <c:f>'SCA4p tR'!$G$786:$G$794</c:f>
              <c:numCache>
                <c:formatCode>General</c:formatCode>
                <c:ptCount val="9"/>
                <c:pt idx="0">
                  <c:v>291.62400000000002</c:v>
                </c:pt>
                <c:pt idx="1">
                  <c:v>574.48099999999999</c:v>
                </c:pt>
                <c:pt idx="2">
                  <c:v>925.10299999999995</c:v>
                </c:pt>
                <c:pt idx="3">
                  <c:v>949.08299999999997</c:v>
                </c:pt>
                <c:pt idx="4">
                  <c:v>956.13900000000001</c:v>
                </c:pt>
                <c:pt idx="5">
                  <c:v>956.34799999999996</c:v>
                </c:pt>
                <c:pt idx="6">
                  <c:v>956.75300000000004</c:v>
                </c:pt>
                <c:pt idx="7">
                  <c:v>954.99400000000003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7C6-41D3-99D3-FDB0E6694C26}"/>
            </c:ext>
          </c:extLst>
        </c:ser>
        <c:ser>
          <c:idx val="5"/>
          <c:order val="2"/>
          <c:tx>
            <c:v>tR60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'SCA4p tR'!$A$799:$A$807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16</c:v>
                </c:pt>
              </c:numCache>
            </c:numRef>
          </c:xVal>
          <c:yVal>
            <c:numRef>
              <c:f>'SCA4p tR'!$G$799:$G$807</c:f>
              <c:numCache>
                <c:formatCode>General</c:formatCode>
                <c:ptCount val="9"/>
                <c:pt idx="0">
                  <c:v>209.999</c:v>
                </c:pt>
                <c:pt idx="1">
                  <c:v>416.09199999999998</c:v>
                </c:pt>
                <c:pt idx="2">
                  <c:v>783.01</c:v>
                </c:pt>
                <c:pt idx="3">
                  <c:v>941.51199999999994</c:v>
                </c:pt>
                <c:pt idx="4">
                  <c:v>951.63900000000001</c:v>
                </c:pt>
                <c:pt idx="5">
                  <c:v>954.34500000000003</c:v>
                </c:pt>
                <c:pt idx="6">
                  <c:v>956.93600000000004</c:v>
                </c:pt>
                <c:pt idx="7">
                  <c:v>954.77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7C6-41D3-99D3-FDB0E6694C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6175800"/>
        <c:axId val="676177440"/>
      </c:scatterChart>
      <c:valAx>
        <c:axId val="676175800"/>
        <c:scaling>
          <c:orientation val="minMax"/>
          <c:max val="1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/>
                  <a:t>Independent 4pLUN</a:t>
                </a:r>
                <a:endParaRPr lang="zh-TW" altLang="en-US" sz="12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7440"/>
        <c:crosses val="autoZero"/>
        <c:crossBetween val="midCat"/>
        <c:majorUnit val="2"/>
      </c:valAx>
      <c:valAx>
        <c:axId val="676177440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 dirty="0" smtClean="0"/>
                  <a:t>read </a:t>
                </a:r>
                <a:r>
                  <a:rPr lang="en-US" altLang="zh-TW" sz="1200" dirty="0" err="1"/>
                  <a:t>kiops</a:t>
                </a:r>
                <a:endParaRPr lang="zh-TW" altLang="en-US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5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800"/>
              <a:t>Interface analysis, 16K RR</a:t>
            </a:r>
            <a:endParaRPr lang="zh-TW" altLang="en-US" sz="18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din ratio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elete val="1"/>
          </c:dLbls>
          <c:cat>
            <c:numRef>
              <c:f>'conv4p tR'!$C$851:$C$854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'conv4p tR'!$R$851:$R$854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C0-4E70-A8B2-CEFF47C839EF}"/>
            </c:ext>
          </c:extLst>
        </c:ser>
        <c:ser>
          <c:idx val="1"/>
          <c:order val="1"/>
          <c:tx>
            <c:v>dout ratio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'conv4p tR'!$C$851:$C$854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'conv4p tR'!$S$851:$S$854</c:f>
              <c:numCache>
                <c:formatCode>General</c:formatCode>
                <c:ptCount val="4"/>
                <c:pt idx="0">
                  <c:v>0.85548100000000005</c:v>
                </c:pt>
                <c:pt idx="1">
                  <c:v>0.82451700000000006</c:v>
                </c:pt>
                <c:pt idx="2">
                  <c:v>0.80605800000000005</c:v>
                </c:pt>
                <c:pt idx="3">
                  <c:v>0.76446099999999995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9C0-4E70-A8B2-CEFF47C839EF}"/>
            </c:ext>
          </c:extLst>
        </c:ser>
        <c:ser>
          <c:idx val="2"/>
          <c:order val="2"/>
          <c:tx>
            <c:v>cmd ratio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'conv4p tR'!$C$851:$C$854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'conv4p tR'!$T$851:$T$854</c:f>
              <c:numCache>
                <c:formatCode>General</c:formatCode>
                <c:ptCount val="4"/>
                <c:pt idx="0">
                  <c:v>0.13675699999999999</c:v>
                </c:pt>
                <c:pt idx="1">
                  <c:v>0.16759299999999999</c:v>
                </c:pt>
                <c:pt idx="2">
                  <c:v>0.186196</c:v>
                </c:pt>
                <c:pt idx="3">
                  <c:v>0.21964500000000001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9C0-4E70-A8B2-CEFF47C839EF}"/>
            </c:ext>
          </c:extLst>
        </c:ser>
        <c:ser>
          <c:idx val="3"/>
          <c:order val="3"/>
          <c:tx>
            <c:v>busy ratio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'conv4p tR'!$C$851:$C$854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'conv4p tR'!$U$851:$U$854</c:f>
              <c:numCache>
                <c:formatCode>General</c:formatCode>
                <c:ptCount val="4"/>
                <c:pt idx="0">
                  <c:v>0.99223799999999995</c:v>
                </c:pt>
                <c:pt idx="1">
                  <c:v>0.99211099999999997</c:v>
                </c:pt>
                <c:pt idx="2">
                  <c:v>0.99225399999999997</c:v>
                </c:pt>
                <c:pt idx="3">
                  <c:v>0.98410600000000004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9C0-4E70-A8B2-CEFF47C839EF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81157912"/>
        <c:axId val="481158896"/>
      </c:lineChart>
      <c:catAx>
        <c:axId val="4811579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400"/>
                  <a:t>IO speed DDR</a:t>
                </a:r>
                <a:endParaRPr lang="zh-TW" altLang="en-US" sz="14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81158896"/>
        <c:crosses val="autoZero"/>
        <c:auto val="1"/>
        <c:lblAlgn val="ctr"/>
        <c:lblOffset val="100"/>
        <c:noMultiLvlLbl val="0"/>
      </c:catAx>
      <c:valAx>
        <c:axId val="48115889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0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81157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800"/>
              <a:t>Interface analysis, 4K RR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din ratio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'SCA4p tR'!$C$837:$C$840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'SCA4p tR'!$R$837:$R$840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CC2-4180-B39A-AE0FBAC62C4C}"/>
            </c:ext>
          </c:extLst>
        </c:ser>
        <c:ser>
          <c:idx val="1"/>
          <c:order val="1"/>
          <c:tx>
            <c:v>dout ratio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3"/>
              <c:layout>
                <c:manualLayout>
                  <c:x val="-5.9613048947754328E-2"/>
                  <c:y val="-3.73521075367602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CC2-4180-B39A-AE0FBAC62C4C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'SCA4p tR'!$C$837:$C$840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'SCA4p tR'!$S$837:$S$840</c:f>
              <c:numCache>
                <c:formatCode>General</c:formatCode>
                <c:ptCount val="4"/>
                <c:pt idx="0">
                  <c:v>0.89250600000000002</c:v>
                </c:pt>
                <c:pt idx="1">
                  <c:v>0.882884</c:v>
                </c:pt>
                <c:pt idx="2">
                  <c:v>0.87567200000000001</c:v>
                </c:pt>
                <c:pt idx="3">
                  <c:v>0.79455500000000001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CC2-4180-B39A-AE0FBAC62C4C}"/>
            </c:ext>
          </c:extLst>
        </c:ser>
        <c:ser>
          <c:idx val="2"/>
          <c:order val="2"/>
          <c:tx>
            <c:v>cmd ratio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'SCA4p tR'!$C$837:$C$840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'SCA4p tR'!$T$837:$T$840</c:f>
              <c:numCache>
                <c:formatCode>General</c:formatCode>
                <c:ptCount val="4"/>
                <c:pt idx="0">
                  <c:v>0.52334999999999998</c:v>
                </c:pt>
                <c:pt idx="1">
                  <c:v>0.57778499999999999</c:v>
                </c:pt>
                <c:pt idx="2">
                  <c:v>0.59706899999999996</c:v>
                </c:pt>
                <c:pt idx="3">
                  <c:v>0.70674400000000004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CC2-4180-B39A-AE0FBAC62C4C}"/>
            </c:ext>
          </c:extLst>
        </c:ser>
        <c:ser>
          <c:idx val="3"/>
          <c:order val="3"/>
          <c:tx>
            <c:v>busy ratio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'SCA4p tR'!$C$837:$C$840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'SCA4p tR'!$U$837:$U$840</c:f>
              <c:numCache>
                <c:formatCode>General</c:formatCode>
                <c:ptCount val="4"/>
                <c:pt idx="0">
                  <c:v>0.96570999999999996</c:v>
                </c:pt>
                <c:pt idx="1">
                  <c:v>0.98212699999999997</c:v>
                </c:pt>
                <c:pt idx="2">
                  <c:v>0.97893300000000005</c:v>
                </c:pt>
                <c:pt idx="3">
                  <c:v>0.95694400000000002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CC2-4180-B39A-AE0FBAC62C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8523904"/>
        <c:axId val="678522920"/>
      </c:lineChart>
      <c:catAx>
        <c:axId val="678523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400"/>
                  <a:t>IO</a:t>
                </a:r>
                <a:r>
                  <a:rPr lang="zh-TW" altLang="en-US" sz="1400"/>
                  <a:t> </a:t>
                </a:r>
                <a:r>
                  <a:rPr lang="en-US" altLang="zh-TW" sz="1400"/>
                  <a:t>speed DDR</a:t>
                </a:r>
                <a:endParaRPr lang="zh-TW" altLang="en-US" sz="14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8522920"/>
        <c:crosses val="autoZero"/>
        <c:auto val="1"/>
        <c:lblAlgn val="ctr"/>
        <c:lblOffset val="100"/>
        <c:noMultiLvlLbl val="0"/>
      </c:catAx>
      <c:valAx>
        <c:axId val="678522920"/>
        <c:scaling>
          <c:orientation val="minMax"/>
          <c:max val="1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8523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800"/>
              <a:t>Interface analysis, 16K RR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din ratio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'SCA4p tR'!$C$841:$C$844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'SCA4p tR'!$R$841:$R$844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657-4294-A14C-9EA4CB3B701E}"/>
            </c:ext>
          </c:extLst>
        </c:ser>
        <c:ser>
          <c:idx val="1"/>
          <c:order val="1"/>
          <c:tx>
            <c:v>dout ratio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'SCA4p tR'!$C$841:$C$844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'SCA4p tR'!$S$841:$S$844</c:f>
              <c:numCache>
                <c:formatCode>General</c:formatCode>
                <c:ptCount val="4"/>
                <c:pt idx="0">
                  <c:v>0.97791300000000003</c:v>
                </c:pt>
                <c:pt idx="1">
                  <c:v>0.97098300000000004</c:v>
                </c:pt>
                <c:pt idx="2">
                  <c:v>0.96808899999999998</c:v>
                </c:pt>
                <c:pt idx="3">
                  <c:v>0.943075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657-4294-A14C-9EA4CB3B701E}"/>
            </c:ext>
          </c:extLst>
        </c:ser>
        <c:ser>
          <c:idx val="2"/>
          <c:order val="2"/>
          <c:tx>
            <c:v>cmd ratio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'SCA4p tR'!$C$841:$C$844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'SCA4p tR'!$T$841:$T$844</c:f>
              <c:numCache>
                <c:formatCode>General</c:formatCode>
                <c:ptCount val="4"/>
                <c:pt idx="0">
                  <c:v>0.140984</c:v>
                </c:pt>
                <c:pt idx="1">
                  <c:v>0.15609400000000001</c:v>
                </c:pt>
                <c:pt idx="2">
                  <c:v>0.164657</c:v>
                </c:pt>
                <c:pt idx="3">
                  <c:v>0.21570500000000001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657-4294-A14C-9EA4CB3B701E}"/>
            </c:ext>
          </c:extLst>
        </c:ser>
        <c:ser>
          <c:idx val="3"/>
          <c:order val="3"/>
          <c:tx>
            <c:v>busy ratio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TW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'SCA4p tR'!$C$841:$C$844</c:f>
              <c:numCache>
                <c:formatCode>General</c:formatCode>
                <c:ptCount val="4"/>
                <c:pt idx="0">
                  <c:v>2400</c:v>
                </c:pt>
                <c:pt idx="1">
                  <c:v>3200</c:v>
                </c:pt>
                <c:pt idx="2">
                  <c:v>3600</c:v>
                </c:pt>
                <c:pt idx="3">
                  <c:v>4800</c:v>
                </c:pt>
              </c:numCache>
            </c:numRef>
          </c:cat>
          <c:val>
            <c:numRef>
              <c:f>'SCA4p tR'!$U$841:$U$844</c:f>
              <c:numCache>
                <c:formatCode>General</c:formatCode>
                <c:ptCount val="4"/>
                <c:pt idx="0">
                  <c:v>0.99620900000000001</c:v>
                </c:pt>
                <c:pt idx="1">
                  <c:v>0.99276399999999998</c:v>
                </c:pt>
                <c:pt idx="2">
                  <c:v>0.99235399999999996</c:v>
                </c:pt>
                <c:pt idx="3">
                  <c:v>0.98470100000000005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657-4294-A14C-9EA4CB3B70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8523904"/>
        <c:axId val="678522920"/>
      </c:lineChart>
      <c:catAx>
        <c:axId val="678523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400"/>
                  <a:t>IO</a:t>
                </a:r>
                <a:r>
                  <a:rPr lang="zh-TW" altLang="en-US" sz="1400"/>
                  <a:t> </a:t>
                </a:r>
                <a:r>
                  <a:rPr lang="en-US" altLang="zh-TW" sz="1400"/>
                  <a:t>speed DDR</a:t>
                </a:r>
                <a:endParaRPr lang="zh-TW" altLang="en-US" sz="14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8522920"/>
        <c:crosses val="autoZero"/>
        <c:auto val="1"/>
        <c:lblAlgn val="ctr"/>
        <c:lblOffset val="100"/>
        <c:noMultiLvlLbl val="0"/>
      </c:catAx>
      <c:valAx>
        <c:axId val="678522920"/>
        <c:scaling>
          <c:orientation val="minMax"/>
          <c:max val="1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678523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800" dirty="0" err="1"/>
              <a:t>conv</a:t>
            </a:r>
            <a:r>
              <a:rPr lang="en-US" altLang="zh-TW" sz="1800" dirty="0"/>
              <a:t> IF,</a:t>
            </a:r>
            <a:r>
              <a:rPr lang="en-US" altLang="zh-TW" sz="1800" b="0" i="0" u="none" strike="noStrike" baseline="0" dirty="0">
                <a:effectLst/>
              </a:rPr>
              <a:t> </a:t>
            </a:r>
            <a:r>
              <a:rPr lang="en-US" altLang="zh-TW" sz="1800" b="0" i="0" u="none" strike="noStrike" baseline="0" dirty="0" smtClean="0">
                <a:effectLst/>
              </a:rPr>
              <a:t>4K RR,</a:t>
            </a:r>
            <a:r>
              <a:rPr lang="en-US" altLang="zh-TW" sz="1800" dirty="0" smtClean="0"/>
              <a:t> </a:t>
            </a:r>
            <a:r>
              <a:rPr lang="en-US" altLang="zh-TW" sz="1800" dirty="0"/>
              <a:t>4800MTs</a:t>
            </a:r>
            <a:endParaRPr lang="zh-TW" altLang="en-US" sz="18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tR20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'conv4p tR'!$A$341:$A$349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16</c:v>
                </c:pt>
              </c:numCache>
            </c:numRef>
          </c:xVal>
          <c:yVal>
            <c:numRef>
              <c:f>'conv4p tR'!$G$341:$G$349</c:f>
              <c:numCache>
                <c:formatCode>General</c:formatCode>
                <c:ptCount val="9"/>
                <c:pt idx="0">
                  <c:v>165.97200000000001</c:v>
                </c:pt>
                <c:pt idx="1">
                  <c:v>318.68599999999998</c:v>
                </c:pt>
                <c:pt idx="2">
                  <c:v>420.26799999999997</c:v>
                </c:pt>
                <c:pt idx="3">
                  <c:v>438.74099999999999</c:v>
                </c:pt>
                <c:pt idx="4">
                  <c:v>446.23200000000003</c:v>
                </c:pt>
                <c:pt idx="5">
                  <c:v>447.40699999999998</c:v>
                </c:pt>
                <c:pt idx="6">
                  <c:v>447.71100000000001</c:v>
                </c:pt>
                <c:pt idx="7">
                  <c:v>448.36500000000001</c:v>
                </c:pt>
                <c:pt idx="8">
                  <c:v>449.12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9D7-43D1-8156-ED3E80979F19}"/>
            </c:ext>
          </c:extLst>
        </c:ser>
        <c:ser>
          <c:idx val="4"/>
          <c:order val="1"/>
          <c:tx>
            <c:v>tR40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'conv4p tR'!$A$367:$A$375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16</c:v>
                </c:pt>
              </c:numCache>
            </c:numRef>
          </c:xVal>
          <c:yVal>
            <c:numRef>
              <c:f>'conv4p tR'!$G$367:$G$375</c:f>
              <c:numCache>
                <c:formatCode>General</c:formatCode>
                <c:ptCount val="9"/>
                <c:pt idx="0">
                  <c:v>87.645200000000003</c:v>
                </c:pt>
                <c:pt idx="1">
                  <c:v>168.00200000000001</c:v>
                </c:pt>
                <c:pt idx="2">
                  <c:v>246.72399999999999</c:v>
                </c:pt>
                <c:pt idx="3">
                  <c:v>322.55799999999999</c:v>
                </c:pt>
                <c:pt idx="4">
                  <c:v>420.47500000000002</c:v>
                </c:pt>
                <c:pt idx="5">
                  <c:v>439.87099999999998</c:v>
                </c:pt>
                <c:pt idx="6">
                  <c:v>444.32799999999997</c:v>
                </c:pt>
                <c:pt idx="7">
                  <c:v>446.46899999999999</c:v>
                </c:pt>
                <c:pt idx="8">
                  <c:v>447.34500000000003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9D7-43D1-8156-ED3E80979F19}"/>
            </c:ext>
          </c:extLst>
        </c:ser>
        <c:ser>
          <c:idx val="5"/>
          <c:order val="2"/>
          <c:tx>
            <c:v>tR60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'conv4p tR'!$A$380:$A$388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16</c:v>
                </c:pt>
              </c:numCache>
            </c:numRef>
          </c:xVal>
          <c:yVal>
            <c:numRef>
              <c:f>'conv4p tR'!$G$380:$G$388</c:f>
              <c:numCache>
                <c:formatCode>General</c:formatCode>
                <c:ptCount val="9"/>
                <c:pt idx="0">
                  <c:v>59.189799999999998</c:v>
                </c:pt>
                <c:pt idx="1">
                  <c:v>115.02800000000001</c:v>
                </c:pt>
                <c:pt idx="2">
                  <c:v>169.84800000000001</c:v>
                </c:pt>
                <c:pt idx="3">
                  <c:v>221.392</c:v>
                </c:pt>
                <c:pt idx="4">
                  <c:v>324.25900000000001</c:v>
                </c:pt>
                <c:pt idx="5">
                  <c:v>406.375</c:v>
                </c:pt>
                <c:pt idx="6">
                  <c:v>434.11599999999999</c:v>
                </c:pt>
                <c:pt idx="7">
                  <c:v>439.21800000000002</c:v>
                </c:pt>
                <c:pt idx="8">
                  <c:v>444.173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B9D7-43D1-8156-ED3E80979F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6175800"/>
        <c:axId val="676177440"/>
      </c:scatterChart>
      <c:valAx>
        <c:axId val="676175800"/>
        <c:scaling>
          <c:orientation val="minMax"/>
          <c:max val="1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 dirty="0"/>
                  <a:t>Independent 4pLUN</a:t>
                </a:r>
                <a:endParaRPr lang="zh-TW" altLang="en-US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7440"/>
        <c:crosses val="autoZero"/>
        <c:crossBetween val="midCat"/>
        <c:majorUnit val="2"/>
      </c:valAx>
      <c:valAx>
        <c:axId val="676177440"/>
        <c:scaling>
          <c:orientation val="minMax"/>
          <c:max val="8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 dirty="0" smtClean="0"/>
                  <a:t>read </a:t>
                </a:r>
                <a:r>
                  <a:rPr lang="en-US" altLang="zh-TW" sz="1200" dirty="0" err="1"/>
                  <a:t>kiops</a:t>
                </a:r>
                <a:endParaRPr lang="zh-TW" altLang="en-US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5800"/>
        <c:crosses val="autoZero"/>
        <c:crossBetween val="midCat"/>
        <c:majorUnit val="1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800" dirty="0"/>
              <a:t>SCA IF, </a:t>
            </a:r>
            <a:r>
              <a:rPr lang="en-US" altLang="zh-TW" sz="1800" dirty="0" smtClean="0"/>
              <a:t>4K RR</a:t>
            </a:r>
            <a:r>
              <a:rPr lang="en-US" altLang="zh-TW" sz="1800" b="0" i="0" u="none" strike="noStrike" baseline="0" dirty="0" smtClean="0">
                <a:effectLst/>
              </a:rPr>
              <a:t>,</a:t>
            </a:r>
            <a:r>
              <a:rPr lang="en-US" altLang="zh-TW" sz="1800" dirty="0" smtClean="0"/>
              <a:t> </a:t>
            </a:r>
            <a:r>
              <a:rPr lang="en-US" altLang="zh-TW" sz="1800" dirty="0"/>
              <a:t>4800MTs</a:t>
            </a:r>
            <a:endParaRPr lang="zh-TW" altLang="en-US" sz="18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tR20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'SCA8p tR'!$A$341:$A$349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'SCA8p tR'!$G$341:$G$349</c:f>
              <c:numCache>
                <c:formatCode>General</c:formatCode>
                <c:ptCount val="9"/>
                <c:pt idx="0">
                  <c:v>284.58499999999998</c:v>
                </c:pt>
                <c:pt idx="1">
                  <c:v>540.39499999999998</c:v>
                </c:pt>
                <c:pt idx="2">
                  <c:v>730.19500000000005</c:v>
                </c:pt>
                <c:pt idx="3">
                  <c:v>755.25800000000004</c:v>
                </c:pt>
                <c:pt idx="4">
                  <c:v>761.35199999999998</c:v>
                </c:pt>
                <c:pt idx="5">
                  <c:v>767.72400000000005</c:v>
                </c:pt>
                <c:pt idx="6">
                  <c:v>766.35599999999999</c:v>
                </c:pt>
                <c:pt idx="7">
                  <c:v>764.21600000000001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2D5-48B2-A301-01E738FADB00}"/>
            </c:ext>
          </c:extLst>
        </c:ser>
        <c:ser>
          <c:idx val="4"/>
          <c:order val="1"/>
          <c:tx>
            <c:v>tR40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'SCA8p tR'!$A$367:$A$375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'SCA8p tR'!$G$367:$G$375</c:f>
              <c:numCache>
                <c:formatCode>General</c:formatCode>
                <c:ptCount val="9"/>
                <c:pt idx="0">
                  <c:v>160.04</c:v>
                </c:pt>
                <c:pt idx="1">
                  <c:v>309.488</c:v>
                </c:pt>
                <c:pt idx="2">
                  <c:v>447.90300000000002</c:v>
                </c:pt>
                <c:pt idx="3">
                  <c:v>591.41899999999998</c:v>
                </c:pt>
                <c:pt idx="4">
                  <c:v>694.31600000000003</c:v>
                </c:pt>
                <c:pt idx="5">
                  <c:v>731.58600000000001</c:v>
                </c:pt>
                <c:pt idx="6">
                  <c:v>752.98400000000004</c:v>
                </c:pt>
                <c:pt idx="7">
                  <c:v>756.38900000000001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2D5-48B2-A301-01E738FADB00}"/>
            </c:ext>
          </c:extLst>
        </c:ser>
        <c:ser>
          <c:idx val="5"/>
          <c:order val="2"/>
          <c:tx>
            <c:v>tR60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'SCA8p tR'!$A$380:$A$388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'SCA8p tR'!$G$380:$G$388</c:f>
              <c:numCache>
                <c:formatCode>General</c:formatCode>
                <c:ptCount val="9"/>
                <c:pt idx="0">
                  <c:v>109.86</c:v>
                </c:pt>
                <c:pt idx="1">
                  <c:v>213.60499999999999</c:v>
                </c:pt>
                <c:pt idx="2">
                  <c:v>315.08499999999998</c:v>
                </c:pt>
                <c:pt idx="3">
                  <c:v>409.904</c:v>
                </c:pt>
                <c:pt idx="4">
                  <c:v>509.63</c:v>
                </c:pt>
                <c:pt idx="5">
                  <c:v>588.02599999999995</c:v>
                </c:pt>
                <c:pt idx="6">
                  <c:v>669.24900000000002</c:v>
                </c:pt>
                <c:pt idx="7">
                  <c:v>708.40499999999997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52D5-48B2-A301-01E738FADB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6175800"/>
        <c:axId val="676177440"/>
      </c:scatterChart>
      <c:valAx>
        <c:axId val="676175800"/>
        <c:scaling>
          <c:orientation val="minMax"/>
          <c:max val="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 dirty="0"/>
                  <a:t>Independent </a:t>
                </a:r>
                <a:r>
                  <a:rPr lang="en-US" altLang="zh-TW" sz="1200" dirty="0" smtClean="0"/>
                  <a:t>8pLUN</a:t>
                </a:r>
                <a:endParaRPr lang="zh-TW" altLang="en-US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7440"/>
        <c:crosses val="autoZero"/>
        <c:crossBetween val="midCat"/>
        <c:majorUnit val="1"/>
        <c:minorUnit val="1"/>
      </c:valAx>
      <c:valAx>
        <c:axId val="676177440"/>
        <c:scaling>
          <c:orientation val="minMax"/>
          <c:max val="8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 dirty="0" smtClean="0"/>
                  <a:t>read </a:t>
                </a:r>
                <a:r>
                  <a:rPr lang="en-US" altLang="zh-TW" sz="1200" dirty="0" err="1"/>
                  <a:t>kiops</a:t>
                </a:r>
                <a:endParaRPr lang="zh-TW" altLang="en-US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5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800" dirty="0"/>
              <a:t>SCA IF, </a:t>
            </a:r>
            <a:r>
              <a:rPr lang="en-US" altLang="zh-TW" sz="1800" dirty="0" smtClean="0"/>
              <a:t>4K</a:t>
            </a:r>
            <a:r>
              <a:rPr lang="zh-TW" altLang="en-US" sz="1800" dirty="0" smtClean="0"/>
              <a:t> </a:t>
            </a:r>
            <a:r>
              <a:rPr lang="en-US" altLang="zh-TW" sz="1800" dirty="0" smtClean="0"/>
              <a:t>RR</a:t>
            </a:r>
            <a:r>
              <a:rPr lang="en-US" altLang="zh-TW" sz="1800" b="0" i="0" u="none" strike="noStrike" baseline="0" dirty="0" smtClean="0">
                <a:effectLst/>
              </a:rPr>
              <a:t>,</a:t>
            </a:r>
            <a:r>
              <a:rPr lang="en-US" altLang="zh-TW" sz="1800" dirty="0" smtClean="0"/>
              <a:t> </a:t>
            </a:r>
            <a:r>
              <a:rPr lang="en-US" altLang="zh-TW" sz="1800" dirty="0"/>
              <a:t>4800MTs</a:t>
            </a:r>
            <a:endParaRPr lang="zh-TW" altLang="en-US" sz="18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tR20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'SCA4p tR'!$A$341:$A$349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16</c:v>
                </c:pt>
              </c:numCache>
            </c:numRef>
          </c:xVal>
          <c:yVal>
            <c:numRef>
              <c:f>'SCA4p tR'!$G$341:$G$349</c:f>
              <c:numCache>
                <c:formatCode>General</c:formatCode>
                <c:ptCount val="9"/>
                <c:pt idx="0">
                  <c:v>148.91</c:v>
                </c:pt>
                <c:pt idx="1">
                  <c:v>296.60500000000002</c:v>
                </c:pt>
                <c:pt idx="2">
                  <c:v>573.87099999999998</c:v>
                </c:pt>
                <c:pt idx="3">
                  <c:v>722.00699999999995</c:v>
                </c:pt>
                <c:pt idx="4">
                  <c:v>750.25300000000004</c:v>
                </c:pt>
                <c:pt idx="5">
                  <c:v>755.12099999999998</c:v>
                </c:pt>
                <c:pt idx="6">
                  <c:v>757.85599999999999</c:v>
                </c:pt>
                <c:pt idx="7">
                  <c:v>757.97400000000005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8A3-4EA5-8B86-B5B7BE56F88A}"/>
            </c:ext>
          </c:extLst>
        </c:ser>
        <c:ser>
          <c:idx val="4"/>
          <c:order val="1"/>
          <c:tx>
            <c:v>tR40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'SCA4p tR'!$A$367:$A$375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16</c:v>
                </c:pt>
              </c:numCache>
            </c:numRef>
          </c:xVal>
          <c:yVal>
            <c:numRef>
              <c:f>'SCA4p tR'!$G$367:$G$375</c:f>
              <c:numCache>
                <c:formatCode>General</c:formatCode>
                <c:ptCount val="9"/>
                <c:pt idx="0">
                  <c:v>83.475800000000007</c:v>
                </c:pt>
                <c:pt idx="1">
                  <c:v>162.703</c:v>
                </c:pt>
                <c:pt idx="2">
                  <c:v>315.839</c:v>
                </c:pt>
                <c:pt idx="3">
                  <c:v>457.13</c:v>
                </c:pt>
                <c:pt idx="4">
                  <c:v>592.673</c:v>
                </c:pt>
                <c:pt idx="5">
                  <c:v>693.64499999999998</c:v>
                </c:pt>
                <c:pt idx="6">
                  <c:v>724.47699999999998</c:v>
                </c:pt>
                <c:pt idx="7">
                  <c:v>738.36599999999999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8A3-4EA5-8B86-B5B7BE56F88A}"/>
            </c:ext>
          </c:extLst>
        </c:ser>
        <c:ser>
          <c:idx val="5"/>
          <c:order val="2"/>
          <c:tx>
            <c:v>tR60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'SCA4p tR'!$A$380:$A$388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16</c:v>
                </c:pt>
              </c:numCache>
            </c:numRef>
          </c:xVal>
          <c:yVal>
            <c:numRef>
              <c:f>'SCA4p tR'!$G$380:$G$388</c:f>
              <c:numCache>
                <c:formatCode>General</c:formatCode>
                <c:ptCount val="9"/>
                <c:pt idx="0">
                  <c:v>57.929699999999997</c:v>
                </c:pt>
                <c:pt idx="1">
                  <c:v>111.76900000000001</c:v>
                </c:pt>
                <c:pt idx="2">
                  <c:v>216.08099999999999</c:v>
                </c:pt>
                <c:pt idx="3">
                  <c:v>319.94299999999998</c:v>
                </c:pt>
                <c:pt idx="4">
                  <c:v>418.38299999999998</c:v>
                </c:pt>
                <c:pt idx="5">
                  <c:v>516.66800000000001</c:v>
                </c:pt>
                <c:pt idx="6">
                  <c:v>605.875</c:v>
                </c:pt>
                <c:pt idx="7">
                  <c:v>707.79300000000001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8A3-4EA5-8B86-B5B7BE56F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6175800"/>
        <c:axId val="676177440"/>
      </c:scatterChart>
      <c:valAx>
        <c:axId val="676175800"/>
        <c:scaling>
          <c:orientation val="minMax"/>
          <c:max val="1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/>
                  <a:t>Independent 4pLUN</a:t>
                </a:r>
                <a:endParaRPr lang="zh-TW" altLang="en-US" sz="12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7440"/>
        <c:crosses val="autoZero"/>
        <c:crossBetween val="midCat"/>
        <c:majorUnit val="2"/>
      </c:valAx>
      <c:valAx>
        <c:axId val="676177440"/>
        <c:scaling>
          <c:orientation val="minMax"/>
          <c:max val="8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 dirty="0" smtClean="0"/>
                  <a:t>read </a:t>
                </a:r>
                <a:r>
                  <a:rPr lang="en-US" altLang="zh-TW" sz="1200" dirty="0" err="1"/>
                  <a:t>kiops</a:t>
                </a:r>
                <a:endParaRPr lang="zh-TW" altLang="en-US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5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800" dirty="0" err="1"/>
              <a:t>conv</a:t>
            </a:r>
            <a:r>
              <a:rPr lang="en-US" altLang="zh-TW" sz="1800" dirty="0"/>
              <a:t> IF, </a:t>
            </a:r>
            <a:r>
              <a:rPr lang="en-US" altLang="zh-TW" sz="1800" b="0" i="0" u="none" strike="noStrike" baseline="0" dirty="0" smtClean="0">
                <a:effectLst/>
              </a:rPr>
              <a:t>16K RR,</a:t>
            </a:r>
            <a:r>
              <a:rPr lang="en-US" altLang="zh-TW" sz="1800" dirty="0" smtClean="0"/>
              <a:t> </a:t>
            </a:r>
            <a:r>
              <a:rPr lang="en-US" altLang="zh-TW" sz="1800" dirty="0"/>
              <a:t>4800MTs</a:t>
            </a:r>
            <a:endParaRPr lang="zh-TW" altLang="en-US" sz="18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tR20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'conv4p tR'!$A$760:$A$768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16</c:v>
                </c:pt>
              </c:numCache>
            </c:numRef>
          </c:xVal>
          <c:yVal>
            <c:numRef>
              <c:f>'conv4p tR'!$G$760:$G$768</c:f>
              <c:numCache>
                <c:formatCode>General</c:formatCode>
                <c:ptCount val="9"/>
                <c:pt idx="0">
                  <c:v>582.01700000000005</c:v>
                </c:pt>
                <c:pt idx="1">
                  <c:v>754.90499999999997</c:v>
                </c:pt>
                <c:pt idx="2">
                  <c:v>765.58500000000004</c:v>
                </c:pt>
                <c:pt idx="3">
                  <c:v>767.53800000000001</c:v>
                </c:pt>
                <c:pt idx="4">
                  <c:v>770.82399999999996</c:v>
                </c:pt>
                <c:pt idx="5">
                  <c:v>771.83100000000002</c:v>
                </c:pt>
                <c:pt idx="6">
                  <c:v>771.29899999999998</c:v>
                </c:pt>
                <c:pt idx="7">
                  <c:v>771.58199999999999</c:v>
                </c:pt>
                <c:pt idx="8">
                  <c:v>772.029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AED-4E42-935E-86D2B0496909}"/>
            </c:ext>
          </c:extLst>
        </c:ser>
        <c:ser>
          <c:idx val="4"/>
          <c:order val="1"/>
          <c:tx>
            <c:v>tR40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'conv4p tR'!$A$786:$A$794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16</c:v>
                </c:pt>
              </c:numCache>
            </c:numRef>
          </c:xVal>
          <c:yVal>
            <c:numRef>
              <c:f>'conv4p tR'!$G$786:$G$794</c:f>
              <c:numCache>
                <c:formatCode>General</c:formatCode>
                <c:ptCount val="9"/>
                <c:pt idx="0">
                  <c:v>328.68700000000001</c:v>
                </c:pt>
                <c:pt idx="1">
                  <c:v>620.44500000000005</c:v>
                </c:pt>
                <c:pt idx="2">
                  <c:v>739.69200000000001</c:v>
                </c:pt>
                <c:pt idx="3">
                  <c:v>759.39300000000003</c:v>
                </c:pt>
                <c:pt idx="4">
                  <c:v>765.44799999999998</c:v>
                </c:pt>
                <c:pt idx="5">
                  <c:v>767.14400000000001</c:v>
                </c:pt>
                <c:pt idx="6">
                  <c:v>767.98199999999997</c:v>
                </c:pt>
                <c:pt idx="7">
                  <c:v>768.53300000000002</c:v>
                </c:pt>
                <c:pt idx="8">
                  <c:v>768.58900000000006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AED-4E42-935E-86D2B0496909}"/>
            </c:ext>
          </c:extLst>
        </c:ser>
        <c:ser>
          <c:idx val="5"/>
          <c:order val="2"/>
          <c:tx>
            <c:v>tR60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'conv4p tR'!$A$799:$A$807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8</c:v>
                </c:pt>
                <c:pt idx="6">
                  <c:v>10</c:v>
                </c:pt>
                <c:pt idx="7">
                  <c:v>12</c:v>
                </c:pt>
                <c:pt idx="8">
                  <c:v>16</c:v>
                </c:pt>
              </c:numCache>
            </c:numRef>
          </c:xVal>
          <c:yVal>
            <c:numRef>
              <c:f>'conv4p tR'!$G$799:$G$807</c:f>
              <c:numCache>
                <c:formatCode>General</c:formatCode>
                <c:ptCount val="9"/>
                <c:pt idx="0">
                  <c:v>228.465</c:v>
                </c:pt>
                <c:pt idx="1">
                  <c:v>431.35</c:v>
                </c:pt>
                <c:pt idx="2">
                  <c:v>631.11699999999996</c:v>
                </c:pt>
                <c:pt idx="3">
                  <c:v>726.69500000000005</c:v>
                </c:pt>
                <c:pt idx="4">
                  <c:v>761.99199999999996</c:v>
                </c:pt>
                <c:pt idx="5">
                  <c:v>759.82</c:v>
                </c:pt>
                <c:pt idx="6">
                  <c:v>763.34799999999996</c:v>
                </c:pt>
                <c:pt idx="7">
                  <c:v>763.71900000000005</c:v>
                </c:pt>
                <c:pt idx="8">
                  <c:v>765.11500000000001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AED-4E42-935E-86D2B04969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6175800"/>
        <c:axId val="676177440"/>
      </c:scatterChart>
      <c:valAx>
        <c:axId val="676175800"/>
        <c:scaling>
          <c:orientation val="minMax"/>
          <c:max val="1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/>
                  <a:t>Independent 4pLUN</a:t>
                </a:r>
                <a:endParaRPr lang="zh-TW" altLang="en-US" sz="12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7440"/>
        <c:crosses val="autoZero"/>
        <c:crossBetween val="midCat"/>
        <c:majorUnit val="2"/>
      </c:valAx>
      <c:valAx>
        <c:axId val="676177440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 dirty="0" smtClean="0"/>
                  <a:t>read </a:t>
                </a:r>
                <a:r>
                  <a:rPr lang="en-US" altLang="zh-TW" sz="1200" dirty="0" err="1"/>
                  <a:t>kiops</a:t>
                </a:r>
                <a:endParaRPr lang="zh-TW" altLang="en-US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5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800" b="0" i="0" baseline="0" dirty="0" smtClean="0">
                <a:effectLst/>
              </a:rPr>
              <a:t>SCA IF, 16K RR, 4800MTs</a:t>
            </a:r>
            <a:endParaRPr lang="zh-TW" altLang="zh-TW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v>tR20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'SCA8p tR'!$A$760:$A$768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'SCA8p tR'!$G$760:$G$768</c:f>
              <c:numCache>
                <c:formatCode>General</c:formatCode>
                <c:ptCount val="9"/>
                <c:pt idx="0">
                  <c:v>758.40499999999997</c:v>
                </c:pt>
                <c:pt idx="1">
                  <c:v>946.13</c:v>
                </c:pt>
                <c:pt idx="2">
                  <c:v>947.86400000000003</c:v>
                </c:pt>
                <c:pt idx="3">
                  <c:v>952.99800000000005</c:v>
                </c:pt>
                <c:pt idx="4">
                  <c:v>951.50900000000001</c:v>
                </c:pt>
                <c:pt idx="5">
                  <c:v>948.64499999999998</c:v>
                </c:pt>
                <c:pt idx="6">
                  <c:v>947.96400000000006</c:v>
                </c:pt>
                <c:pt idx="7">
                  <c:v>947.81500000000005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DD9-479D-A85A-2E08A6B61366}"/>
            </c:ext>
          </c:extLst>
        </c:ser>
        <c:ser>
          <c:idx val="4"/>
          <c:order val="1"/>
          <c:tx>
            <c:v>tR40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'SCA8p tR'!$A$786:$A$794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'SCA8p tR'!$G$786:$G$794</c:f>
              <c:numCache>
                <c:formatCode>General</c:formatCode>
                <c:ptCount val="9"/>
                <c:pt idx="0">
                  <c:v>545.63699999999994</c:v>
                </c:pt>
                <c:pt idx="1">
                  <c:v>923.96299999999997</c:v>
                </c:pt>
                <c:pt idx="2">
                  <c:v>954.779</c:v>
                </c:pt>
                <c:pt idx="3">
                  <c:v>956.846</c:v>
                </c:pt>
                <c:pt idx="4">
                  <c:v>956.71699999999998</c:v>
                </c:pt>
                <c:pt idx="5">
                  <c:v>956.14499999999998</c:v>
                </c:pt>
                <c:pt idx="6">
                  <c:v>957.02599999999995</c:v>
                </c:pt>
                <c:pt idx="7">
                  <c:v>956.42600000000004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DD9-479D-A85A-2E08A6B61366}"/>
            </c:ext>
          </c:extLst>
        </c:ser>
        <c:ser>
          <c:idx val="5"/>
          <c:order val="2"/>
          <c:tx>
            <c:v>tR60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'SCA8p tR'!$A$799:$A$807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'SCA8p tR'!$G$799:$G$807</c:f>
              <c:numCache>
                <c:formatCode>General</c:formatCode>
                <c:ptCount val="9"/>
                <c:pt idx="0">
                  <c:v>399.40699999999998</c:v>
                </c:pt>
                <c:pt idx="1">
                  <c:v>760.37599999999998</c:v>
                </c:pt>
                <c:pt idx="2">
                  <c:v>937.59100000000001</c:v>
                </c:pt>
                <c:pt idx="3">
                  <c:v>950.10599999999999</c:v>
                </c:pt>
                <c:pt idx="4">
                  <c:v>955.54499999999996</c:v>
                </c:pt>
                <c:pt idx="5">
                  <c:v>954.89400000000001</c:v>
                </c:pt>
                <c:pt idx="6">
                  <c:v>954.07600000000002</c:v>
                </c:pt>
                <c:pt idx="7">
                  <c:v>955.48599999999999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DD9-479D-A85A-2E08A6B613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6175800"/>
        <c:axId val="676177440"/>
      </c:scatterChart>
      <c:valAx>
        <c:axId val="676175800"/>
        <c:scaling>
          <c:orientation val="minMax"/>
          <c:max val="8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 dirty="0"/>
                  <a:t>Independent </a:t>
                </a:r>
                <a:r>
                  <a:rPr lang="en-US" altLang="zh-TW" sz="1200" dirty="0" smtClean="0"/>
                  <a:t>8pLUN</a:t>
                </a:r>
                <a:endParaRPr lang="zh-TW" altLang="en-US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7440"/>
        <c:crosses val="autoZero"/>
        <c:crossBetween val="midCat"/>
        <c:majorUnit val="2"/>
      </c:valAx>
      <c:valAx>
        <c:axId val="676177440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 sz="1200" dirty="0" smtClean="0"/>
                  <a:t>read </a:t>
                </a:r>
                <a:r>
                  <a:rPr lang="en-US" altLang="zh-TW" sz="1200" dirty="0" err="1"/>
                  <a:t>kiops</a:t>
                </a:r>
                <a:endParaRPr lang="zh-TW" altLang="en-US" sz="12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TW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676175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3C559-79FC-4D18-BF7B-910336309390}" type="datetimeFigureOut">
              <a:rPr lang="zh-TW" altLang="en-US" smtClean="0"/>
              <a:t>2023/7/21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480DE-8B7E-4276-86EF-15BA2658337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0086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CA09-4121-40B5-9F1D-27A4B05C39EA}" type="datetimeFigureOut">
              <a:rPr lang="en-US" smtClean="0"/>
              <a:t>7/21/2023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87806-EDB3-4DB1-AA4F-DB75957C7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461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610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09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571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0811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133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19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91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818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176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6052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00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921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622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032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281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0840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584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51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108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108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854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708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771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910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99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702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662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56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389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87806-EDB3-4DB1-AA4F-DB75957C7A6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43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E02E-1FD3-5607-2D6C-ABFC9E6FD2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2575" y="1858963"/>
            <a:ext cx="9144000" cy="19335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D941E5-2765-47DB-7FB0-B201FB8E21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2575" y="4246563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59E9ED9-40C9-D2D9-F844-F434AB2B1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587848-CB7C-3116-679A-17ED5CA4DB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2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C0150-1DFD-8E95-6B90-ABF9D2FEF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72CCD-4DB0-4313-0B4E-25FA27039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239D6E-6569-509A-B805-A23166B99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F8737F-AE60-F3C5-0667-7FBF671C6A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0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D3F0D-D74D-DFDD-C454-09B56DC99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F67B8-F7B9-1897-5752-8739FD8D62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468381"/>
            <a:ext cx="5181600" cy="370858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EBC2CE-A5DC-6CD5-57F4-1B6259542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468381"/>
            <a:ext cx="5181600" cy="370858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30E8707-3640-72D3-8083-159AA573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7CC11B-DDB1-A69F-E87C-CB47242164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23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AEE63-23F1-B712-D81F-E290005C1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AA5F66-95DE-B17B-2B9D-B2060B07C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E79D39-4F27-6688-AD40-D0BC2D7F78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0F18A28-E8F6-4B07-F621-4B5DEB966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7A32F9-B81B-52F2-4845-5C883004AC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78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ED2EFD-3F1A-CEE9-530B-1202FD473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470063-F039-5630-3E7A-828735CFC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50666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25E88-C6D2-6B1A-4D93-889EC79E0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06672"/>
            <a:ext cx="3612776" cy="414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©2023 Flash Memory Summit. All Rights Reserved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44FB7-2099-00ED-88EF-50359CF5D2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4BBC2-7951-497C-AF2C-ACCBF334D14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oogle Shape;12;p3">
            <a:extLst>
              <a:ext uri="{FF2B5EF4-FFF2-40B4-BE49-F238E27FC236}">
                <a16:creationId xmlns:a16="http://schemas.microsoft.com/office/drawing/2014/main" id="{A5139B7D-2508-9269-1042-6405C16A83F8}"/>
              </a:ext>
            </a:extLst>
          </p:cNvPr>
          <p:cNvPicPr preferRelativeResize="0">
            <a:picLocks noChangeAspect="1"/>
          </p:cNvPicPr>
          <p:nvPr userDrawn="1"/>
        </p:nvPicPr>
        <p:blipFill rotWithShape="1">
          <a:blip r:embed="rId6">
            <a:alphaModFix/>
          </a:blip>
          <a:srcRect/>
          <a:stretch/>
        </p:blipFill>
        <p:spPr>
          <a:xfrm>
            <a:off x="10376877" y="199477"/>
            <a:ext cx="1657648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" descr="SiliconMotion InstantView™"/>
          <p:cNvPicPr>
            <a:picLocks noChangeAspect="1" noChangeArrowheads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275" y="6264339"/>
            <a:ext cx="2475749" cy="49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75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7" r:id="rId4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50F57-9F57-5C4B-9157-060290C1D9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2575" y="1077165"/>
            <a:ext cx="9144000" cy="2721752"/>
          </a:xfrm>
        </p:spPr>
        <p:txBody>
          <a:bodyPr>
            <a:normAutofit/>
          </a:bodyPr>
          <a:lstStyle/>
          <a:p>
            <a:r>
              <a:rPr lang="en-US" altLang="zh-TW" dirty="0">
                <a:solidFill>
                  <a:srgbClr val="002060"/>
                </a:solidFill>
              </a:rPr>
              <a:t> Separate command address(SCA) NAND interface for client SSD </a:t>
            </a:r>
            <a:r>
              <a:rPr lang="en-US" altLang="zh-TW" dirty="0" smtClean="0">
                <a:solidFill>
                  <a:srgbClr val="002060"/>
                </a:solidFill>
              </a:rPr>
              <a:t>applications</a:t>
            </a:r>
            <a:endParaRPr lang="zh-TW" altLang="zh-TW" dirty="0">
              <a:solidFill>
                <a:srgbClr val="00206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5AF7CA-C840-6D95-D69F-34AE2A485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2575" y="4814047"/>
            <a:ext cx="9144000" cy="1088278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002060"/>
                </a:solidFill>
              </a:rPr>
              <a:t>Presenter: </a:t>
            </a:r>
            <a:r>
              <a:rPr lang="en-US" dirty="0" err="1" smtClean="0">
                <a:solidFill>
                  <a:srgbClr val="002060"/>
                </a:solidFill>
              </a:rPr>
              <a:t>Shiuan-Hao</a:t>
            </a:r>
            <a:r>
              <a:rPr lang="en-US" dirty="0" smtClean="0">
                <a:solidFill>
                  <a:srgbClr val="002060"/>
                </a:solidFill>
              </a:rPr>
              <a:t> Kuo, PhD. </a:t>
            </a:r>
          </a:p>
          <a:p>
            <a:pPr algn="l"/>
            <a:r>
              <a:rPr lang="en-US" dirty="0" smtClean="0">
                <a:solidFill>
                  <a:srgbClr val="002060"/>
                </a:solidFill>
              </a:rPr>
              <a:t>Algorithm &amp; Architecture team, Silicon Motion Inc.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47BB7-2CE4-258D-D0B7-7CAC7FED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8F21E3-3165-9959-D89A-EEB6E0EED0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5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210" y="2038350"/>
            <a:ext cx="12191998" cy="3716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SCA</a:t>
            </a:r>
            <a:r>
              <a:rPr lang="zh-TW" altLang="en-US" dirty="0" smtClean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  <a:r>
              <a:rPr lang="en-US" altLang="zh-TW" dirty="0" smtClean="0"/>
              <a:t>– DQ output burst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21" descr="Diagram&#10;&#10;Description automatically generated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9775" y="2038350"/>
            <a:ext cx="8201025" cy="371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12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210" y="2038350"/>
            <a:ext cx="12191998" cy="3716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SCA</a:t>
            </a:r>
            <a:r>
              <a:rPr lang="zh-TW" altLang="en-US" dirty="0" smtClean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  <a:r>
              <a:rPr lang="en-US" altLang="zh-TW" dirty="0" smtClean="0"/>
              <a:t>– Read sequence &amp; its restrictions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21511" descr="Diagram&#10;&#10;Description automatically generated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400" y="3127755"/>
            <a:ext cx="9610725" cy="2627399"/>
          </a:xfrm>
          <a:prstGeom prst="rect">
            <a:avLst/>
          </a:prstGeom>
        </p:spPr>
      </p:pic>
      <p:sp>
        <p:nvSpPr>
          <p:cNvPr id="4" name="圓角矩形圖說文字 3"/>
          <p:cNvSpPr/>
          <p:nvPr/>
        </p:nvSpPr>
        <p:spPr>
          <a:xfrm>
            <a:off x="5742364" y="2722050"/>
            <a:ext cx="1020386" cy="641863"/>
          </a:xfrm>
          <a:prstGeom prst="wedgeRoundRectCallout">
            <a:avLst>
              <a:gd name="adj1" fmla="val 16506"/>
              <a:gd name="adj2" fmla="val 87727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sz="2400" b="1" dirty="0" smtClean="0">
                <a:solidFill>
                  <a:srgbClr val="C00000"/>
                </a:solidFill>
              </a:rPr>
              <a:t>MUST</a:t>
            </a:r>
            <a:endParaRPr lang="zh-TW" altLang="en-US" sz="2400" b="1" dirty="0">
              <a:solidFill>
                <a:srgbClr val="C00000"/>
              </a:solidFill>
            </a:endParaRPr>
          </a:p>
        </p:txBody>
      </p:sp>
      <p:sp>
        <p:nvSpPr>
          <p:cNvPr id="10" name="圓角矩形圖說文字 9"/>
          <p:cNvSpPr/>
          <p:nvPr/>
        </p:nvSpPr>
        <p:spPr>
          <a:xfrm>
            <a:off x="7643812" y="2211668"/>
            <a:ext cx="1933575" cy="1020763"/>
          </a:xfrm>
          <a:prstGeom prst="wedgeRoundRectCallout">
            <a:avLst>
              <a:gd name="adj1" fmla="val -5149"/>
              <a:gd name="adj2" fmla="val 85622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sz="2400" b="1" dirty="0" smtClean="0">
                <a:solidFill>
                  <a:srgbClr val="C00000"/>
                </a:solidFill>
              </a:rPr>
              <a:t>Back to back</a:t>
            </a:r>
            <a:br>
              <a:rPr lang="en-US" altLang="zh-TW" sz="2400" b="1" dirty="0" smtClean="0">
                <a:solidFill>
                  <a:srgbClr val="C00000"/>
                </a:solidFill>
              </a:rPr>
            </a:br>
            <a:r>
              <a:rPr lang="en-US" altLang="zh-TW" sz="2400" b="1" dirty="0" smtClean="0">
                <a:solidFill>
                  <a:srgbClr val="C00000"/>
                </a:solidFill>
              </a:rPr>
              <a:t>(</a:t>
            </a:r>
            <a:r>
              <a:rPr lang="zh-TW" altLang="en-US" sz="2400" b="1" dirty="0" smtClean="0">
                <a:solidFill>
                  <a:srgbClr val="C00000"/>
                </a:solidFill>
              </a:rPr>
              <a:t> </a:t>
            </a:r>
            <a:r>
              <a:rPr lang="en-US" altLang="zh-TW" sz="2400" b="1" dirty="0" smtClean="0">
                <a:solidFill>
                  <a:srgbClr val="C00000"/>
                </a:solidFill>
              </a:rPr>
              <a:t>for a LUN)</a:t>
            </a:r>
            <a:endParaRPr lang="zh-TW" alt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10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Program Sequence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12</a:t>
            </a:fld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-1210" y="2038350"/>
            <a:ext cx="12193210" cy="15840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-1210" y="3616436"/>
            <a:ext cx="12191998" cy="21387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9" name="群組 38"/>
          <p:cNvGrpSpPr/>
          <p:nvPr/>
        </p:nvGrpSpPr>
        <p:grpSpPr>
          <a:xfrm>
            <a:off x="670654" y="3946116"/>
            <a:ext cx="10785201" cy="720833"/>
            <a:chOff x="670654" y="4149316"/>
            <a:chExt cx="10785201" cy="720833"/>
          </a:xfrm>
        </p:grpSpPr>
        <p:cxnSp>
          <p:nvCxnSpPr>
            <p:cNvPr id="22" name="直線單箭頭接點 21"/>
            <p:cNvCxnSpPr/>
            <p:nvPr/>
          </p:nvCxnSpPr>
          <p:spPr>
            <a:xfrm flipV="1">
              <a:off x="702130" y="4544546"/>
              <a:ext cx="10753725" cy="4633"/>
            </a:xfrm>
            <a:prstGeom prst="straightConnector1">
              <a:avLst/>
            </a:prstGeom>
            <a:ln w="254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3981449" y="4149316"/>
              <a:ext cx="4483101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Data Input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9" name="文字方塊 28"/>
            <p:cNvSpPr txBox="1"/>
            <p:nvPr/>
          </p:nvSpPr>
          <p:spPr>
            <a:xfrm>
              <a:off x="670654" y="4500817"/>
              <a:ext cx="171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/>
                <a:t>SCA DQ channel</a:t>
              </a:r>
              <a:endParaRPr lang="zh-TW" altLang="en-US" b="1" dirty="0"/>
            </a:p>
          </p:txBody>
        </p:sp>
      </p:grpSp>
      <p:cxnSp>
        <p:nvCxnSpPr>
          <p:cNvPr id="10" name="直線單箭頭接點 9"/>
          <p:cNvCxnSpPr/>
          <p:nvPr/>
        </p:nvCxnSpPr>
        <p:spPr>
          <a:xfrm flipV="1">
            <a:off x="723900" y="2972632"/>
            <a:ext cx="10753725" cy="4633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字方塊 35"/>
          <p:cNvSpPr txBox="1"/>
          <p:nvPr/>
        </p:nvSpPr>
        <p:spPr>
          <a:xfrm>
            <a:off x="663524" y="2922159"/>
            <a:ext cx="2251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Conventional channel</a:t>
            </a:r>
            <a:endParaRPr lang="zh-TW" altLang="en-US" b="1" dirty="0"/>
          </a:p>
        </p:txBody>
      </p:sp>
      <p:sp>
        <p:nvSpPr>
          <p:cNvPr id="24" name="矩形 23"/>
          <p:cNvSpPr/>
          <p:nvPr/>
        </p:nvSpPr>
        <p:spPr>
          <a:xfrm>
            <a:off x="1448329" y="4853293"/>
            <a:ext cx="356660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80h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8" name="直線單箭頭接點 27"/>
          <p:cNvCxnSpPr/>
          <p:nvPr/>
        </p:nvCxnSpPr>
        <p:spPr>
          <a:xfrm flipV="1">
            <a:off x="723900" y="5241674"/>
            <a:ext cx="10753725" cy="4633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3566861" y="4858874"/>
            <a:ext cx="34384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b="1" dirty="0" smtClean="0">
                <a:solidFill>
                  <a:srgbClr val="C00000"/>
                </a:solidFill>
              </a:rPr>
              <a:t>SCE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484283" y="4854810"/>
            <a:ext cx="34384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b="1" dirty="0" smtClean="0">
                <a:solidFill>
                  <a:srgbClr val="C00000"/>
                </a:solidFill>
              </a:rPr>
              <a:t>SCT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663524" y="5195231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SCA CA channel</a:t>
            </a:r>
            <a:endParaRPr lang="zh-TW" altLang="en-US" b="1" dirty="0"/>
          </a:p>
        </p:txBody>
      </p:sp>
      <p:sp>
        <p:nvSpPr>
          <p:cNvPr id="41" name="矩形 40"/>
          <p:cNvSpPr/>
          <p:nvPr/>
        </p:nvSpPr>
        <p:spPr>
          <a:xfrm>
            <a:off x="1855525" y="4853105"/>
            <a:ext cx="122343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ADDR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129175" y="4856188"/>
            <a:ext cx="36888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b="1" dirty="0" smtClean="0">
                <a:solidFill>
                  <a:srgbClr val="C00000"/>
                </a:solidFill>
              </a:rPr>
              <a:t>12h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47457" y="4853105"/>
            <a:ext cx="36888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10h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直線圖說文字 2 (加上強調線) 2"/>
          <p:cNvSpPr/>
          <p:nvPr/>
        </p:nvSpPr>
        <p:spPr>
          <a:xfrm>
            <a:off x="10620375" y="4563662"/>
            <a:ext cx="1466850" cy="40071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4104"/>
              <a:gd name="adj6" fmla="val -35628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dirty="0" err="1" smtClean="0">
                <a:solidFill>
                  <a:schemeClr val="tx1"/>
                </a:solidFill>
              </a:rPr>
              <a:t>tPROG</a:t>
            </a:r>
            <a:r>
              <a:rPr lang="en-US" altLang="zh-TW" dirty="0" smtClean="0">
                <a:solidFill>
                  <a:schemeClr val="tx1"/>
                </a:solidFill>
              </a:rPr>
              <a:t> busy</a:t>
            </a:r>
            <a:endParaRPr lang="zh-TW" altLang="en-US" dirty="0">
              <a:solidFill>
                <a:schemeClr val="tx1"/>
              </a:solidFill>
            </a:endParaRPr>
          </a:p>
        </p:txBody>
      </p:sp>
      <p:grpSp>
        <p:nvGrpSpPr>
          <p:cNvPr id="9" name="群組 8"/>
          <p:cNvGrpSpPr/>
          <p:nvPr/>
        </p:nvGrpSpPr>
        <p:grpSpPr>
          <a:xfrm>
            <a:off x="723900" y="4649783"/>
            <a:ext cx="723217" cy="533394"/>
            <a:chOff x="723900" y="4649783"/>
            <a:chExt cx="723217" cy="533394"/>
          </a:xfrm>
        </p:grpSpPr>
        <p:sp>
          <p:nvSpPr>
            <p:cNvPr id="23" name="矩形 22"/>
            <p:cNvSpPr/>
            <p:nvPr/>
          </p:nvSpPr>
          <p:spPr>
            <a:xfrm>
              <a:off x="723900" y="4853105"/>
              <a:ext cx="673894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err="1" smtClean="0">
                  <a:solidFill>
                    <a:schemeClr val="accent1">
                      <a:lumMod val="75000"/>
                    </a:schemeClr>
                  </a:solidFill>
                </a:rPr>
                <a:t>LUNSel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" name="文字方塊 3"/>
            <p:cNvSpPr txBox="1"/>
            <p:nvPr/>
          </p:nvSpPr>
          <p:spPr>
            <a:xfrm>
              <a:off x="744104" y="4649783"/>
              <a:ext cx="703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(opt.)</a:t>
              </a:r>
              <a:endParaRPr lang="zh-TW" altLang="en-US" dirty="0"/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8896929" y="4649783"/>
            <a:ext cx="703013" cy="535099"/>
            <a:chOff x="8896929" y="4649783"/>
            <a:chExt cx="703013" cy="535099"/>
          </a:xfrm>
        </p:grpSpPr>
        <p:sp>
          <p:nvSpPr>
            <p:cNvPr id="44" name="矩形 43"/>
            <p:cNvSpPr/>
            <p:nvPr/>
          </p:nvSpPr>
          <p:spPr>
            <a:xfrm>
              <a:off x="8903383" y="4854810"/>
              <a:ext cx="673894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err="1" smtClean="0">
                  <a:solidFill>
                    <a:schemeClr val="accent1">
                      <a:lumMod val="75000"/>
                    </a:schemeClr>
                  </a:solidFill>
                </a:rPr>
                <a:t>LUNSel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5" name="文字方塊 44"/>
            <p:cNvSpPr txBox="1"/>
            <p:nvPr/>
          </p:nvSpPr>
          <p:spPr>
            <a:xfrm>
              <a:off x="8896929" y="4649783"/>
              <a:ext cx="703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(opt.)</a:t>
              </a:r>
              <a:endParaRPr lang="zh-TW" altLang="en-US" dirty="0"/>
            </a:p>
          </p:txBody>
        </p:sp>
      </p:grpSp>
      <p:sp>
        <p:nvSpPr>
          <p:cNvPr id="55" name="矩形 54"/>
          <p:cNvSpPr/>
          <p:nvPr/>
        </p:nvSpPr>
        <p:spPr>
          <a:xfrm>
            <a:off x="865246" y="2593061"/>
            <a:ext cx="356660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80h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272442" y="2592873"/>
            <a:ext cx="122343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ADDR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979503" y="2603944"/>
            <a:ext cx="4483101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Data Input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3" name="直線接點 12"/>
          <p:cNvCxnSpPr/>
          <p:nvPr/>
        </p:nvCxnSpPr>
        <p:spPr>
          <a:xfrm>
            <a:off x="3078957" y="3891913"/>
            <a:ext cx="0" cy="129126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接點 58"/>
          <p:cNvCxnSpPr/>
          <p:nvPr/>
        </p:nvCxnSpPr>
        <p:spPr>
          <a:xfrm>
            <a:off x="3981449" y="3891913"/>
            <a:ext cx="0" cy="59037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>
            <a:off x="3078957" y="4187098"/>
            <a:ext cx="9024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字方塊 59"/>
          <p:cNvSpPr txBox="1"/>
          <p:nvPr/>
        </p:nvSpPr>
        <p:spPr>
          <a:xfrm>
            <a:off x="3262341" y="3962741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err="1" smtClean="0"/>
              <a:t>tADL</a:t>
            </a:r>
            <a:endParaRPr lang="zh-TW" altLang="en-US" sz="1400" dirty="0"/>
          </a:p>
        </p:txBody>
      </p:sp>
      <p:cxnSp>
        <p:nvCxnSpPr>
          <p:cNvPr id="61" name="直線單箭頭接點 60"/>
          <p:cNvCxnSpPr/>
          <p:nvPr/>
        </p:nvCxnSpPr>
        <p:spPr>
          <a:xfrm>
            <a:off x="2496111" y="2777033"/>
            <a:ext cx="483392" cy="7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字方塊 61"/>
          <p:cNvSpPr txBox="1"/>
          <p:nvPr/>
        </p:nvSpPr>
        <p:spPr>
          <a:xfrm>
            <a:off x="2467241" y="2523799"/>
            <a:ext cx="535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err="1" smtClean="0"/>
              <a:t>tADL</a:t>
            </a:r>
            <a:endParaRPr lang="zh-TW" altLang="en-US" sz="1400" dirty="0"/>
          </a:p>
        </p:txBody>
      </p:sp>
      <p:sp>
        <p:nvSpPr>
          <p:cNvPr id="66" name="矩形 65"/>
          <p:cNvSpPr/>
          <p:nvPr/>
        </p:nvSpPr>
        <p:spPr>
          <a:xfrm>
            <a:off x="7527133" y="2596386"/>
            <a:ext cx="36888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10h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7" name="直線圖說文字 2 (加上強調線) 66"/>
          <p:cNvSpPr/>
          <p:nvPr/>
        </p:nvSpPr>
        <p:spPr>
          <a:xfrm>
            <a:off x="8828125" y="2248186"/>
            <a:ext cx="1466850" cy="40071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4214"/>
              <a:gd name="adj6" fmla="val -5316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dirty="0" err="1" smtClean="0">
                <a:solidFill>
                  <a:schemeClr val="tx1"/>
                </a:solidFill>
              </a:rPr>
              <a:t>tPROG</a:t>
            </a:r>
            <a:r>
              <a:rPr lang="en-US" altLang="zh-TW" dirty="0" smtClean="0">
                <a:solidFill>
                  <a:schemeClr val="tx1"/>
                </a:solidFill>
              </a:rPr>
              <a:t> busy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68" name="雲朵形 67"/>
          <p:cNvSpPr/>
          <p:nvPr/>
        </p:nvSpPr>
        <p:spPr>
          <a:xfrm>
            <a:off x="4965865" y="4748409"/>
            <a:ext cx="2408004" cy="49989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</a:rPr>
              <a:t>Other LUN CA</a:t>
            </a:r>
            <a:endParaRPr lang="zh-TW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9" name="雲朵形 68"/>
          <p:cNvSpPr/>
          <p:nvPr/>
        </p:nvSpPr>
        <p:spPr>
          <a:xfrm>
            <a:off x="9047852" y="3869125"/>
            <a:ext cx="2408004" cy="500821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</a:rPr>
              <a:t>Other LUN DQ</a:t>
            </a:r>
            <a:endParaRPr lang="zh-TW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" name="雲朵形 70"/>
          <p:cNvSpPr/>
          <p:nvPr/>
        </p:nvSpPr>
        <p:spPr>
          <a:xfrm>
            <a:off x="97219" y="3820859"/>
            <a:ext cx="2398655" cy="520343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dirty="0" smtClean="0">
                <a:solidFill>
                  <a:schemeClr val="bg1">
                    <a:lumMod val="50000"/>
                  </a:schemeClr>
                </a:solidFill>
              </a:rPr>
              <a:t>Other LUN DQ</a:t>
            </a:r>
            <a:endParaRPr lang="zh-TW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0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210" y="2038350"/>
            <a:ext cx="12191998" cy="3716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SCA</a:t>
            </a:r>
            <a:r>
              <a:rPr lang="zh-TW" altLang="en-US" dirty="0" smtClean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  <a:r>
              <a:rPr lang="en-US" altLang="zh-TW" dirty="0" smtClean="0"/>
              <a:t>– command interleaving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13</a:t>
            </a:fld>
            <a:endParaRPr 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140262"/>
              </p:ext>
            </p:extLst>
          </p:nvPr>
        </p:nvGraphicFramePr>
        <p:xfrm>
          <a:off x="2495550" y="2247899"/>
          <a:ext cx="7200896" cy="3017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0448">
                  <a:extLst>
                    <a:ext uri="{9D8B030D-6E8A-4147-A177-3AD203B41FA5}">
                      <a16:colId xmlns:a16="http://schemas.microsoft.com/office/drawing/2014/main" val="1283875625"/>
                    </a:ext>
                  </a:extLst>
                </a:gridCol>
                <a:gridCol w="3600448">
                  <a:extLst>
                    <a:ext uri="{9D8B030D-6E8A-4147-A177-3AD203B41FA5}">
                      <a16:colId xmlns:a16="http://schemas.microsoft.com/office/drawing/2014/main" val="2467383175"/>
                    </a:ext>
                  </a:extLst>
                </a:gridCol>
              </a:tblGrid>
              <a:tr h="1480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DQ Bus Related Commands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Non-DQ Bus Related Commands</a:t>
                      </a:r>
                      <a:endParaRPr lang="zh-TW" sz="12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3138637"/>
                  </a:ext>
                </a:extLst>
              </a:tr>
              <a:tr h="2961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Reads from NAND Cache Register / Page Register </a:t>
                      </a:r>
                      <a:endParaRPr lang="zh-TW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Read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Status (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  <a:effectLst/>
                        </a:rPr>
                        <a:t>RS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)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Commands</a:t>
                      </a:r>
                      <a:endParaRPr lang="zh-TW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538348"/>
                  </a:ext>
                </a:extLst>
              </a:tr>
              <a:tr h="2961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Writes to NAND Cache Register / Page Register </a:t>
                      </a:r>
                      <a:endParaRPr lang="zh-TW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Set Feature / Set Feature by LUN </a:t>
                      </a:r>
                      <a:r>
                        <a:rPr lang="en-US" sz="2000" baseline="30000" dirty="0">
                          <a:solidFill>
                            <a:schemeClr val="tx1"/>
                          </a:solidFill>
                          <a:effectLst/>
                        </a:rPr>
                        <a:t>1)</a:t>
                      </a:r>
                      <a:endParaRPr lang="zh-TW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322265"/>
                  </a:ext>
                </a:extLst>
              </a:tr>
              <a:tr h="2961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NAND Column Address Change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</a:rPr>
                        <a:t>Commands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  <a:effectLst/>
                        </a:rPr>
                        <a:t>RDO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zh-TW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Get Feature / Get Feature by LUN</a:t>
                      </a:r>
                      <a:endParaRPr lang="zh-TW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389821"/>
                  </a:ext>
                </a:extLst>
              </a:tr>
              <a:tr h="1480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Program Commands</a:t>
                      </a:r>
                      <a:endParaRPr lang="zh-TW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Read ID</a:t>
                      </a:r>
                      <a:endParaRPr lang="zh-TW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202746"/>
                  </a:ext>
                </a:extLst>
              </a:tr>
              <a:tr h="1480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Erase Commands</a:t>
                      </a:r>
                      <a:endParaRPr lang="zh-TW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Resets</a:t>
                      </a:r>
                      <a:endParaRPr lang="zh-TW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700090"/>
                  </a:ext>
                </a:extLst>
              </a:tr>
              <a:tr h="2961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zh-TW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</a:rPr>
                        <a:t>Array 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</a:rPr>
                        <a:t>Read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(with NAND vendor specific restrictions)</a:t>
                      </a:r>
                      <a:endParaRPr lang="zh-TW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2357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35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210" y="2038350"/>
            <a:ext cx="12191998" cy="3716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SCA</a:t>
            </a:r>
            <a:r>
              <a:rPr lang="zh-TW" altLang="en-US" dirty="0" smtClean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  <a:r>
              <a:rPr lang="en-US" altLang="zh-TW" dirty="0" smtClean="0"/>
              <a:t>– command interleaving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14</a:t>
            </a:fld>
            <a:endParaRPr lang="en-US"/>
          </a:p>
        </p:txBody>
      </p:sp>
      <p:pic>
        <p:nvPicPr>
          <p:cNvPr id="11" name="Picture 10" descr="A picture containing text, clock, screenshot&#10;&#10;Description automatically generated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124" y="2600325"/>
            <a:ext cx="10953749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49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210" y="2038350"/>
            <a:ext cx="12191998" cy="3716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SCA</a:t>
            </a:r>
            <a:r>
              <a:rPr lang="zh-TW" altLang="en-US" dirty="0" smtClean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  <a:r>
              <a:rPr lang="en-US" altLang="zh-TW" dirty="0" smtClean="0"/>
              <a:t>– command interleaving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15</a:t>
            </a:fld>
            <a:endParaRPr lang="en-US"/>
          </a:p>
        </p:txBody>
      </p:sp>
      <p:grpSp>
        <p:nvGrpSpPr>
          <p:cNvPr id="19" name="群組 18"/>
          <p:cNvGrpSpPr/>
          <p:nvPr/>
        </p:nvGrpSpPr>
        <p:grpSpPr>
          <a:xfrm>
            <a:off x="419768" y="2864696"/>
            <a:ext cx="11350041" cy="2494144"/>
            <a:chOff x="718134" y="2585758"/>
            <a:chExt cx="10125125" cy="2217224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8134" y="2585758"/>
              <a:ext cx="9955631" cy="2048434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6490494" y="3881438"/>
              <a:ext cx="184150" cy="44291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6500019" y="4360070"/>
              <a:ext cx="155575" cy="44291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472238" y="3519128"/>
              <a:ext cx="202406" cy="3434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383358" y="3595867"/>
              <a:ext cx="380164" cy="1899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sz="800" b="1" dirty="0" smtClean="0">
                  <a:solidFill>
                    <a:schemeClr val="tx1"/>
                  </a:solidFill>
                </a:rPr>
                <a:t>LUN0</a:t>
              </a:r>
              <a:br>
                <a:rPr lang="en-US" altLang="zh-TW" sz="800" b="1" dirty="0" smtClean="0">
                  <a:solidFill>
                    <a:schemeClr val="tx1"/>
                  </a:solidFill>
                </a:rPr>
              </a:br>
              <a:r>
                <a:rPr lang="en-US" altLang="zh-TW" sz="800" b="1" dirty="0" smtClean="0">
                  <a:solidFill>
                    <a:schemeClr val="tx1"/>
                  </a:solidFill>
                </a:rPr>
                <a:t>SCE</a:t>
              </a:r>
              <a:endParaRPr lang="zh-TW" altLang="en-US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442869" y="2958839"/>
              <a:ext cx="1202532" cy="54141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479188" y="3069578"/>
              <a:ext cx="3364071" cy="26188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0" name="圓角矩形圖說文字 19"/>
          <p:cNvSpPr/>
          <p:nvPr/>
        </p:nvSpPr>
        <p:spPr>
          <a:xfrm>
            <a:off x="7096884" y="2622464"/>
            <a:ext cx="1933575" cy="878607"/>
          </a:xfrm>
          <a:prstGeom prst="wedgeRoundRectCallout">
            <a:avLst>
              <a:gd name="adj1" fmla="val -17464"/>
              <a:gd name="adj2" fmla="val 75865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TW" sz="2400" b="1" dirty="0" smtClean="0">
                <a:solidFill>
                  <a:schemeClr val="accent5">
                    <a:lumMod val="50000"/>
                  </a:schemeClr>
                </a:solidFill>
              </a:rPr>
              <a:t>RD-RS-RDO</a:t>
            </a:r>
          </a:p>
        </p:txBody>
      </p:sp>
      <p:sp>
        <p:nvSpPr>
          <p:cNvPr id="21" name="文字方塊 20"/>
          <p:cNvSpPr txBox="1"/>
          <p:nvPr/>
        </p:nvSpPr>
        <p:spPr>
          <a:xfrm>
            <a:off x="8185081" y="2668090"/>
            <a:ext cx="653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(last)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5912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3DC22-DC9B-7C1A-A8FA-0D3C31F43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2060"/>
                </a:solidFill>
              </a:rPr>
              <a:t>Design challenges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ACF28-704C-A06C-080F-744439E414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Perspective from controller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553FE-842C-D1D6-CA80-D9CD8E86A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FAB5A-70FB-491B-6B31-10168CDF0E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7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419726" y="2049928"/>
            <a:ext cx="6771062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-1210" y="2038350"/>
            <a:ext cx="5420936" cy="37168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17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2 versus 5</a:t>
            </a:r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38191" y="2703232"/>
            <a:ext cx="337037" cy="3282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RD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89042" y="2706737"/>
            <a:ext cx="3461808" cy="3282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RS+RDO+DMA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1038191" y="2308374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Conventional read sequence</a:t>
            </a:r>
            <a:endParaRPr lang="zh-TW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686104" y="2703232"/>
            <a:ext cx="337037" cy="3282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RD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36954" y="2706737"/>
            <a:ext cx="403225" cy="3282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RS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5686104" y="2308374"/>
            <a:ext cx="1977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SCA read sequence</a:t>
            </a:r>
            <a:endParaRPr lang="zh-TW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240393" y="2703232"/>
            <a:ext cx="3270738" cy="3282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SCE+DMA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49355" y="2703232"/>
            <a:ext cx="481862" cy="3282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RDO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620307" y="2703232"/>
            <a:ext cx="399798" cy="3282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SCT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7" name="圓角矩形圖說文字 6"/>
          <p:cNvSpPr/>
          <p:nvPr/>
        </p:nvSpPr>
        <p:spPr>
          <a:xfrm>
            <a:off x="956128" y="3449055"/>
            <a:ext cx="1593850" cy="704850"/>
          </a:xfrm>
          <a:prstGeom prst="wedgeRoundRectCallout">
            <a:avLst>
              <a:gd name="adj1" fmla="val -20833"/>
              <a:gd name="adj2" fmla="val -82095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Switch for </a:t>
            </a:r>
            <a:r>
              <a:rPr lang="en-US" altLang="zh-TW" dirty="0" err="1" smtClean="0">
                <a:solidFill>
                  <a:schemeClr val="tx1"/>
                </a:solidFill>
              </a:rPr>
              <a:t>tR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0" name="圓角矩形圖說文字 19"/>
          <p:cNvSpPr/>
          <p:nvPr/>
        </p:nvSpPr>
        <p:spPr>
          <a:xfrm>
            <a:off x="4889179" y="3433646"/>
            <a:ext cx="1593850" cy="704850"/>
          </a:xfrm>
          <a:prstGeom prst="wedgeRoundRectCallout">
            <a:avLst>
              <a:gd name="adj1" fmla="val 25780"/>
              <a:gd name="adj2" fmla="val -90203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Switch for </a:t>
            </a:r>
            <a:r>
              <a:rPr lang="en-US" altLang="zh-TW" dirty="0" err="1" smtClean="0">
                <a:solidFill>
                  <a:schemeClr val="tx1"/>
                </a:solidFill>
              </a:rPr>
              <a:t>tR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1" name="圓角矩形圖說文字 20"/>
          <p:cNvSpPr/>
          <p:nvPr/>
        </p:nvSpPr>
        <p:spPr>
          <a:xfrm>
            <a:off x="6540179" y="4278342"/>
            <a:ext cx="1362396" cy="1274296"/>
          </a:xfrm>
          <a:prstGeom prst="wedgeRoundRectCallout">
            <a:avLst>
              <a:gd name="adj1" fmla="val -41584"/>
              <a:gd name="adj2" fmla="val -138172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Pause for RDO lockdown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3" name="圓角矩形圖說文字 22"/>
          <p:cNvSpPr/>
          <p:nvPr/>
        </p:nvSpPr>
        <p:spPr>
          <a:xfrm>
            <a:off x="7902575" y="3318734"/>
            <a:ext cx="1762444" cy="835171"/>
          </a:xfrm>
          <a:prstGeom prst="wedgeRoundRectCallout">
            <a:avLst>
              <a:gd name="adj1" fmla="val -83489"/>
              <a:gd name="adj2" fmla="val -65082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Pause for DQ channel busy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4" name="圓角矩形圖說文字 23"/>
          <p:cNvSpPr/>
          <p:nvPr/>
        </p:nvSpPr>
        <p:spPr>
          <a:xfrm>
            <a:off x="9257661" y="4441161"/>
            <a:ext cx="1762444" cy="835171"/>
          </a:xfrm>
          <a:prstGeom prst="wedgeRoundRectCallout">
            <a:avLst>
              <a:gd name="adj1" fmla="val 22438"/>
              <a:gd name="adj2" fmla="val -205362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Pause for CA channel busy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07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2049928"/>
            <a:ext cx="12190788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zh-TW" altLang="en-US" sz="2000" b="1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18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RDO lockdown</a:t>
            </a:r>
            <a:endParaRPr lang="zh-TW" altLang="en-US" dirty="0"/>
          </a:p>
        </p:txBody>
      </p:sp>
      <p:grpSp>
        <p:nvGrpSpPr>
          <p:cNvPr id="18" name="群組 17"/>
          <p:cNvGrpSpPr/>
          <p:nvPr/>
        </p:nvGrpSpPr>
        <p:grpSpPr>
          <a:xfrm>
            <a:off x="222205" y="2487996"/>
            <a:ext cx="11655470" cy="1226754"/>
            <a:chOff x="222205" y="2487996"/>
            <a:chExt cx="11655470" cy="1226754"/>
          </a:xfrm>
        </p:grpSpPr>
        <p:sp>
          <p:nvSpPr>
            <p:cNvPr id="17" name="矩形 16"/>
            <p:cNvSpPr/>
            <p:nvPr/>
          </p:nvSpPr>
          <p:spPr>
            <a:xfrm>
              <a:off x="7467094" y="2487996"/>
              <a:ext cx="3378461" cy="1226754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grpSp>
          <p:nvGrpSpPr>
            <p:cNvPr id="16" name="群組 15"/>
            <p:cNvGrpSpPr/>
            <p:nvPr/>
          </p:nvGrpSpPr>
          <p:grpSpPr>
            <a:xfrm>
              <a:off x="222205" y="2487996"/>
              <a:ext cx="11655470" cy="1105129"/>
              <a:chOff x="222205" y="2487996"/>
              <a:chExt cx="11655470" cy="1105129"/>
            </a:xfrm>
          </p:grpSpPr>
          <p:cxnSp>
            <p:nvCxnSpPr>
              <p:cNvPr id="109" name="直線接點 108"/>
              <p:cNvCxnSpPr/>
              <p:nvPr/>
            </p:nvCxnSpPr>
            <p:spPr>
              <a:xfrm>
                <a:off x="1930156" y="3406311"/>
                <a:ext cx="99250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接點 6"/>
              <p:cNvCxnSpPr/>
              <p:nvPr/>
            </p:nvCxnSpPr>
            <p:spPr>
              <a:xfrm>
                <a:off x="1952625" y="2905455"/>
                <a:ext cx="99250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矩形 87"/>
              <p:cNvSpPr/>
              <p:nvPr/>
            </p:nvSpPr>
            <p:spPr>
              <a:xfrm>
                <a:off x="2149230" y="2741332"/>
                <a:ext cx="337037" cy="3282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RD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5478605" y="2741891"/>
                <a:ext cx="403225" cy="3282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RS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7530619" y="2741332"/>
                <a:ext cx="2715349" cy="3282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SCE+DMA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6965218" y="2741332"/>
                <a:ext cx="481862" cy="3282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RDO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10355145" y="2741332"/>
                <a:ext cx="399798" cy="3282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SCT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10845555" y="3242188"/>
                <a:ext cx="337037" cy="3282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RD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矩形 93"/>
              <p:cNvSpPr/>
              <p:nvPr/>
            </p:nvSpPr>
            <p:spPr>
              <a:xfrm>
                <a:off x="2600080" y="3245693"/>
                <a:ext cx="403225" cy="3282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RS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3668357" y="3242188"/>
                <a:ext cx="2715349" cy="3282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SCE+DMA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3112481" y="3242188"/>
                <a:ext cx="481862" cy="3282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RDO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矩形 96"/>
              <p:cNvSpPr/>
              <p:nvPr/>
            </p:nvSpPr>
            <p:spPr>
              <a:xfrm>
                <a:off x="6492883" y="3242188"/>
                <a:ext cx="399798" cy="32824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SCT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" name="文字方塊 2"/>
              <p:cNvSpPr txBox="1"/>
              <p:nvPr/>
            </p:nvSpPr>
            <p:spPr>
              <a:xfrm>
                <a:off x="226004" y="2741332"/>
                <a:ext cx="16512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LUN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0,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PLANE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A</a:t>
                </a:r>
                <a:endParaRPr lang="zh-TW" altLang="en-US" dirty="0"/>
              </a:p>
            </p:txBody>
          </p:sp>
          <p:sp>
            <p:nvSpPr>
              <p:cNvPr id="108" name="文字方塊 107"/>
              <p:cNvSpPr txBox="1"/>
              <p:nvPr/>
            </p:nvSpPr>
            <p:spPr>
              <a:xfrm>
                <a:off x="222205" y="3223793"/>
                <a:ext cx="16432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LUN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0,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PLANE</a:t>
                </a:r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B</a:t>
                </a:r>
                <a:endParaRPr lang="zh-TW" altLang="en-US" dirty="0"/>
              </a:p>
            </p:txBody>
          </p:sp>
          <p:grpSp>
            <p:nvGrpSpPr>
              <p:cNvPr id="14" name="群組 13"/>
              <p:cNvGrpSpPr/>
              <p:nvPr/>
            </p:nvGrpSpPr>
            <p:grpSpPr>
              <a:xfrm>
                <a:off x="2592343" y="2487996"/>
                <a:ext cx="1022041" cy="369332"/>
                <a:chOff x="5073353" y="975192"/>
                <a:chExt cx="1022041" cy="369332"/>
              </a:xfrm>
            </p:grpSpPr>
            <p:sp>
              <p:nvSpPr>
                <p:cNvPr id="8" name="文字方塊 7"/>
                <p:cNvSpPr txBox="1"/>
                <p:nvPr/>
              </p:nvSpPr>
              <p:spPr>
                <a:xfrm>
                  <a:off x="5073353" y="975192"/>
                  <a:ext cx="3866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err="1" smtClean="0"/>
                    <a:t>tR</a:t>
                  </a:r>
                  <a:endParaRPr lang="zh-TW" altLang="en-US" dirty="0"/>
                </a:p>
              </p:txBody>
            </p:sp>
            <p:cxnSp>
              <p:nvCxnSpPr>
                <p:cNvPr id="11" name="直線單箭頭接點 10"/>
                <p:cNvCxnSpPr/>
                <p:nvPr/>
              </p:nvCxnSpPr>
              <p:spPr>
                <a:xfrm>
                  <a:off x="5105400" y="1276350"/>
                  <a:ext cx="989994" cy="1"/>
                </a:xfrm>
                <a:prstGeom prst="straightConnector1">
                  <a:avLst/>
                </a:prstGeom>
                <a:ln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群組 109"/>
              <p:cNvGrpSpPr/>
              <p:nvPr/>
            </p:nvGrpSpPr>
            <p:grpSpPr>
              <a:xfrm>
                <a:off x="11277923" y="2954577"/>
                <a:ext cx="517038" cy="369332"/>
                <a:chOff x="5073353" y="975192"/>
                <a:chExt cx="517038" cy="369332"/>
              </a:xfrm>
            </p:grpSpPr>
            <p:sp>
              <p:nvSpPr>
                <p:cNvPr id="111" name="文字方塊 110"/>
                <p:cNvSpPr txBox="1"/>
                <p:nvPr/>
              </p:nvSpPr>
              <p:spPr>
                <a:xfrm>
                  <a:off x="5073353" y="975192"/>
                  <a:ext cx="3866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TW" dirty="0" err="1" smtClean="0"/>
                    <a:t>tR</a:t>
                  </a:r>
                  <a:endParaRPr lang="zh-TW" altLang="en-US" dirty="0"/>
                </a:p>
              </p:txBody>
            </p:sp>
            <p:cxnSp>
              <p:nvCxnSpPr>
                <p:cNvPr id="112" name="直線單箭頭接點 111"/>
                <p:cNvCxnSpPr/>
                <p:nvPr/>
              </p:nvCxnSpPr>
              <p:spPr>
                <a:xfrm>
                  <a:off x="5105400" y="1276350"/>
                  <a:ext cx="484991" cy="0"/>
                </a:xfrm>
                <a:prstGeom prst="straightConnector1">
                  <a:avLst/>
                </a:prstGeom>
                <a:ln>
                  <a:headEnd type="oval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9" name="群組 18"/>
          <p:cNvGrpSpPr/>
          <p:nvPr/>
        </p:nvGrpSpPr>
        <p:grpSpPr>
          <a:xfrm>
            <a:off x="222205" y="4045748"/>
            <a:ext cx="11655470" cy="1105129"/>
            <a:chOff x="222205" y="4045748"/>
            <a:chExt cx="11655470" cy="1105129"/>
          </a:xfrm>
        </p:grpSpPr>
        <p:cxnSp>
          <p:nvCxnSpPr>
            <p:cNvPr id="113" name="直線接點 112"/>
            <p:cNvCxnSpPr/>
            <p:nvPr/>
          </p:nvCxnSpPr>
          <p:spPr>
            <a:xfrm>
              <a:off x="1930156" y="4964063"/>
              <a:ext cx="99250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接點 113"/>
            <p:cNvCxnSpPr/>
            <p:nvPr/>
          </p:nvCxnSpPr>
          <p:spPr>
            <a:xfrm>
              <a:off x="1952625" y="4463207"/>
              <a:ext cx="99250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矩形 114"/>
            <p:cNvSpPr/>
            <p:nvPr/>
          </p:nvSpPr>
          <p:spPr>
            <a:xfrm>
              <a:off x="2149230" y="4299084"/>
              <a:ext cx="337037" cy="328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>
              <a:off x="5478605" y="4299643"/>
              <a:ext cx="403225" cy="328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RS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7968769" y="4299084"/>
              <a:ext cx="2715349" cy="328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SCE+DMA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8" name="矩形 117"/>
            <p:cNvSpPr/>
            <p:nvPr/>
          </p:nvSpPr>
          <p:spPr>
            <a:xfrm>
              <a:off x="7403368" y="4299084"/>
              <a:ext cx="481862" cy="328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RDO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10793295" y="4299084"/>
              <a:ext cx="399798" cy="328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SCT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0" name="矩形 119"/>
            <p:cNvSpPr/>
            <p:nvPr/>
          </p:nvSpPr>
          <p:spPr>
            <a:xfrm>
              <a:off x="6987273" y="4799940"/>
              <a:ext cx="337037" cy="328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1" name="矩形 120"/>
            <p:cNvSpPr/>
            <p:nvPr/>
          </p:nvSpPr>
          <p:spPr>
            <a:xfrm>
              <a:off x="2600080" y="4803445"/>
              <a:ext cx="403225" cy="328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RS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2" name="矩形 121"/>
            <p:cNvSpPr/>
            <p:nvPr/>
          </p:nvSpPr>
          <p:spPr>
            <a:xfrm>
              <a:off x="3668357" y="4799940"/>
              <a:ext cx="2715349" cy="328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SCE+DMA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3" name="矩形 122"/>
            <p:cNvSpPr/>
            <p:nvPr/>
          </p:nvSpPr>
          <p:spPr>
            <a:xfrm>
              <a:off x="3112481" y="4799940"/>
              <a:ext cx="481862" cy="328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RDO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4" name="矩形 123"/>
            <p:cNvSpPr/>
            <p:nvPr/>
          </p:nvSpPr>
          <p:spPr>
            <a:xfrm>
              <a:off x="6492883" y="4799940"/>
              <a:ext cx="399798" cy="3282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SCT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5" name="文字方塊 124"/>
            <p:cNvSpPr txBox="1"/>
            <p:nvPr/>
          </p:nvSpPr>
          <p:spPr>
            <a:xfrm>
              <a:off x="226004" y="4299084"/>
              <a:ext cx="1651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LUN</a:t>
              </a:r>
              <a:r>
                <a:rPr lang="zh-TW" altLang="en-US" dirty="0" smtClean="0"/>
                <a:t> </a:t>
              </a:r>
              <a:r>
                <a:rPr lang="en-US" altLang="zh-TW" dirty="0" smtClean="0"/>
                <a:t>0,</a:t>
              </a:r>
              <a:r>
                <a:rPr lang="zh-TW" altLang="en-US" dirty="0" smtClean="0"/>
                <a:t> </a:t>
              </a:r>
              <a:r>
                <a:rPr lang="en-US" altLang="zh-TW" dirty="0" smtClean="0"/>
                <a:t>PLANE</a:t>
              </a:r>
              <a:r>
                <a:rPr lang="zh-TW" altLang="en-US" dirty="0" smtClean="0"/>
                <a:t> </a:t>
              </a:r>
              <a:r>
                <a:rPr lang="en-US" altLang="zh-TW" dirty="0" smtClean="0"/>
                <a:t>A</a:t>
              </a:r>
              <a:endParaRPr lang="zh-TW" altLang="en-US" dirty="0"/>
            </a:p>
          </p:txBody>
        </p:sp>
        <p:sp>
          <p:nvSpPr>
            <p:cNvPr id="126" name="文字方塊 125"/>
            <p:cNvSpPr txBox="1"/>
            <p:nvPr/>
          </p:nvSpPr>
          <p:spPr>
            <a:xfrm>
              <a:off x="222205" y="4781545"/>
              <a:ext cx="16432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LUN</a:t>
              </a:r>
              <a:r>
                <a:rPr lang="zh-TW" altLang="en-US" dirty="0" smtClean="0"/>
                <a:t> </a:t>
              </a:r>
              <a:r>
                <a:rPr lang="en-US" altLang="zh-TW" dirty="0" smtClean="0"/>
                <a:t>0,</a:t>
              </a:r>
              <a:r>
                <a:rPr lang="zh-TW" altLang="en-US" dirty="0" smtClean="0"/>
                <a:t> </a:t>
              </a:r>
              <a:r>
                <a:rPr lang="en-US" altLang="zh-TW" dirty="0" smtClean="0"/>
                <a:t>PLANE</a:t>
              </a:r>
              <a:r>
                <a:rPr lang="zh-TW" altLang="en-US" dirty="0" smtClean="0"/>
                <a:t> </a:t>
              </a:r>
              <a:r>
                <a:rPr lang="en-US" altLang="zh-TW" dirty="0" smtClean="0"/>
                <a:t>B</a:t>
              </a:r>
              <a:endParaRPr lang="zh-TW" altLang="en-US" dirty="0"/>
            </a:p>
          </p:txBody>
        </p:sp>
        <p:grpSp>
          <p:nvGrpSpPr>
            <p:cNvPr id="127" name="群組 126"/>
            <p:cNvGrpSpPr/>
            <p:nvPr/>
          </p:nvGrpSpPr>
          <p:grpSpPr>
            <a:xfrm>
              <a:off x="2592343" y="4045748"/>
              <a:ext cx="1022041" cy="369332"/>
              <a:chOff x="5073353" y="975192"/>
              <a:chExt cx="1022041" cy="369332"/>
            </a:xfrm>
          </p:grpSpPr>
          <p:sp>
            <p:nvSpPr>
              <p:cNvPr id="128" name="文字方塊 127"/>
              <p:cNvSpPr txBox="1"/>
              <p:nvPr/>
            </p:nvSpPr>
            <p:spPr>
              <a:xfrm>
                <a:off x="5073353" y="975192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err="1" smtClean="0"/>
                  <a:t>tR</a:t>
                </a:r>
                <a:endParaRPr lang="zh-TW" altLang="en-US" dirty="0"/>
              </a:p>
            </p:txBody>
          </p:sp>
          <p:cxnSp>
            <p:nvCxnSpPr>
              <p:cNvPr id="129" name="直線單箭頭接點 128"/>
              <p:cNvCxnSpPr/>
              <p:nvPr/>
            </p:nvCxnSpPr>
            <p:spPr>
              <a:xfrm>
                <a:off x="5105400" y="1276350"/>
                <a:ext cx="989994" cy="1"/>
              </a:xfrm>
              <a:prstGeom prst="straightConnector1">
                <a:avLst/>
              </a:prstGeom>
              <a:ln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群組 132"/>
            <p:cNvGrpSpPr/>
            <p:nvPr/>
          </p:nvGrpSpPr>
          <p:grpSpPr>
            <a:xfrm>
              <a:off x="7388519" y="4545816"/>
              <a:ext cx="1022041" cy="369332"/>
              <a:chOff x="5073353" y="975192"/>
              <a:chExt cx="1022041" cy="369332"/>
            </a:xfrm>
          </p:grpSpPr>
          <p:sp>
            <p:nvSpPr>
              <p:cNvPr id="134" name="文字方塊 133"/>
              <p:cNvSpPr txBox="1"/>
              <p:nvPr/>
            </p:nvSpPr>
            <p:spPr>
              <a:xfrm>
                <a:off x="5073353" y="975192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err="1" smtClean="0"/>
                  <a:t>tR</a:t>
                </a:r>
                <a:endParaRPr lang="zh-TW" altLang="en-US" dirty="0"/>
              </a:p>
            </p:txBody>
          </p:sp>
          <p:cxnSp>
            <p:nvCxnSpPr>
              <p:cNvPr id="135" name="直線單箭頭接點 134"/>
              <p:cNvCxnSpPr/>
              <p:nvPr/>
            </p:nvCxnSpPr>
            <p:spPr>
              <a:xfrm>
                <a:off x="5105400" y="1276350"/>
                <a:ext cx="989994" cy="1"/>
              </a:xfrm>
              <a:prstGeom prst="straightConnector1">
                <a:avLst/>
              </a:prstGeom>
              <a:ln>
                <a:headEnd type="oval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8901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2049928"/>
            <a:ext cx="12190788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TW" sz="2000" b="1" dirty="0">
                <a:solidFill>
                  <a:schemeClr val="tx1"/>
                </a:solidFill>
              </a:rPr>
              <a:t>Ideally, all CA command can be hidden during DQ busy</a:t>
            </a:r>
            <a:r>
              <a:rPr lang="en-US" altLang="zh-TW" sz="2000" b="1" dirty="0" smtClean="0">
                <a:solidFill>
                  <a:schemeClr val="tx1"/>
                </a:solidFill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TW" sz="2000" b="1" dirty="0" smtClean="0">
                <a:solidFill>
                  <a:schemeClr val="tx1"/>
                </a:solidFill>
              </a:rPr>
              <a:t>Reality</a:t>
            </a:r>
            <a:endParaRPr lang="en-US" altLang="zh-TW" sz="2000" b="1" dirty="0">
              <a:solidFill>
                <a:schemeClr val="tx1"/>
              </a:solidFill>
            </a:endParaRPr>
          </a:p>
          <a:p>
            <a:endParaRPr lang="zh-TW" altLang="en-US" sz="2000" b="1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19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Multi LUN interleaving</a:t>
            </a:r>
            <a:endParaRPr lang="zh-TW" altLang="en-US" dirty="0"/>
          </a:p>
        </p:txBody>
      </p:sp>
      <p:grpSp>
        <p:nvGrpSpPr>
          <p:cNvPr id="22" name="群組 21"/>
          <p:cNvGrpSpPr/>
          <p:nvPr/>
        </p:nvGrpSpPr>
        <p:grpSpPr>
          <a:xfrm>
            <a:off x="565103" y="2416424"/>
            <a:ext cx="11169101" cy="1275152"/>
            <a:chOff x="479376" y="2038432"/>
            <a:chExt cx="11169101" cy="1275152"/>
          </a:xfrm>
        </p:grpSpPr>
        <p:cxnSp>
          <p:nvCxnSpPr>
            <p:cNvPr id="26" name="直線接點 25"/>
            <p:cNvCxnSpPr/>
            <p:nvPr/>
          </p:nvCxnSpPr>
          <p:spPr>
            <a:xfrm>
              <a:off x="959311" y="2698068"/>
              <a:ext cx="10297144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接點 26"/>
            <p:cNvCxnSpPr/>
            <p:nvPr/>
          </p:nvCxnSpPr>
          <p:spPr>
            <a:xfrm>
              <a:off x="959311" y="3130116"/>
              <a:ext cx="10297144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字方塊 27"/>
            <p:cNvSpPr txBox="1"/>
            <p:nvPr/>
          </p:nvSpPr>
          <p:spPr>
            <a:xfrm>
              <a:off x="479376" y="2492896"/>
              <a:ext cx="504056" cy="410344"/>
            </a:xfrm>
            <a:prstGeom prst="rect">
              <a:avLst/>
            </a:prstGeom>
          </p:spPr>
          <p:txBody>
            <a:bodyPr vert="horz" wrap="none" lIns="91440" tIns="45720" rIns="91440" bIns="45720" rtlCol="0" anchor="b">
              <a:noAutofit/>
            </a:bodyPr>
            <a:lstStyle/>
            <a:p>
              <a:pPr fontAlgn="base">
                <a:spcBef>
                  <a:spcPct val="20000"/>
                </a:spcBef>
                <a:buClr>
                  <a:srgbClr val="0665A3"/>
                </a:buClr>
              </a:pPr>
              <a:r>
                <a:rPr kumimoji="1" lang="en-US" altLang="zh-TW" sz="2000" kern="0" dirty="0" smtClean="0">
                  <a:solidFill>
                    <a:srgbClr val="002060"/>
                  </a:solidFill>
                </a:rPr>
                <a:t>CA</a:t>
              </a:r>
              <a:endParaRPr kumimoji="1" lang="zh-TW" altLang="en-US" sz="2000" kern="0" dirty="0">
                <a:solidFill>
                  <a:srgbClr val="002060"/>
                </a:solidFill>
              </a:endParaRPr>
            </a:p>
          </p:txBody>
        </p:sp>
        <p:sp>
          <p:nvSpPr>
            <p:cNvPr id="29" name="文字方塊 28"/>
            <p:cNvSpPr txBox="1"/>
            <p:nvPr/>
          </p:nvSpPr>
          <p:spPr>
            <a:xfrm>
              <a:off x="479376" y="2903240"/>
              <a:ext cx="504056" cy="410344"/>
            </a:xfrm>
            <a:prstGeom prst="rect">
              <a:avLst/>
            </a:prstGeom>
          </p:spPr>
          <p:txBody>
            <a:bodyPr vert="horz" wrap="none" lIns="91440" tIns="45720" rIns="91440" bIns="45720" rtlCol="0" anchor="b">
              <a:noAutofit/>
            </a:bodyPr>
            <a:lstStyle/>
            <a:p>
              <a:pPr fontAlgn="base">
                <a:spcBef>
                  <a:spcPct val="20000"/>
                </a:spcBef>
                <a:buClr>
                  <a:srgbClr val="0665A3"/>
                </a:buClr>
              </a:pPr>
              <a:r>
                <a:rPr kumimoji="1" lang="en-US" altLang="zh-TW" sz="2000" kern="0" dirty="0" smtClean="0">
                  <a:solidFill>
                    <a:srgbClr val="002060"/>
                  </a:solidFill>
                </a:rPr>
                <a:t>DQ</a:t>
              </a:r>
              <a:endParaRPr kumimoji="1" lang="zh-TW" altLang="en-US" sz="2000" kern="0" dirty="0">
                <a:solidFill>
                  <a:srgbClr val="002060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200140" y="2563985"/>
              <a:ext cx="144016" cy="28803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3529920" y="2563985"/>
              <a:ext cx="144016" cy="28803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3754624" y="2563985"/>
              <a:ext cx="144016" cy="28803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6274904" y="2563985"/>
              <a:ext cx="144016" cy="28803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6473671" y="2563985"/>
              <a:ext cx="144016" cy="28803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8993951" y="2563985"/>
              <a:ext cx="144016" cy="28803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9184638" y="2563985"/>
              <a:ext cx="144016" cy="28803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2877828" y="2555127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RDO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140853" y="2555127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smtClean="0">
                  <a:solidFill>
                    <a:schemeClr val="tx1"/>
                  </a:solidFill>
                </a:rPr>
                <a:t>RS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516799" y="2546270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618239" y="2555126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RDO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060741" y="2563984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smtClean="0">
                  <a:solidFill>
                    <a:schemeClr val="tx1"/>
                  </a:solidFill>
                </a:rPr>
                <a:t>RS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4961488" y="2560170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7375125" y="2555124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RDO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740695" y="2555125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smtClean="0">
                  <a:solidFill>
                    <a:schemeClr val="tx1"/>
                  </a:solidFill>
                </a:rPr>
                <a:t>RS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9420649" y="2561228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RDO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8017083" y="2561228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RS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0048764" y="2555123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705021" y="2994954"/>
              <a:ext cx="2224663" cy="28803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DMA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9423814" y="2986100"/>
              <a:ext cx="2224663" cy="28803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DMA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3969741" y="3009190"/>
              <a:ext cx="2224663" cy="28803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DMA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1438975" y="2990718"/>
              <a:ext cx="2224663" cy="28803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DMA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2" name="文字方塊 51"/>
            <p:cNvSpPr txBox="1"/>
            <p:nvPr/>
          </p:nvSpPr>
          <p:spPr>
            <a:xfrm>
              <a:off x="1004842" y="2038432"/>
              <a:ext cx="623936" cy="410344"/>
            </a:xfrm>
            <a:prstGeom prst="rect">
              <a:avLst/>
            </a:prstGeom>
          </p:spPr>
          <p:txBody>
            <a:bodyPr vert="horz" wrap="none" lIns="91440" tIns="45720" rIns="91440" bIns="45720" rtlCol="0" anchor="b">
              <a:noAutofit/>
            </a:bodyPr>
            <a:lstStyle/>
            <a:p>
              <a:pPr fontAlgn="base">
                <a:spcBef>
                  <a:spcPct val="20000"/>
                </a:spcBef>
                <a:buClr>
                  <a:srgbClr val="0665A3"/>
                </a:buClr>
              </a:pPr>
              <a:r>
                <a:rPr kumimoji="1" lang="en-US" altLang="zh-TW" sz="2000" kern="0" dirty="0" smtClean="0">
                  <a:solidFill>
                    <a:srgbClr val="002060"/>
                  </a:solidFill>
                </a:rPr>
                <a:t>SCE</a:t>
              </a:r>
              <a:endParaRPr kumimoji="1" lang="zh-TW" altLang="en-US" sz="2000" kern="0" dirty="0">
                <a:solidFill>
                  <a:srgbClr val="002060"/>
                </a:solidFill>
              </a:endParaRPr>
            </a:p>
          </p:txBody>
        </p:sp>
        <p:sp>
          <p:nvSpPr>
            <p:cNvPr id="53" name="文字方塊 52"/>
            <p:cNvSpPr txBox="1"/>
            <p:nvPr/>
          </p:nvSpPr>
          <p:spPr>
            <a:xfrm>
              <a:off x="3552468" y="2057306"/>
              <a:ext cx="623936" cy="410344"/>
            </a:xfrm>
            <a:prstGeom prst="rect">
              <a:avLst/>
            </a:prstGeom>
          </p:spPr>
          <p:txBody>
            <a:bodyPr vert="horz" wrap="none" lIns="91440" tIns="45720" rIns="91440" bIns="45720" rtlCol="0" anchor="b">
              <a:noAutofit/>
            </a:bodyPr>
            <a:lstStyle/>
            <a:p>
              <a:pPr fontAlgn="base">
                <a:spcBef>
                  <a:spcPct val="20000"/>
                </a:spcBef>
                <a:buClr>
                  <a:srgbClr val="0665A3"/>
                </a:buClr>
              </a:pPr>
              <a:r>
                <a:rPr kumimoji="1" lang="en-US" altLang="zh-TW" sz="2000" kern="0" dirty="0" smtClean="0">
                  <a:solidFill>
                    <a:srgbClr val="002060"/>
                  </a:solidFill>
                </a:rPr>
                <a:t>SCT</a:t>
              </a:r>
              <a:endParaRPr kumimoji="1" lang="zh-TW" altLang="en-US" sz="2000" kern="0" dirty="0">
                <a:solidFill>
                  <a:srgbClr val="002060"/>
                </a:solidFill>
              </a:endParaRPr>
            </a:p>
          </p:txBody>
        </p:sp>
        <p:cxnSp>
          <p:nvCxnSpPr>
            <p:cNvPr id="54" name="直線接點 53"/>
            <p:cNvCxnSpPr>
              <a:endCxn id="31" idx="0"/>
            </p:cNvCxnSpPr>
            <p:nvPr/>
          </p:nvCxnSpPr>
          <p:spPr>
            <a:xfrm flipH="1">
              <a:off x="3601928" y="2364509"/>
              <a:ext cx="59136" cy="1994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接點 54"/>
            <p:cNvCxnSpPr>
              <a:stCxn id="30" idx="0"/>
            </p:cNvCxnSpPr>
            <p:nvPr/>
          </p:nvCxnSpPr>
          <p:spPr>
            <a:xfrm flipV="1">
              <a:off x="1272148" y="2373745"/>
              <a:ext cx="20943" cy="1902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橢圓 55"/>
          <p:cNvSpPr/>
          <p:nvPr/>
        </p:nvSpPr>
        <p:spPr>
          <a:xfrm>
            <a:off x="3508397" y="2742501"/>
            <a:ext cx="318038" cy="1064491"/>
          </a:xfrm>
          <a:prstGeom prst="ellipse">
            <a:avLst/>
          </a:prstGeom>
          <a:noFill/>
          <a:ln w="254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57" name="群組 56"/>
          <p:cNvGrpSpPr/>
          <p:nvPr/>
        </p:nvGrpSpPr>
        <p:grpSpPr>
          <a:xfrm>
            <a:off x="565103" y="4212091"/>
            <a:ext cx="11000787" cy="1399804"/>
            <a:chOff x="731495" y="4603512"/>
            <a:chExt cx="11000787" cy="1399804"/>
          </a:xfrm>
        </p:grpSpPr>
        <p:cxnSp>
          <p:nvCxnSpPr>
            <p:cNvPr id="58" name="直線接點 57"/>
            <p:cNvCxnSpPr/>
            <p:nvPr/>
          </p:nvCxnSpPr>
          <p:spPr>
            <a:xfrm>
              <a:off x="1211430" y="5263148"/>
              <a:ext cx="10297144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接點 58"/>
            <p:cNvCxnSpPr/>
            <p:nvPr/>
          </p:nvCxnSpPr>
          <p:spPr>
            <a:xfrm>
              <a:off x="1211430" y="5695196"/>
              <a:ext cx="10297144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字方塊 59"/>
            <p:cNvSpPr txBox="1"/>
            <p:nvPr/>
          </p:nvSpPr>
          <p:spPr>
            <a:xfrm>
              <a:off x="731495" y="5057976"/>
              <a:ext cx="504056" cy="410344"/>
            </a:xfrm>
            <a:prstGeom prst="rect">
              <a:avLst/>
            </a:prstGeom>
          </p:spPr>
          <p:txBody>
            <a:bodyPr vert="horz" wrap="none" lIns="91440" tIns="45720" rIns="91440" bIns="45720" rtlCol="0" anchor="b">
              <a:noAutofit/>
            </a:bodyPr>
            <a:lstStyle/>
            <a:p>
              <a:pPr fontAlgn="base">
                <a:spcBef>
                  <a:spcPct val="20000"/>
                </a:spcBef>
                <a:buClr>
                  <a:srgbClr val="0665A3"/>
                </a:buClr>
              </a:pPr>
              <a:r>
                <a:rPr kumimoji="1" lang="en-US" altLang="zh-TW" sz="2000" kern="0" dirty="0" smtClean="0">
                  <a:solidFill>
                    <a:srgbClr val="002060"/>
                  </a:solidFill>
                </a:rPr>
                <a:t>CA</a:t>
              </a:r>
              <a:endParaRPr kumimoji="1" lang="zh-TW" altLang="en-US" sz="2000" kern="0" dirty="0">
                <a:solidFill>
                  <a:srgbClr val="002060"/>
                </a:solidFill>
              </a:endParaRPr>
            </a:p>
          </p:txBody>
        </p:sp>
        <p:sp>
          <p:nvSpPr>
            <p:cNvPr id="61" name="文字方塊 60"/>
            <p:cNvSpPr txBox="1"/>
            <p:nvPr/>
          </p:nvSpPr>
          <p:spPr>
            <a:xfrm>
              <a:off x="731495" y="5468320"/>
              <a:ext cx="504056" cy="410344"/>
            </a:xfrm>
            <a:prstGeom prst="rect">
              <a:avLst/>
            </a:prstGeom>
          </p:spPr>
          <p:txBody>
            <a:bodyPr vert="horz" wrap="none" lIns="91440" tIns="45720" rIns="91440" bIns="45720" rtlCol="0" anchor="b">
              <a:noAutofit/>
            </a:bodyPr>
            <a:lstStyle/>
            <a:p>
              <a:pPr fontAlgn="base">
                <a:spcBef>
                  <a:spcPct val="20000"/>
                </a:spcBef>
                <a:buClr>
                  <a:srgbClr val="0665A3"/>
                </a:buClr>
              </a:pPr>
              <a:r>
                <a:rPr kumimoji="1" lang="en-US" altLang="zh-TW" sz="2000" kern="0" dirty="0" smtClean="0">
                  <a:solidFill>
                    <a:srgbClr val="002060"/>
                  </a:solidFill>
                </a:rPr>
                <a:t>DQ</a:t>
              </a:r>
              <a:endParaRPr kumimoji="1" lang="zh-TW" altLang="en-US" sz="2000" kern="0" dirty="0">
                <a:solidFill>
                  <a:srgbClr val="002060"/>
                </a:solidFill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452259" y="5129065"/>
              <a:ext cx="144016" cy="28803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4458163" y="5129065"/>
              <a:ext cx="144016" cy="28803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4682867" y="5129065"/>
              <a:ext cx="144016" cy="28803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7824192" y="5129065"/>
              <a:ext cx="144016" cy="28803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8040216" y="5129065"/>
              <a:ext cx="144016" cy="28803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10640554" y="5129065"/>
              <a:ext cx="144016" cy="28803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11401398" y="5137921"/>
              <a:ext cx="144016" cy="288032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3846495" y="5120207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RDO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3109520" y="5120207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RS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1768918" y="5111350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6546482" y="5120206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RDO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4988984" y="5129064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smtClean="0">
                  <a:solidFill>
                    <a:schemeClr val="tx1"/>
                  </a:solidFill>
                </a:rPr>
                <a:t>RS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5889731" y="5125250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7209514" y="5120203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smtClean="0">
                  <a:solidFill>
                    <a:schemeClr val="tx1"/>
                  </a:solidFill>
                </a:rPr>
                <a:t>RS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8287975" y="5115956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RDO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8256240" y="5560034"/>
              <a:ext cx="2224663" cy="28803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DMA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4897984" y="5574270"/>
              <a:ext cx="2224663" cy="28803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DMA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1691094" y="5555798"/>
              <a:ext cx="2224663" cy="288032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DMA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0" name="文字方塊 79"/>
            <p:cNvSpPr txBox="1"/>
            <p:nvPr/>
          </p:nvSpPr>
          <p:spPr>
            <a:xfrm>
              <a:off x="1256961" y="4603512"/>
              <a:ext cx="623936" cy="410344"/>
            </a:xfrm>
            <a:prstGeom prst="rect">
              <a:avLst/>
            </a:prstGeom>
          </p:spPr>
          <p:txBody>
            <a:bodyPr vert="horz" wrap="none" lIns="91440" tIns="45720" rIns="91440" bIns="45720" rtlCol="0" anchor="b">
              <a:noAutofit/>
            </a:bodyPr>
            <a:lstStyle/>
            <a:p>
              <a:pPr fontAlgn="base">
                <a:spcBef>
                  <a:spcPct val="20000"/>
                </a:spcBef>
                <a:buClr>
                  <a:srgbClr val="0665A3"/>
                </a:buClr>
              </a:pPr>
              <a:r>
                <a:rPr kumimoji="1" lang="en-US" altLang="zh-TW" sz="2000" kern="0" dirty="0" smtClean="0">
                  <a:solidFill>
                    <a:srgbClr val="002060"/>
                  </a:solidFill>
                </a:rPr>
                <a:t>SCE</a:t>
              </a:r>
              <a:endParaRPr kumimoji="1" lang="zh-TW" altLang="en-US" sz="2000" kern="0" dirty="0">
                <a:solidFill>
                  <a:srgbClr val="002060"/>
                </a:solidFill>
              </a:endParaRPr>
            </a:p>
          </p:txBody>
        </p:sp>
        <p:sp>
          <p:nvSpPr>
            <p:cNvPr id="81" name="文字方塊 80"/>
            <p:cNvSpPr txBox="1"/>
            <p:nvPr/>
          </p:nvSpPr>
          <p:spPr>
            <a:xfrm>
              <a:off x="4480711" y="4622386"/>
              <a:ext cx="623936" cy="410344"/>
            </a:xfrm>
            <a:prstGeom prst="rect">
              <a:avLst/>
            </a:prstGeom>
          </p:spPr>
          <p:txBody>
            <a:bodyPr vert="horz" wrap="none" lIns="91440" tIns="45720" rIns="91440" bIns="45720" rtlCol="0" anchor="b">
              <a:noAutofit/>
            </a:bodyPr>
            <a:lstStyle/>
            <a:p>
              <a:pPr fontAlgn="base">
                <a:spcBef>
                  <a:spcPct val="20000"/>
                </a:spcBef>
                <a:buClr>
                  <a:srgbClr val="0665A3"/>
                </a:buClr>
              </a:pPr>
              <a:r>
                <a:rPr kumimoji="1" lang="en-US" altLang="zh-TW" sz="2000" kern="0" dirty="0" smtClean="0">
                  <a:solidFill>
                    <a:srgbClr val="002060"/>
                  </a:solidFill>
                </a:rPr>
                <a:t>SCT</a:t>
              </a:r>
              <a:endParaRPr kumimoji="1" lang="zh-TW" altLang="en-US" sz="2000" kern="0" dirty="0">
                <a:solidFill>
                  <a:srgbClr val="002060"/>
                </a:solidFill>
              </a:endParaRPr>
            </a:p>
          </p:txBody>
        </p:sp>
        <p:cxnSp>
          <p:nvCxnSpPr>
            <p:cNvPr id="82" name="直線接點 81"/>
            <p:cNvCxnSpPr>
              <a:endCxn id="63" idx="0"/>
            </p:cNvCxnSpPr>
            <p:nvPr/>
          </p:nvCxnSpPr>
          <p:spPr>
            <a:xfrm flipH="1">
              <a:off x="4530171" y="4929589"/>
              <a:ext cx="59136" cy="1994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接點 82"/>
            <p:cNvCxnSpPr>
              <a:stCxn id="62" idx="0"/>
            </p:cNvCxnSpPr>
            <p:nvPr/>
          </p:nvCxnSpPr>
          <p:spPr>
            <a:xfrm flipV="1">
              <a:off x="1524267" y="4938825"/>
              <a:ext cx="20943" cy="1902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橢圓 83"/>
            <p:cNvSpPr/>
            <p:nvPr/>
          </p:nvSpPr>
          <p:spPr>
            <a:xfrm>
              <a:off x="3735150" y="4938825"/>
              <a:ext cx="318038" cy="1064491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5" name="橢圓 84"/>
            <p:cNvSpPr/>
            <p:nvPr/>
          </p:nvSpPr>
          <p:spPr>
            <a:xfrm>
              <a:off x="7103748" y="4914846"/>
              <a:ext cx="901152" cy="659424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6" name="橢圓 85"/>
            <p:cNvSpPr/>
            <p:nvPr/>
          </p:nvSpPr>
          <p:spPr>
            <a:xfrm>
              <a:off x="9066896" y="4886289"/>
              <a:ext cx="2665386" cy="659424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7" name="矩形 86"/>
            <p:cNvSpPr/>
            <p:nvPr/>
          </p:nvSpPr>
          <p:spPr>
            <a:xfrm>
              <a:off x="10843245" y="5132351"/>
              <a:ext cx="521313" cy="3057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RS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1772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3DC22-DC9B-7C1A-A8FA-0D3C31F43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2060"/>
                </a:solidFill>
              </a:rPr>
              <a:t>Separate </a:t>
            </a:r>
            <a:r>
              <a:rPr lang="en-US" altLang="zh-TW" dirty="0">
                <a:solidFill>
                  <a:srgbClr val="002060"/>
                </a:solidFill>
              </a:rPr>
              <a:t>command </a:t>
            </a:r>
            <a:r>
              <a:rPr lang="en-US" altLang="zh-TW" dirty="0" smtClean="0">
                <a:solidFill>
                  <a:srgbClr val="002060"/>
                </a:solidFill>
              </a:rPr>
              <a:t>address</a:t>
            </a:r>
            <a:r>
              <a:rPr lang="zh-TW" altLang="en-US" dirty="0" smtClean="0">
                <a:solidFill>
                  <a:srgbClr val="002060"/>
                </a:solidFill>
              </a:rPr>
              <a:t> </a:t>
            </a:r>
            <a:r>
              <a:rPr lang="en-US" altLang="zh-TW" dirty="0" smtClean="0">
                <a:solidFill>
                  <a:srgbClr val="002060"/>
                </a:solidFill>
              </a:rPr>
              <a:t>(</a:t>
            </a:r>
            <a:r>
              <a:rPr lang="en-US" altLang="zh-TW" dirty="0">
                <a:solidFill>
                  <a:srgbClr val="002060"/>
                </a:solidFill>
              </a:rPr>
              <a:t>SCA</a:t>
            </a:r>
            <a:r>
              <a:rPr lang="en-US" altLang="zh-TW" dirty="0" smtClean="0">
                <a:solidFill>
                  <a:srgbClr val="002060"/>
                </a:solidFill>
              </a:rPr>
              <a:t>)</a:t>
            </a:r>
            <a:r>
              <a:rPr lang="zh-TW" altLang="en-US" dirty="0" smtClean="0">
                <a:solidFill>
                  <a:srgbClr val="002060"/>
                </a:solidFill>
              </a:rPr>
              <a:t> </a:t>
            </a:r>
            <a:r>
              <a:rPr lang="en-US" altLang="zh-TW" dirty="0" smtClean="0">
                <a:solidFill>
                  <a:srgbClr val="002060"/>
                </a:solidFill>
              </a:rPr>
              <a:t>protocol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ACF28-704C-A06C-080F-744439E414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brief walkthrough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553FE-842C-D1D6-CA80-D9CD8E86A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FAB5A-70FB-491B-6B31-10168CDF0E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5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2049928"/>
            <a:ext cx="12190788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TW" sz="2000" b="1" dirty="0" smtClean="0">
                <a:solidFill>
                  <a:schemeClr val="tx1"/>
                </a:solidFill>
              </a:rPr>
              <a:t>Does it fit?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zh-TW" sz="2000" b="1" dirty="0">
              <a:solidFill>
                <a:schemeClr val="tx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20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Multi LUN interleaving</a:t>
            </a:r>
            <a:endParaRPr lang="zh-TW" altLang="en-US" dirty="0"/>
          </a:p>
        </p:txBody>
      </p:sp>
      <p:graphicFrame>
        <p:nvGraphicFramePr>
          <p:cNvPr id="88" name="表格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241756"/>
              </p:ext>
            </p:extLst>
          </p:nvPr>
        </p:nvGraphicFramePr>
        <p:xfrm>
          <a:off x="620943" y="2830913"/>
          <a:ext cx="8143875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5525">
                  <a:extLst>
                    <a:ext uri="{9D8B030D-6E8A-4147-A177-3AD203B41FA5}">
                      <a16:colId xmlns:a16="http://schemas.microsoft.com/office/drawing/2014/main" val="1280366505"/>
                    </a:ext>
                  </a:extLst>
                </a:gridCol>
                <a:gridCol w="2324100">
                  <a:extLst>
                    <a:ext uri="{9D8B030D-6E8A-4147-A177-3AD203B41FA5}">
                      <a16:colId xmlns:a16="http://schemas.microsoft.com/office/drawing/2014/main" val="3815313315"/>
                    </a:ext>
                  </a:extLst>
                </a:gridCol>
                <a:gridCol w="1590675">
                  <a:extLst>
                    <a:ext uri="{9D8B030D-6E8A-4147-A177-3AD203B41FA5}">
                      <a16:colId xmlns:a16="http://schemas.microsoft.com/office/drawing/2014/main" val="3780846245"/>
                    </a:ext>
                  </a:extLst>
                </a:gridCol>
                <a:gridCol w="1933575">
                  <a:extLst>
                    <a:ext uri="{9D8B030D-6E8A-4147-A177-3AD203B41FA5}">
                      <a16:colId xmlns:a16="http://schemas.microsoft.com/office/drawing/2014/main" val="5262065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solidFill>
                            <a:schemeClr val="bg1"/>
                          </a:solidFill>
                        </a:rPr>
                        <a:t>Scenarios</a:t>
                      </a:r>
                      <a:endParaRPr lang="zh-TW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TW" sz="1600" dirty="0" smtClean="0">
                          <a:solidFill>
                            <a:schemeClr val="bg1"/>
                          </a:solidFill>
                        </a:rPr>
                        <a:t>Component timing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22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DQ non-coverable</a:t>
                      </a:r>
                      <a:r>
                        <a:rPr lang="en-US" altLang="zh-TW" sz="1600" baseline="0" dirty="0" smtClean="0">
                          <a:solidFill>
                            <a:schemeClr val="tx1"/>
                          </a:solidFill>
                        </a:rPr>
                        <a:t> CA </a:t>
                      </a:r>
                      <a:r>
                        <a:rPr lang="en-US" altLang="zh-TW" sz="1600" baseline="0" dirty="0" err="1" smtClean="0">
                          <a:solidFill>
                            <a:schemeClr val="tx1"/>
                          </a:solidFill>
                        </a:rPr>
                        <a:t>cmd</a:t>
                      </a:r>
                      <a:r>
                        <a:rPr lang="en-US" altLang="zh-TW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time (SCE+SCT)</a:t>
                      </a:r>
                      <a:endParaRPr lang="zh-TW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DQ coverable</a:t>
                      </a:r>
                      <a:r>
                        <a:rPr lang="en-US" altLang="zh-TW" sz="1600" baseline="0" dirty="0" smtClean="0">
                          <a:solidFill>
                            <a:schemeClr val="tx1"/>
                          </a:solidFill>
                        </a:rPr>
                        <a:t> CA </a:t>
                      </a:r>
                      <a:r>
                        <a:rPr lang="en-US" altLang="zh-TW" sz="1600" baseline="0" dirty="0" err="1" smtClean="0">
                          <a:solidFill>
                            <a:schemeClr val="tx1"/>
                          </a:solidFill>
                        </a:rPr>
                        <a:t>cmd</a:t>
                      </a:r>
                      <a:r>
                        <a:rPr lang="en-US" altLang="zh-TW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time</a:t>
                      </a:r>
                      <a:endParaRPr lang="zh-TW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err="1" smtClean="0">
                          <a:solidFill>
                            <a:schemeClr val="tx1"/>
                          </a:solidFill>
                        </a:rPr>
                        <a:t>Dout</a:t>
                      </a: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 time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437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2400 MTS Rand</a:t>
                      </a:r>
                      <a:r>
                        <a:rPr lang="en-US" altLang="zh-TW" sz="1600" baseline="0" dirty="0" smtClean="0">
                          <a:solidFill>
                            <a:schemeClr val="tx1"/>
                          </a:solidFill>
                        </a:rPr>
                        <a:t>om read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~145ns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rgbClr val="C00000"/>
                          </a:solidFill>
                        </a:rPr>
                        <a:t>~920ns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~2085ns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161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3200 MTS Rand</a:t>
                      </a:r>
                      <a:r>
                        <a:rPr lang="en-US" altLang="zh-TW" sz="1600" baseline="0" dirty="0" smtClean="0">
                          <a:solidFill>
                            <a:schemeClr val="tx1"/>
                          </a:solidFill>
                        </a:rPr>
                        <a:t>om read</a:t>
                      </a:r>
                      <a:endParaRPr lang="zh-TW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~135ns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solidFill>
                            <a:srgbClr val="C00000"/>
                          </a:solidFill>
                        </a:rPr>
                        <a:t>~765ns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~1585ns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05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3600 MTS Rand</a:t>
                      </a:r>
                      <a:r>
                        <a:rPr lang="en-US" altLang="zh-TW" sz="1600" baseline="0" dirty="0" smtClean="0">
                          <a:solidFill>
                            <a:schemeClr val="tx1"/>
                          </a:solidFill>
                        </a:rPr>
                        <a:t>om read</a:t>
                      </a:r>
                      <a:endParaRPr lang="zh-TW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~140ns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rgbClr val="C00000"/>
                          </a:solidFill>
                        </a:rPr>
                        <a:t>~765ns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~1420ns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146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4800 MTS Rand</a:t>
                      </a:r>
                      <a:r>
                        <a:rPr lang="en-US" altLang="zh-TW" sz="1600" baseline="0" dirty="0" smtClean="0">
                          <a:solidFill>
                            <a:schemeClr val="tx1"/>
                          </a:solidFill>
                        </a:rPr>
                        <a:t>om read</a:t>
                      </a:r>
                      <a:endParaRPr lang="zh-TW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~120ns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rgbClr val="C00000"/>
                          </a:solidFill>
                        </a:rPr>
                        <a:t>~740ns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~1080ns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765531"/>
                  </a:ext>
                </a:extLst>
              </a:tr>
            </a:tbl>
          </a:graphicData>
        </a:graphic>
      </p:graphicFrame>
      <p:grpSp>
        <p:nvGrpSpPr>
          <p:cNvPr id="9" name="群組 8"/>
          <p:cNvGrpSpPr/>
          <p:nvPr/>
        </p:nvGrpSpPr>
        <p:grpSpPr>
          <a:xfrm>
            <a:off x="9344185" y="1573614"/>
            <a:ext cx="2019140" cy="2538153"/>
            <a:chOff x="9220057" y="1057354"/>
            <a:chExt cx="2019140" cy="2538153"/>
          </a:xfrm>
        </p:grpSpPr>
        <p:pic>
          <p:nvPicPr>
            <p:cNvPr id="2" name="圖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68153" y="1057354"/>
              <a:ext cx="1771044" cy="2538153"/>
            </a:xfrm>
            <a:prstGeom prst="rect">
              <a:avLst/>
            </a:prstGeom>
          </p:spPr>
        </p:pic>
        <p:grpSp>
          <p:nvGrpSpPr>
            <p:cNvPr id="7" name="群組 6"/>
            <p:cNvGrpSpPr/>
            <p:nvPr/>
          </p:nvGrpSpPr>
          <p:grpSpPr>
            <a:xfrm>
              <a:off x="9220057" y="2274983"/>
              <a:ext cx="1337799" cy="1199586"/>
              <a:chOff x="9143857" y="3796302"/>
              <a:chExt cx="1337799" cy="1199586"/>
            </a:xfrm>
          </p:grpSpPr>
          <p:pic>
            <p:nvPicPr>
              <p:cNvPr id="3" name="圖片 2"/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43857" y="3796302"/>
                <a:ext cx="1337799" cy="1199586"/>
              </a:xfrm>
              <a:prstGeom prst="rect">
                <a:avLst/>
              </a:prstGeom>
            </p:spPr>
          </p:pic>
          <p:sp>
            <p:nvSpPr>
              <p:cNvPr id="4" name="矩形 3"/>
              <p:cNvSpPr/>
              <p:nvPr/>
            </p:nvSpPr>
            <p:spPr>
              <a:xfrm>
                <a:off x="9908007" y="3810002"/>
                <a:ext cx="531393" cy="1143000"/>
              </a:xfrm>
              <a:custGeom>
                <a:avLst/>
                <a:gdLst>
                  <a:gd name="connsiteX0" fmla="*/ 0 w 626643"/>
                  <a:gd name="connsiteY0" fmla="*/ 0 h 847725"/>
                  <a:gd name="connsiteX1" fmla="*/ 626643 w 626643"/>
                  <a:gd name="connsiteY1" fmla="*/ 0 h 847725"/>
                  <a:gd name="connsiteX2" fmla="*/ 626643 w 626643"/>
                  <a:gd name="connsiteY2" fmla="*/ 847725 h 847725"/>
                  <a:gd name="connsiteX3" fmla="*/ 0 w 626643"/>
                  <a:gd name="connsiteY3" fmla="*/ 847725 h 847725"/>
                  <a:gd name="connsiteX4" fmla="*/ 0 w 626643"/>
                  <a:gd name="connsiteY4" fmla="*/ 0 h 847725"/>
                  <a:gd name="connsiteX0" fmla="*/ 0 w 626643"/>
                  <a:gd name="connsiteY0" fmla="*/ 0 h 1047750"/>
                  <a:gd name="connsiteX1" fmla="*/ 626643 w 626643"/>
                  <a:gd name="connsiteY1" fmla="*/ 0 h 1047750"/>
                  <a:gd name="connsiteX2" fmla="*/ 626643 w 626643"/>
                  <a:gd name="connsiteY2" fmla="*/ 847725 h 1047750"/>
                  <a:gd name="connsiteX3" fmla="*/ 0 w 626643"/>
                  <a:gd name="connsiteY3" fmla="*/ 1047750 h 1047750"/>
                  <a:gd name="connsiteX4" fmla="*/ 0 w 626643"/>
                  <a:gd name="connsiteY4" fmla="*/ 0 h 1047750"/>
                  <a:gd name="connsiteX0" fmla="*/ 0 w 645693"/>
                  <a:gd name="connsiteY0" fmla="*/ 0 h 1181100"/>
                  <a:gd name="connsiteX1" fmla="*/ 645693 w 645693"/>
                  <a:gd name="connsiteY1" fmla="*/ 133350 h 1181100"/>
                  <a:gd name="connsiteX2" fmla="*/ 645693 w 645693"/>
                  <a:gd name="connsiteY2" fmla="*/ 981075 h 1181100"/>
                  <a:gd name="connsiteX3" fmla="*/ 19050 w 645693"/>
                  <a:gd name="connsiteY3" fmla="*/ 1181100 h 1181100"/>
                  <a:gd name="connsiteX4" fmla="*/ 0 w 645693"/>
                  <a:gd name="connsiteY4" fmla="*/ 0 h 1181100"/>
                  <a:gd name="connsiteX0" fmla="*/ 0 w 645693"/>
                  <a:gd name="connsiteY0" fmla="*/ 0 h 1190625"/>
                  <a:gd name="connsiteX1" fmla="*/ 645693 w 645693"/>
                  <a:gd name="connsiteY1" fmla="*/ 133350 h 1190625"/>
                  <a:gd name="connsiteX2" fmla="*/ 645693 w 645693"/>
                  <a:gd name="connsiteY2" fmla="*/ 981075 h 1190625"/>
                  <a:gd name="connsiteX3" fmla="*/ 142875 w 645693"/>
                  <a:gd name="connsiteY3" fmla="*/ 1190625 h 1190625"/>
                  <a:gd name="connsiteX4" fmla="*/ 0 w 645693"/>
                  <a:gd name="connsiteY4" fmla="*/ 0 h 1190625"/>
                  <a:gd name="connsiteX0" fmla="*/ 0 w 531393"/>
                  <a:gd name="connsiteY0" fmla="*/ 0 h 1143000"/>
                  <a:gd name="connsiteX1" fmla="*/ 531393 w 531393"/>
                  <a:gd name="connsiteY1" fmla="*/ 85725 h 1143000"/>
                  <a:gd name="connsiteX2" fmla="*/ 531393 w 531393"/>
                  <a:gd name="connsiteY2" fmla="*/ 933450 h 1143000"/>
                  <a:gd name="connsiteX3" fmla="*/ 28575 w 531393"/>
                  <a:gd name="connsiteY3" fmla="*/ 1143000 h 1143000"/>
                  <a:gd name="connsiteX4" fmla="*/ 0 w 531393"/>
                  <a:gd name="connsiteY4" fmla="*/ 0 h 114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393" h="1143000">
                    <a:moveTo>
                      <a:pt x="0" y="0"/>
                    </a:moveTo>
                    <a:lnTo>
                      <a:pt x="531393" y="85725"/>
                    </a:lnTo>
                    <a:lnTo>
                      <a:pt x="531393" y="933450"/>
                    </a:lnTo>
                    <a:lnTo>
                      <a:pt x="28575" y="1143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2000">
                    <a:schemeClr val="tx1">
                      <a:alpha val="40000"/>
                    </a:schemeClr>
                  </a:gs>
                  <a:gs pos="100000">
                    <a:schemeClr val="tx1">
                      <a:alpha val="70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grpSp>
        <p:nvGrpSpPr>
          <p:cNvPr id="8" name="群組 7"/>
          <p:cNvGrpSpPr/>
          <p:nvPr/>
        </p:nvGrpSpPr>
        <p:grpSpPr>
          <a:xfrm>
            <a:off x="9477232" y="4345186"/>
            <a:ext cx="1700618" cy="1644846"/>
            <a:chOff x="9296257" y="3932646"/>
            <a:chExt cx="1700618" cy="1644846"/>
          </a:xfrm>
        </p:grpSpPr>
        <p:pic>
          <p:nvPicPr>
            <p:cNvPr id="89" name="圖片 8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9153" y="3932646"/>
              <a:ext cx="1147722" cy="1644846"/>
            </a:xfrm>
            <a:prstGeom prst="rect">
              <a:avLst/>
            </a:prstGeom>
          </p:spPr>
        </p:pic>
        <p:grpSp>
          <p:nvGrpSpPr>
            <p:cNvPr id="90" name="群組 89"/>
            <p:cNvGrpSpPr/>
            <p:nvPr/>
          </p:nvGrpSpPr>
          <p:grpSpPr>
            <a:xfrm>
              <a:off x="9296257" y="4266493"/>
              <a:ext cx="1337799" cy="1199586"/>
              <a:chOff x="9143857" y="3796302"/>
              <a:chExt cx="1337799" cy="1199586"/>
            </a:xfrm>
          </p:grpSpPr>
          <p:pic>
            <p:nvPicPr>
              <p:cNvPr id="91" name="圖片 90"/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43857" y="3796302"/>
                <a:ext cx="1337799" cy="1199586"/>
              </a:xfrm>
              <a:prstGeom prst="rect">
                <a:avLst/>
              </a:prstGeom>
            </p:spPr>
          </p:pic>
          <p:sp>
            <p:nvSpPr>
              <p:cNvPr id="92" name="矩形 3"/>
              <p:cNvSpPr/>
              <p:nvPr/>
            </p:nvSpPr>
            <p:spPr>
              <a:xfrm>
                <a:off x="9908007" y="3810002"/>
                <a:ext cx="531393" cy="1143000"/>
              </a:xfrm>
              <a:custGeom>
                <a:avLst/>
                <a:gdLst>
                  <a:gd name="connsiteX0" fmla="*/ 0 w 626643"/>
                  <a:gd name="connsiteY0" fmla="*/ 0 h 847725"/>
                  <a:gd name="connsiteX1" fmla="*/ 626643 w 626643"/>
                  <a:gd name="connsiteY1" fmla="*/ 0 h 847725"/>
                  <a:gd name="connsiteX2" fmla="*/ 626643 w 626643"/>
                  <a:gd name="connsiteY2" fmla="*/ 847725 h 847725"/>
                  <a:gd name="connsiteX3" fmla="*/ 0 w 626643"/>
                  <a:gd name="connsiteY3" fmla="*/ 847725 h 847725"/>
                  <a:gd name="connsiteX4" fmla="*/ 0 w 626643"/>
                  <a:gd name="connsiteY4" fmla="*/ 0 h 847725"/>
                  <a:gd name="connsiteX0" fmla="*/ 0 w 626643"/>
                  <a:gd name="connsiteY0" fmla="*/ 0 h 1047750"/>
                  <a:gd name="connsiteX1" fmla="*/ 626643 w 626643"/>
                  <a:gd name="connsiteY1" fmla="*/ 0 h 1047750"/>
                  <a:gd name="connsiteX2" fmla="*/ 626643 w 626643"/>
                  <a:gd name="connsiteY2" fmla="*/ 847725 h 1047750"/>
                  <a:gd name="connsiteX3" fmla="*/ 0 w 626643"/>
                  <a:gd name="connsiteY3" fmla="*/ 1047750 h 1047750"/>
                  <a:gd name="connsiteX4" fmla="*/ 0 w 626643"/>
                  <a:gd name="connsiteY4" fmla="*/ 0 h 1047750"/>
                  <a:gd name="connsiteX0" fmla="*/ 0 w 645693"/>
                  <a:gd name="connsiteY0" fmla="*/ 0 h 1181100"/>
                  <a:gd name="connsiteX1" fmla="*/ 645693 w 645693"/>
                  <a:gd name="connsiteY1" fmla="*/ 133350 h 1181100"/>
                  <a:gd name="connsiteX2" fmla="*/ 645693 w 645693"/>
                  <a:gd name="connsiteY2" fmla="*/ 981075 h 1181100"/>
                  <a:gd name="connsiteX3" fmla="*/ 19050 w 645693"/>
                  <a:gd name="connsiteY3" fmla="*/ 1181100 h 1181100"/>
                  <a:gd name="connsiteX4" fmla="*/ 0 w 645693"/>
                  <a:gd name="connsiteY4" fmla="*/ 0 h 1181100"/>
                  <a:gd name="connsiteX0" fmla="*/ 0 w 645693"/>
                  <a:gd name="connsiteY0" fmla="*/ 0 h 1190625"/>
                  <a:gd name="connsiteX1" fmla="*/ 645693 w 645693"/>
                  <a:gd name="connsiteY1" fmla="*/ 133350 h 1190625"/>
                  <a:gd name="connsiteX2" fmla="*/ 645693 w 645693"/>
                  <a:gd name="connsiteY2" fmla="*/ 981075 h 1190625"/>
                  <a:gd name="connsiteX3" fmla="*/ 142875 w 645693"/>
                  <a:gd name="connsiteY3" fmla="*/ 1190625 h 1190625"/>
                  <a:gd name="connsiteX4" fmla="*/ 0 w 645693"/>
                  <a:gd name="connsiteY4" fmla="*/ 0 h 1190625"/>
                  <a:gd name="connsiteX0" fmla="*/ 0 w 531393"/>
                  <a:gd name="connsiteY0" fmla="*/ 0 h 1143000"/>
                  <a:gd name="connsiteX1" fmla="*/ 531393 w 531393"/>
                  <a:gd name="connsiteY1" fmla="*/ 85725 h 1143000"/>
                  <a:gd name="connsiteX2" fmla="*/ 531393 w 531393"/>
                  <a:gd name="connsiteY2" fmla="*/ 933450 h 1143000"/>
                  <a:gd name="connsiteX3" fmla="*/ 28575 w 531393"/>
                  <a:gd name="connsiteY3" fmla="*/ 1143000 h 1143000"/>
                  <a:gd name="connsiteX4" fmla="*/ 0 w 531393"/>
                  <a:gd name="connsiteY4" fmla="*/ 0 h 114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1393" h="1143000">
                    <a:moveTo>
                      <a:pt x="0" y="0"/>
                    </a:moveTo>
                    <a:lnTo>
                      <a:pt x="531393" y="85725"/>
                    </a:lnTo>
                    <a:lnTo>
                      <a:pt x="531393" y="933450"/>
                    </a:lnTo>
                    <a:lnTo>
                      <a:pt x="28575" y="1143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2000">
                    <a:schemeClr val="tx1">
                      <a:alpha val="40000"/>
                    </a:schemeClr>
                  </a:gs>
                  <a:gs pos="100000">
                    <a:schemeClr val="tx1">
                      <a:alpha val="70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060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3DC22-DC9B-7C1A-A8FA-0D3C31F43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2060"/>
                </a:solidFill>
              </a:rPr>
              <a:t>Interface efficiency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DACF28-704C-A06C-080F-744439E414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SMI 4800 </a:t>
            </a:r>
            <a:r>
              <a:rPr lang="en-US" altLang="zh-TW" dirty="0" smtClean="0"/>
              <a:t>FPU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553FE-842C-D1D6-CA80-D9CD8E86A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FAB5A-70FB-491B-6B31-10168CDF0E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1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211" y="2038350"/>
            <a:ext cx="7116385" cy="37052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7115174" y="2049928"/>
            <a:ext cx="5075614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22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Channel saturation read </a:t>
            </a:r>
            <a:r>
              <a:rPr lang="en-US" altLang="zh-TW" dirty="0" err="1" smtClean="0"/>
              <a:t>iops</a:t>
            </a:r>
            <a:endParaRPr lang="zh-TW" altLang="en-US" dirty="0"/>
          </a:p>
        </p:txBody>
      </p:sp>
      <p:graphicFrame>
        <p:nvGraphicFramePr>
          <p:cNvPr id="22" name="表格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499541"/>
              </p:ext>
            </p:extLst>
          </p:nvPr>
        </p:nvGraphicFramePr>
        <p:xfrm>
          <a:off x="1590676" y="2326512"/>
          <a:ext cx="8466348" cy="3417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324">
                  <a:extLst>
                    <a:ext uri="{9D8B030D-6E8A-4147-A177-3AD203B41FA5}">
                      <a16:colId xmlns:a16="http://schemas.microsoft.com/office/drawing/2014/main" val="1280366505"/>
                    </a:ext>
                  </a:extLst>
                </a:gridCol>
                <a:gridCol w="1466506">
                  <a:extLst>
                    <a:ext uri="{9D8B030D-6E8A-4147-A177-3AD203B41FA5}">
                      <a16:colId xmlns:a16="http://schemas.microsoft.com/office/drawing/2014/main" val="829724563"/>
                    </a:ext>
                  </a:extLst>
                </a:gridCol>
                <a:gridCol w="1466506">
                  <a:extLst>
                    <a:ext uri="{9D8B030D-6E8A-4147-A177-3AD203B41FA5}">
                      <a16:colId xmlns:a16="http://schemas.microsoft.com/office/drawing/2014/main" val="459902496"/>
                    </a:ext>
                  </a:extLst>
                </a:gridCol>
                <a:gridCol w="1466506">
                  <a:extLst>
                    <a:ext uri="{9D8B030D-6E8A-4147-A177-3AD203B41FA5}">
                      <a16:colId xmlns:a16="http://schemas.microsoft.com/office/drawing/2014/main" val="3815313315"/>
                    </a:ext>
                  </a:extLst>
                </a:gridCol>
                <a:gridCol w="1466506">
                  <a:extLst>
                    <a:ext uri="{9D8B030D-6E8A-4147-A177-3AD203B41FA5}">
                      <a16:colId xmlns:a16="http://schemas.microsoft.com/office/drawing/2014/main" val="477092148"/>
                    </a:ext>
                  </a:extLst>
                </a:gridCol>
              </a:tblGrid>
              <a:tr h="28956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Scenario</a:t>
                      </a:r>
                      <a:endParaRPr lang="zh-TW" altLang="en-US" sz="1600" dirty="0"/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Conv. IF </a:t>
                      </a:r>
                      <a:endParaRPr lang="zh-TW" altLang="en-US" sz="1600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SCA IF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 sz="16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422699"/>
                  </a:ext>
                </a:extLst>
              </a:tr>
              <a:tr h="28956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</a:rPr>
                        <a:t>Max</a:t>
                      </a:r>
                      <a:r>
                        <a:rPr lang="en-US" altLang="zh-TW" sz="16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TW" sz="1600" b="1" baseline="0" dirty="0" err="1" smtClean="0">
                          <a:solidFill>
                            <a:schemeClr val="bg1"/>
                          </a:solidFill>
                        </a:rPr>
                        <a:t>iops</a:t>
                      </a:r>
                      <a:endParaRPr lang="zh-TW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</a:rPr>
                        <a:t>Max </a:t>
                      </a:r>
                      <a:r>
                        <a:rPr lang="en-US" altLang="zh-TW" sz="1600" b="1" dirty="0" err="1" smtClean="0">
                          <a:solidFill>
                            <a:schemeClr val="bg1"/>
                          </a:solidFill>
                        </a:rPr>
                        <a:t>dout</a:t>
                      </a:r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</a:rPr>
                        <a:t> ratio</a:t>
                      </a:r>
                      <a:endParaRPr lang="zh-TW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</a:rPr>
                        <a:t>Max</a:t>
                      </a:r>
                      <a:r>
                        <a:rPr lang="en-US" altLang="zh-TW" sz="16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TW" sz="1600" b="1" baseline="0" dirty="0" err="1" smtClean="0">
                          <a:solidFill>
                            <a:schemeClr val="bg1"/>
                          </a:solidFill>
                        </a:rPr>
                        <a:t>iops</a:t>
                      </a:r>
                      <a:endParaRPr lang="zh-TW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</a:rPr>
                        <a:t>Max </a:t>
                      </a:r>
                      <a:r>
                        <a:rPr lang="en-US" altLang="zh-TW" sz="1600" b="1" dirty="0" err="1" smtClean="0">
                          <a:solidFill>
                            <a:schemeClr val="bg1"/>
                          </a:solidFill>
                        </a:rPr>
                        <a:t>dout</a:t>
                      </a:r>
                      <a:r>
                        <a:rPr lang="en-US" altLang="zh-TW" sz="1600" b="1" dirty="0" smtClean="0">
                          <a:solidFill>
                            <a:schemeClr val="bg1"/>
                          </a:solidFill>
                        </a:rPr>
                        <a:t> ratio</a:t>
                      </a:r>
                      <a:endParaRPr lang="zh-TW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896507"/>
                  </a:ext>
                </a:extLst>
              </a:tr>
              <a:tr h="343313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2400 MTS 4K</a:t>
                      </a:r>
                      <a:r>
                        <a:rPr lang="zh-TW" altLang="en-US" sz="1600" dirty="0" smtClean="0"/>
                        <a:t> </a:t>
                      </a:r>
                      <a:r>
                        <a:rPr lang="en-US" altLang="zh-TW" sz="1600" dirty="0" smtClean="0"/>
                        <a:t>Rand</a:t>
                      </a:r>
                      <a:r>
                        <a:rPr lang="en-US" altLang="zh-TW" sz="1600" baseline="0" dirty="0" smtClean="0"/>
                        <a:t>om read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304kiops</a:t>
                      </a:r>
                      <a:endParaRPr lang="zh-TW" altLang="en-US" sz="1600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60.29%</a:t>
                      </a:r>
                      <a:endParaRPr lang="zh-TW" altLang="en-US" sz="1600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442kiops</a:t>
                      </a:r>
                      <a:endParaRPr lang="zh-TW" altLang="en-US" sz="1600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89.25%</a:t>
                      </a:r>
                      <a:endParaRPr lang="zh-TW" altLang="en-US" sz="1600" dirty="0"/>
                    </a:p>
                  </a:txBody>
                  <a:tcP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8161577"/>
                  </a:ext>
                </a:extLst>
              </a:tr>
              <a:tr h="3433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3200 MTS 4K Rand</a:t>
                      </a:r>
                      <a:r>
                        <a:rPr lang="en-US" altLang="zh-TW" sz="1600" baseline="0" dirty="0" smtClean="0"/>
                        <a:t>om read</a:t>
                      </a:r>
                      <a:endParaRPr lang="zh-TW" altLang="en-US" sz="1600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365kiops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54.74%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575kiops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88.29%</a:t>
                      </a:r>
                      <a:endParaRPr lang="zh-TW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05931"/>
                  </a:ext>
                </a:extLst>
              </a:tr>
              <a:tr h="3433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3600 MTS 4K Rand</a:t>
                      </a:r>
                      <a:r>
                        <a:rPr lang="en-US" altLang="zh-TW" sz="1600" baseline="0" dirty="0" smtClean="0"/>
                        <a:t>om read</a:t>
                      </a:r>
                      <a:endParaRPr lang="zh-TW" altLang="en-US" sz="16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386kiops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51.74%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636kiops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87.57%</a:t>
                      </a:r>
                      <a:endParaRPr lang="zh-TW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146598"/>
                  </a:ext>
                </a:extLst>
              </a:tr>
              <a:tr h="3433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4800 MTS 4K Rand</a:t>
                      </a:r>
                      <a:r>
                        <a:rPr lang="en-US" altLang="zh-TW" sz="1600" baseline="0" dirty="0" smtClean="0"/>
                        <a:t>om read</a:t>
                      </a:r>
                      <a:endParaRPr lang="zh-TW" altLang="en-US" sz="1600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449kiops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45.58%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>
                          <a:solidFill>
                            <a:schemeClr val="tx1"/>
                          </a:solidFill>
                        </a:rPr>
                        <a:t>758kiops</a:t>
                      </a:r>
                      <a:endParaRPr lang="zh-TW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79.45%</a:t>
                      </a:r>
                      <a:endParaRPr lang="zh-TW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765531"/>
                  </a:ext>
                </a:extLst>
              </a:tr>
              <a:tr h="343313">
                <a:tc>
                  <a:txBody>
                    <a:bodyPr/>
                    <a:lstStyle/>
                    <a:p>
                      <a:r>
                        <a:rPr lang="en-US" altLang="zh-TW" sz="1600" dirty="0" smtClean="0"/>
                        <a:t>2400 MTS 16K Random</a:t>
                      </a:r>
                      <a:r>
                        <a:rPr lang="en-US" altLang="zh-TW" sz="1600" baseline="0" dirty="0" smtClean="0"/>
                        <a:t> read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438kiops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85.85%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498kiops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97.79%</a:t>
                      </a:r>
                      <a:endParaRPr lang="zh-TW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3981718"/>
                  </a:ext>
                </a:extLst>
              </a:tr>
              <a:tr h="3433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3200 MTS 16K Random</a:t>
                      </a:r>
                      <a:r>
                        <a:rPr lang="en-US" altLang="zh-TW" sz="1600" baseline="0" dirty="0" smtClean="0"/>
                        <a:t> read</a:t>
                      </a:r>
                      <a:endParaRPr lang="zh-TW" altLang="en-US" sz="1600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560kiops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82.45%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656kiops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97.10%</a:t>
                      </a:r>
                      <a:endParaRPr lang="zh-TW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87210"/>
                  </a:ext>
                </a:extLst>
              </a:tr>
              <a:tr h="3433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3600 MTS 16K Random</a:t>
                      </a:r>
                      <a:r>
                        <a:rPr lang="en-US" altLang="zh-TW" sz="1600" baseline="0" dirty="0" smtClean="0"/>
                        <a:t> read</a:t>
                      </a:r>
                      <a:endParaRPr lang="zh-TW" altLang="en-US" sz="1600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614kiops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80.61%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732kiops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96.81%</a:t>
                      </a:r>
                      <a:endParaRPr lang="zh-TW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832170"/>
                  </a:ext>
                </a:extLst>
              </a:tr>
              <a:tr h="3433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dirty="0" smtClean="0"/>
                        <a:t>4800 MTS 16K Random</a:t>
                      </a:r>
                      <a:r>
                        <a:rPr lang="en-US" altLang="zh-TW" sz="1600" baseline="0" dirty="0" smtClean="0"/>
                        <a:t> read</a:t>
                      </a:r>
                      <a:endParaRPr lang="zh-TW" altLang="en-US" sz="1600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772kiops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76.45%</a:t>
                      </a:r>
                      <a:endParaRPr lang="zh-TW" altLang="en-US" sz="16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945kiops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94.31%</a:t>
                      </a:r>
                      <a:endParaRPr lang="zh-TW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183671"/>
                  </a:ext>
                </a:extLst>
              </a:tr>
            </a:tbl>
          </a:graphicData>
        </a:graphic>
      </p:graphicFrame>
      <p:sp>
        <p:nvSpPr>
          <p:cNvPr id="2" name="文字方塊 1"/>
          <p:cNvSpPr txBox="1"/>
          <p:nvPr/>
        </p:nvSpPr>
        <p:spPr>
          <a:xfrm>
            <a:off x="7288948" y="2049928"/>
            <a:ext cx="2836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*1iops = 4KB data access per second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401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211" y="2038350"/>
            <a:ext cx="11574086" cy="37052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11572874" y="2049928"/>
            <a:ext cx="617913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23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Conventional channel interface analysis</a:t>
            </a:r>
            <a:endParaRPr lang="zh-TW" altLang="en-US" dirty="0"/>
          </a:p>
        </p:txBody>
      </p:sp>
      <p:graphicFrame>
        <p:nvGraphicFramePr>
          <p:cNvPr id="13" name="圖表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6847425"/>
              </p:ext>
            </p:extLst>
          </p:nvPr>
        </p:nvGraphicFramePr>
        <p:xfrm>
          <a:off x="1297857" y="2049928"/>
          <a:ext cx="4788615" cy="3693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圖表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0110242"/>
              </p:ext>
            </p:extLst>
          </p:nvPr>
        </p:nvGraphicFramePr>
        <p:xfrm>
          <a:off x="6086473" y="2049928"/>
          <a:ext cx="4816477" cy="3705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2650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211" y="2038350"/>
            <a:ext cx="620337" cy="37052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619126" y="2049928"/>
            <a:ext cx="11571661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24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SCA </a:t>
            </a:r>
            <a:r>
              <a:rPr lang="en-US" altLang="zh-TW" dirty="0"/>
              <a:t>channel interface analysis</a:t>
            </a:r>
            <a:endParaRPr lang="zh-TW" altLang="en-US" dirty="0"/>
          </a:p>
        </p:txBody>
      </p:sp>
      <p:graphicFrame>
        <p:nvGraphicFramePr>
          <p:cNvPr id="13" name="圖表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533923"/>
              </p:ext>
            </p:extLst>
          </p:nvPr>
        </p:nvGraphicFramePr>
        <p:xfrm>
          <a:off x="1297859" y="2038350"/>
          <a:ext cx="4788616" cy="3705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圖表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9503079"/>
              </p:ext>
            </p:extLst>
          </p:nvPr>
        </p:nvGraphicFramePr>
        <p:xfrm>
          <a:off x="6086474" y="2049928"/>
          <a:ext cx="4807667" cy="3705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0546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211" y="2038350"/>
            <a:ext cx="6106736" cy="37052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6105525" y="2049928"/>
            <a:ext cx="6085262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25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Channel </a:t>
            </a:r>
            <a:r>
              <a:rPr lang="en-US" altLang="zh-TW" dirty="0"/>
              <a:t>interface analysis</a:t>
            </a:r>
            <a:endParaRPr lang="zh-TW" altLang="en-US" dirty="0"/>
          </a:p>
        </p:txBody>
      </p:sp>
      <p:grpSp>
        <p:nvGrpSpPr>
          <p:cNvPr id="29" name="群組 28"/>
          <p:cNvGrpSpPr/>
          <p:nvPr/>
        </p:nvGrpSpPr>
        <p:grpSpPr>
          <a:xfrm>
            <a:off x="2819400" y="2049928"/>
            <a:ext cx="6878261" cy="4306422"/>
            <a:chOff x="2819400" y="2049928"/>
            <a:chExt cx="6878261" cy="4306422"/>
          </a:xfrm>
        </p:grpSpPr>
        <p:sp>
          <p:nvSpPr>
            <p:cNvPr id="7" name="文字方塊 6"/>
            <p:cNvSpPr txBox="1"/>
            <p:nvPr/>
          </p:nvSpPr>
          <p:spPr>
            <a:xfrm>
              <a:off x="8387430" y="5286133"/>
              <a:ext cx="10774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# of LUNs</a:t>
              </a:r>
              <a:endParaRPr lang="zh-TW" altLang="en-US" dirty="0"/>
            </a:p>
          </p:txBody>
        </p:sp>
        <p:sp>
          <p:nvSpPr>
            <p:cNvPr id="18" name="文字方塊 17"/>
            <p:cNvSpPr txBox="1"/>
            <p:nvPr/>
          </p:nvSpPr>
          <p:spPr>
            <a:xfrm rot="16200000">
              <a:off x="2720065" y="2565264"/>
              <a:ext cx="872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RR </a:t>
              </a:r>
              <a:r>
                <a:rPr lang="en-US" altLang="zh-TW" dirty="0" err="1" smtClean="0"/>
                <a:t>iops</a:t>
              </a:r>
              <a:endParaRPr lang="zh-TW" altLang="en-US" dirty="0"/>
            </a:p>
          </p:txBody>
        </p:sp>
        <p:grpSp>
          <p:nvGrpSpPr>
            <p:cNvPr id="28" name="群組 27"/>
            <p:cNvGrpSpPr/>
            <p:nvPr/>
          </p:nvGrpSpPr>
          <p:grpSpPr>
            <a:xfrm>
              <a:off x="2819400" y="2049928"/>
              <a:ext cx="6878261" cy="4306422"/>
              <a:chOff x="2819400" y="2049928"/>
              <a:chExt cx="6878261" cy="4306422"/>
            </a:xfrm>
          </p:grpSpPr>
          <p:cxnSp>
            <p:nvCxnSpPr>
              <p:cNvPr id="3" name="直線單箭頭接點 2"/>
              <p:cNvCxnSpPr/>
              <p:nvPr/>
            </p:nvCxnSpPr>
            <p:spPr>
              <a:xfrm>
                <a:off x="2819400" y="5286133"/>
                <a:ext cx="6829425" cy="19292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單箭頭接點 14"/>
              <p:cNvCxnSpPr/>
              <p:nvPr/>
            </p:nvCxnSpPr>
            <p:spPr>
              <a:xfrm flipH="1" flipV="1">
                <a:off x="3314700" y="2209800"/>
                <a:ext cx="9525" cy="3305055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接點 15"/>
              <p:cNvCxnSpPr/>
              <p:nvPr/>
            </p:nvCxnSpPr>
            <p:spPr>
              <a:xfrm flipV="1">
                <a:off x="3314700" y="2049928"/>
                <a:ext cx="2807733" cy="3236205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接點 20"/>
              <p:cNvCxnSpPr/>
              <p:nvPr/>
            </p:nvCxnSpPr>
            <p:spPr>
              <a:xfrm flipV="1">
                <a:off x="4354136" y="2876550"/>
                <a:ext cx="5343525" cy="38101"/>
              </a:xfrm>
              <a:prstGeom prst="line">
                <a:avLst/>
              </a:prstGeom>
              <a:ln w="381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弧形 22"/>
              <p:cNvSpPr/>
              <p:nvPr/>
            </p:nvSpPr>
            <p:spPr>
              <a:xfrm>
                <a:off x="4496094" y="2983862"/>
                <a:ext cx="3402846" cy="3372488"/>
              </a:xfrm>
              <a:prstGeom prst="arc">
                <a:avLst>
                  <a:gd name="adj1" fmla="val 13078809"/>
                  <a:gd name="adj2" fmla="val 16129936"/>
                </a:avLst>
              </a:prstGeom>
              <a:ln w="38100">
                <a:solidFill>
                  <a:schemeClr val="accent6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sp>
        <p:nvSpPr>
          <p:cNvPr id="24" name="圓角矩形圖說文字 23"/>
          <p:cNvSpPr/>
          <p:nvPr/>
        </p:nvSpPr>
        <p:spPr>
          <a:xfrm>
            <a:off x="1280393" y="3528435"/>
            <a:ext cx="1592115" cy="1141671"/>
          </a:xfrm>
          <a:prstGeom prst="wedgeRoundRectCallout">
            <a:avLst>
              <a:gd name="adj1" fmla="val 102767"/>
              <a:gd name="adj2" fmla="val 28719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NAND bottleneck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6" name="圓角矩形圖說文字 25"/>
          <p:cNvSpPr/>
          <p:nvPr/>
        </p:nvSpPr>
        <p:spPr>
          <a:xfrm>
            <a:off x="8869917" y="3210364"/>
            <a:ext cx="1592115" cy="1141671"/>
          </a:xfrm>
          <a:prstGeom prst="wedgeRoundRectCallout">
            <a:avLst>
              <a:gd name="adj1" fmla="val -22868"/>
              <a:gd name="adj2" fmla="val -68895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Channel bottleneck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27" name="圓角矩形圖說文字 26"/>
          <p:cNvSpPr/>
          <p:nvPr/>
        </p:nvSpPr>
        <p:spPr>
          <a:xfrm>
            <a:off x="5438054" y="3405189"/>
            <a:ext cx="1592115" cy="823912"/>
          </a:xfrm>
          <a:prstGeom prst="wedgeRoundRectCallout">
            <a:avLst>
              <a:gd name="adj1" fmla="val -24663"/>
              <a:gd name="adj2" fmla="val -83924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Channel</a:t>
            </a:r>
          </a:p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pushing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42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211" y="2038350"/>
            <a:ext cx="4735136" cy="37052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4356552" y="2049928"/>
            <a:ext cx="7916487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26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Channel </a:t>
            </a:r>
            <a:r>
              <a:rPr lang="en-US" altLang="zh-TW" dirty="0"/>
              <a:t>interface </a:t>
            </a:r>
            <a:r>
              <a:rPr lang="en-US" altLang="zh-TW" dirty="0" smtClean="0"/>
              <a:t>analysis 4800MTs</a:t>
            </a:r>
            <a:endParaRPr lang="zh-TW" altLang="en-US" dirty="0"/>
          </a:p>
        </p:txBody>
      </p:sp>
      <p:graphicFrame>
        <p:nvGraphicFramePr>
          <p:cNvPr id="17" name="圖表 16"/>
          <p:cNvGraphicFramePr>
            <a:graphicFrameLocks/>
          </p:cNvGraphicFramePr>
          <p:nvPr>
            <p:extLst/>
          </p:nvPr>
        </p:nvGraphicFramePr>
        <p:xfrm>
          <a:off x="918028" y="2049928"/>
          <a:ext cx="3438524" cy="3705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圖表 19"/>
          <p:cNvGraphicFramePr>
            <a:graphicFrameLocks/>
          </p:cNvGraphicFramePr>
          <p:nvPr>
            <p:extLst/>
          </p:nvPr>
        </p:nvGraphicFramePr>
        <p:xfrm>
          <a:off x="7795074" y="2049926"/>
          <a:ext cx="3400428" cy="3705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3" name="群組 12"/>
          <p:cNvGrpSpPr/>
          <p:nvPr/>
        </p:nvGrpSpPr>
        <p:grpSpPr>
          <a:xfrm>
            <a:off x="1609725" y="2049924"/>
            <a:ext cx="8704632" cy="2750678"/>
            <a:chOff x="1609725" y="2049924"/>
            <a:chExt cx="8704632" cy="2750678"/>
          </a:xfrm>
        </p:grpSpPr>
        <p:cxnSp>
          <p:nvCxnSpPr>
            <p:cNvPr id="22" name="直線接點 21"/>
            <p:cNvCxnSpPr/>
            <p:nvPr/>
          </p:nvCxnSpPr>
          <p:spPr>
            <a:xfrm flipV="1">
              <a:off x="1609725" y="2049924"/>
              <a:ext cx="1695450" cy="2750678"/>
            </a:xfrm>
            <a:prstGeom prst="line">
              <a:avLst/>
            </a:prstGeom>
            <a:ln w="381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/>
            <p:nvPr/>
          </p:nvCxnSpPr>
          <p:spPr>
            <a:xfrm flipV="1">
              <a:off x="5048249" y="2049926"/>
              <a:ext cx="1827586" cy="2750676"/>
            </a:xfrm>
            <a:prstGeom prst="line">
              <a:avLst/>
            </a:prstGeom>
            <a:ln w="381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/>
            <p:nvPr/>
          </p:nvCxnSpPr>
          <p:spPr>
            <a:xfrm flipV="1">
              <a:off x="8486771" y="2049925"/>
              <a:ext cx="1827586" cy="2750676"/>
            </a:xfrm>
            <a:prstGeom prst="line">
              <a:avLst/>
            </a:prstGeom>
            <a:ln w="381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群組 36"/>
          <p:cNvGrpSpPr/>
          <p:nvPr/>
        </p:nvGrpSpPr>
        <p:grpSpPr>
          <a:xfrm>
            <a:off x="1247775" y="2701908"/>
            <a:ext cx="9782175" cy="866752"/>
            <a:chOff x="1247775" y="2701908"/>
            <a:chExt cx="9782175" cy="866752"/>
          </a:xfrm>
        </p:grpSpPr>
        <p:cxnSp>
          <p:nvCxnSpPr>
            <p:cNvPr id="30" name="直線接點 29"/>
            <p:cNvCxnSpPr/>
            <p:nvPr/>
          </p:nvCxnSpPr>
          <p:spPr>
            <a:xfrm>
              <a:off x="1247775" y="3560394"/>
              <a:ext cx="3045049" cy="8266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接點 32"/>
            <p:cNvCxnSpPr/>
            <p:nvPr/>
          </p:nvCxnSpPr>
          <p:spPr>
            <a:xfrm flipV="1">
              <a:off x="4476750" y="2701908"/>
              <a:ext cx="6553200" cy="22242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群組 40"/>
          <p:cNvGrpSpPr/>
          <p:nvPr/>
        </p:nvGrpSpPr>
        <p:grpSpPr>
          <a:xfrm>
            <a:off x="1971675" y="2701908"/>
            <a:ext cx="10880164" cy="5419742"/>
            <a:chOff x="1962150" y="2682858"/>
            <a:chExt cx="10880164" cy="5419742"/>
          </a:xfrm>
        </p:grpSpPr>
        <p:sp>
          <p:nvSpPr>
            <p:cNvPr id="38" name="弧形 37"/>
            <p:cNvSpPr/>
            <p:nvPr/>
          </p:nvSpPr>
          <p:spPr>
            <a:xfrm>
              <a:off x="1962150" y="3559134"/>
              <a:ext cx="1979982" cy="2207597"/>
            </a:xfrm>
            <a:prstGeom prst="arc">
              <a:avLst>
                <a:gd name="adj1" fmla="val 13220010"/>
                <a:gd name="adj2" fmla="val 16200629"/>
              </a:avLst>
            </a:prstGeom>
            <a:ln w="381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9" name="弧形 38"/>
            <p:cNvSpPr/>
            <p:nvPr/>
          </p:nvSpPr>
          <p:spPr>
            <a:xfrm>
              <a:off x="5541324" y="2730483"/>
              <a:ext cx="3859240" cy="4298967"/>
            </a:xfrm>
            <a:prstGeom prst="arc">
              <a:avLst>
                <a:gd name="adj1" fmla="val 13112579"/>
                <a:gd name="adj2" fmla="val 16200618"/>
              </a:avLst>
            </a:prstGeom>
            <a:ln w="381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0" name="弧形 39"/>
            <p:cNvSpPr/>
            <p:nvPr/>
          </p:nvSpPr>
          <p:spPr>
            <a:xfrm>
              <a:off x="8855075" y="2682858"/>
              <a:ext cx="3987239" cy="5419742"/>
            </a:xfrm>
            <a:prstGeom prst="arc">
              <a:avLst>
                <a:gd name="adj1" fmla="val 13817359"/>
                <a:gd name="adj2" fmla="val 16200618"/>
              </a:avLst>
            </a:prstGeom>
            <a:ln w="381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aphicFrame>
        <p:nvGraphicFramePr>
          <p:cNvPr id="21" name="圖表 20"/>
          <p:cNvGraphicFramePr>
            <a:graphicFrameLocks/>
          </p:cNvGraphicFramePr>
          <p:nvPr>
            <p:extLst/>
          </p:nvPr>
        </p:nvGraphicFramePr>
        <p:xfrm>
          <a:off x="4356550" y="2049924"/>
          <a:ext cx="3512610" cy="3693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570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211" y="2038350"/>
            <a:ext cx="4735136" cy="37052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3" name="圖表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8982097"/>
              </p:ext>
            </p:extLst>
          </p:nvPr>
        </p:nvGraphicFramePr>
        <p:xfrm>
          <a:off x="918028" y="2026773"/>
          <a:ext cx="3438521" cy="3716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矩形 9"/>
          <p:cNvSpPr/>
          <p:nvPr/>
        </p:nvSpPr>
        <p:spPr>
          <a:xfrm>
            <a:off x="4356552" y="2049928"/>
            <a:ext cx="7916487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27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Channel </a:t>
            </a:r>
            <a:r>
              <a:rPr lang="en-US" altLang="zh-TW" dirty="0"/>
              <a:t>interface analysis</a:t>
            </a:r>
            <a:endParaRPr lang="zh-TW" altLang="en-US" dirty="0"/>
          </a:p>
        </p:txBody>
      </p:sp>
      <p:graphicFrame>
        <p:nvGraphicFramePr>
          <p:cNvPr id="21" name="圖表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7674878"/>
              </p:ext>
            </p:extLst>
          </p:nvPr>
        </p:nvGraphicFramePr>
        <p:xfrm>
          <a:off x="7795074" y="2049927"/>
          <a:ext cx="3438523" cy="3693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圖表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6093549"/>
              </p:ext>
            </p:extLst>
          </p:nvPr>
        </p:nvGraphicFramePr>
        <p:xfrm>
          <a:off x="4356548" y="2068325"/>
          <a:ext cx="3438525" cy="3698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8388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" y="2048341"/>
            <a:ext cx="12216697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28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Storage devices</a:t>
            </a:r>
            <a:endParaRPr lang="zh-TW" altLang="en-US" dirty="0"/>
          </a:p>
        </p:txBody>
      </p:sp>
      <p:grpSp>
        <p:nvGrpSpPr>
          <p:cNvPr id="113" name="群組 112"/>
          <p:cNvGrpSpPr/>
          <p:nvPr/>
        </p:nvGrpSpPr>
        <p:grpSpPr>
          <a:xfrm>
            <a:off x="966259" y="2804706"/>
            <a:ext cx="4910838" cy="2055062"/>
            <a:chOff x="1049715" y="2895420"/>
            <a:chExt cx="4910838" cy="2055062"/>
          </a:xfrm>
        </p:grpSpPr>
        <p:grpSp>
          <p:nvGrpSpPr>
            <p:cNvPr id="24" name="群組 23"/>
            <p:cNvGrpSpPr/>
            <p:nvPr/>
          </p:nvGrpSpPr>
          <p:grpSpPr>
            <a:xfrm>
              <a:off x="2441669" y="2895420"/>
              <a:ext cx="3518884" cy="765302"/>
              <a:chOff x="2053955" y="2849357"/>
              <a:chExt cx="3518884" cy="765302"/>
            </a:xfrm>
          </p:grpSpPr>
          <p:sp>
            <p:nvSpPr>
              <p:cNvPr id="3" name="流程圖: 多重文件 2"/>
              <p:cNvSpPr/>
              <p:nvPr/>
            </p:nvSpPr>
            <p:spPr>
              <a:xfrm>
                <a:off x="2053955" y="2855707"/>
                <a:ext cx="902524" cy="758952"/>
              </a:xfrm>
              <a:prstGeom prst="flowChartMulti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r>
                  <a:rPr lang="zh-TW" alt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流程圖: 多重文件 14"/>
              <p:cNvSpPr/>
              <p:nvPr/>
            </p:nvSpPr>
            <p:spPr>
              <a:xfrm>
                <a:off x="3158248" y="2855707"/>
                <a:ext cx="902524" cy="758952"/>
              </a:xfrm>
              <a:prstGeom prst="flowChartMulti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r>
                  <a:rPr lang="zh-TW" alt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流程圖: 多重文件 15"/>
              <p:cNvSpPr/>
              <p:nvPr/>
            </p:nvSpPr>
            <p:spPr>
              <a:xfrm>
                <a:off x="4670315" y="2855707"/>
                <a:ext cx="902524" cy="758952"/>
              </a:xfrm>
              <a:prstGeom prst="flowChartMulti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r>
                  <a:rPr lang="zh-TW" alt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文字方塊 3"/>
              <p:cNvSpPr txBox="1"/>
              <p:nvPr/>
            </p:nvSpPr>
            <p:spPr>
              <a:xfrm>
                <a:off x="4188465" y="2928859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…</a:t>
                </a:r>
                <a:endParaRPr lang="zh-TW" altLang="en-US" dirty="0"/>
              </a:p>
            </p:txBody>
          </p:sp>
          <p:cxnSp>
            <p:nvCxnSpPr>
              <p:cNvPr id="18" name="肘形接點 17"/>
              <p:cNvCxnSpPr>
                <a:stCxn id="16" idx="0"/>
                <a:endCxn id="15" idx="0"/>
              </p:cNvCxnSpPr>
              <p:nvPr/>
            </p:nvCxnSpPr>
            <p:spPr>
              <a:xfrm rot="16200000" flipV="1">
                <a:off x="4427634" y="2099673"/>
                <a:ext cx="12700" cy="1512067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肘形接點 19"/>
              <p:cNvCxnSpPr>
                <a:stCxn id="15" idx="0"/>
                <a:endCxn id="3" idx="0"/>
              </p:cNvCxnSpPr>
              <p:nvPr/>
            </p:nvCxnSpPr>
            <p:spPr>
              <a:xfrm rot="16200000" flipV="1">
                <a:off x="3119454" y="2303560"/>
                <a:ext cx="12700" cy="1104293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群組 25"/>
            <p:cNvGrpSpPr/>
            <p:nvPr/>
          </p:nvGrpSpPr>
          <p:grpSpPr>
            <a:xfrm>
              <a:off x="2441669" y="4185180"/>
              <a:ext cx="3518884" cy="765302"/>
              <a:chOff x="2053955" y="2849357"/>
              <a:chExt cx="3518884" cy="765302"/>
            </a:xfrm>
          </p:grpSpPr>
          <p:sp>
            <p:nvSpPr>
              <p:cNvPr id="27" name="流程圖: 多重文件 26"/>
              <p:cNvSpPr/>
              <p:nvPr/>
            </p:nvSpPr>
            <p:spPr>
              <a:xfrm>
                <a:off x="2053955" y="2855707"/>
                <a:ext cx="902524" cy="758952"/>
              </a:xfrm>
              <a:prstGeom prst="flowChartMulti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r>
                  <a:rPr lang="zh-TW" alt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流程圖: 多重文件 27"/>
              <p:cNvSpPr/>
              <p:nvPr/>
            </p:nvSpPr>
            <p:spPr>
              <a:xfrm>
                <a:off x="3158248" y="2855707"/>
                <a:ext cx="902524" cy="758952"/>
              </a:xfrm>
              <a:prstGeom prst="flowChartMulti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r>
                  <a:rPr lang="zh-TW" alt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流程圖: 多重文件 28"/>
              <p:cNvSpPr/>
              <p:nvPr/>
            </p:nvSpPr>
            <p:spPr>
              <a:xfrm>
                <a:off x="4670315" y="2855707"/>
                <a:ext cx="902524" cy="758952"/>
              </a:xfrm>
              <a:prstGeom prst="flowChartMulti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r>
                  <a:rPr lang="zh-TW" alt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文字方塊 29"/>
              <p:cNvSpPr txBox="1"/>
              <p:nvPr/>
            </p:nvSpPr>
            <p:spPr>
              <a:xfrm>
                <a:off x="4188465" y="2928859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dirty="0" smtClean="0"/>
                  <a:t>…</a:t>
                </a:r>
                <a:endParaRPr lang="zh-TW" altLang="en-US" dirty="0"/>
              </a:p>
            </p:txBody>
          </p:sp>
          <p:cxnSp>
            <p:nvCxnSpPr>
              <p:cNvPr id="31" name="肘形接點 30"/>
              <p:cNvCxnSpPr>
                <a:stCxn id="29" idx="0"/>
                <a:endCxn id="28" idx="0"/>
              </p:cNvCxnSpPr>
              <p:nvPr/>
            </p:nvCxnSpPr>
            <p:spPr>
              <a:xfrm rot="16200000" flipV="1">
                <a:off x="4427634" y="2099673"/>
                <a:ext cx="12700" cy="1512067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肘形接點 31"/>
              <p:cNvCxnSpPr>
                <a:stCxn id="28" idx="0"/>
                <a:endCxn id="27" idx="0"/>
              </p:cNvCxnSpPr>
              <p:nvPr/>
            </p:nvCxnSpPr>
            <p:spPr>
              <a:xfrm rot="16200000" flipV="1">
                <a:off x="3119454" y="2303560"/>
                <a:ext cx="12700" cy="1104293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肘形接點 32"/>
            <p:cNvCxnSpPr>
              <a:endCxn id="27" idx="0"/>
            </p:cNvCxnSpPr>
            <p:nvPr/>
          </p:nvCxnSpPr>
          <p:spPr>
            <a:xfrm>
              <a:off x="1894749" y="3983683"/>
              <a:ext cx="1060272" cy="207847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肘形接點 35"/>
            <p:cNvCxnSpPr>
              <a:stCxn id="3" idx="0"/>
            </p:cNvCxnSpPr>
            <p:nvPr/>
          </p:nvCxnSpPr>
          <p:spPr>
            <a:xfrm rot="16200000" flipH="1" flipV="1">
              <a:off x="2072839" y="2708153"/>
              <a:ext cx="688566" cy="1075799"/>
            </a:xfrm>
            <a:prstGeom prst="bentConnector4">
              <a:avLst>
                <a:gd name="adj1" fmla="val -33199"/>
                <a:gd name="adj2" fmla="val 73859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 rot="16200000">
              <a:off x="765649" y="3346592"/>
              <a:ext cx="1413165" cy="8450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controller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7" name="群組 136"/>
          <p:cNvGrpSpPr/>
          <p:nvPr/>
        </p:nvGrpSpPr>
        <p:grpSpPr>
          <a:xfrm>
            <a:off x="6228958" y="2402136"/>
            <a:ext cx="4900261" cy="3254367"/>
            <a:chOff x="6203558" y="2491036"/>
            <a:chExt cx="4900261" cy="3254367"/>
          </a:xfrm>
        </p:grpSpPr>
        <p:grpSp>
          <p:nvGrpSpPr>
            <p:cNvPr id="44" name="群組 43"/>
            <p:cNvGrpSpPr/>
            <p:nvPr/>
          </p:nvGrpSpPr>
          <p:grpSpPr>
            <a:xfrm>
              <a:off x="7681220" y="2686978"/>
              <a:ext cx="1587303" cy="618998"/>
              <a:chOff x="8421448" y="2483425"/>
              <a:chExt cx="1587303" cy="618998"/>
            </a:xfrm>
          </p:grpSpPr>
          <p:sp>
            <p:nvSpPr>
              <p:cNvPr id="2" name="流程圖: 文件 1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流程圖: 文件 10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0" name="肘形接點 39"/>
              <p:cNvCxnSpPr>
                <a:stCxn id="2" idx="0"/>
                <a:endCxn id="11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群組 47"/>
            <p:cNvGrpSpPr/>
            <p:nvPr/>
          </p:nvGrpSpPr>
          <p:grpSpPr>
            <a:xfrm>
              <a:off x="9510166" y="3656056"/>
              <a:ext cx="1587303" cy="618998"/>
              <a:chOff x="8421448" y="2483425"/>
              <a:chExt cx="1587303" cy="618998"/>
            </a:xfrm>
          </p:grpSpPr>
          <p:sp>
            <p:nvSpPr>
              <p:cNvPr id="49" name="流程圖: 文件 48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流程圖: 文件 49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1" name="肘形接點 50"/>
              <p:cNvCxnSpPr>
                <a:stCxn id="49" idx="0"/>
                <a:endCxn id="50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群組 51"/>
            <p:cNvGrpSpPr/>
            <p:nvPr/>
          </p:nvGrpSpPr>
          <p:grpSpPr>
            <a:xfrm>
              <a:off x="7681220" y="3792695"/>
              <a:ext cx="1587303" cy="618998"/>
              <a:chOff x="8421448" y="2483425"/>
              <a:chExt cx="1587303" cy="618998"/>
            </a:xfrm>
          </p:grpSpPr>
          <p:sp>
            <p:nvSpPr>
              <p:cNvPr id="53" name="流程圖: 文件 52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流程圖: 文件 53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5" name="肘形接點 54"/>
              <p:cNvCxnSpPr>
                <a:stCxn id="53" idx="0"/>
                <a:endCxn id="54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群組 55"/>
            <p:cNvGrpSpPr/>
            <p:nvPr/>
          </p:nvGrpSpPr>
          <p:grpSpPr>
            <a:xfrm>
              <a:off x="9503816" y="2491036"/>
              <a:ext cx="1587303" cy="618998"/>
              <a:chOff x="8421448" y="2483425"/>
              <a:chExt cx="1587303" cy="618998"/>
            </a:xfrm>
          </p:grpSpPr>
          <p:sp>
            <p:nvSpPr>
              <p:cNvPr id="57" name="流程圖: 文件 56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流程圖: 文件 57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9" name="肘形接點 58"/>
              <p:cNvCxnSpPr>
                <a:stCxn id="57" idx="0"/>
                <a:endCxn id="58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群組 59"/>
            <p:cNvGrpSpPr/>
            <p:nvPr/>
          </p:nvGrpSpPr>
          <p:grpSpPr>
            <a:xfrm>
              <a:off x="9516516" y="4990037"/>
              <a:ext cx="1587303" cy="618998"/>
              <a:chOff x="8421448" y="2483425"/>
              <a:chExt cx="1587303" cy="618998"/>
            </a:xfrm>
          </p:grpSpPr>
          <p:sp>
            <p:nvSpPr>
              <p:cNvPr id="61" name="流程圖: 文件 60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流程圖: 文件 61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3" name="肘形接點 62"/>
              <p:cNvCxnSpPr>
                <a:stCxn id="61" idx="0"/>
                <a:endCxn id="62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群組 63"/>
            <p:cNvGrpSpPr/>
            <p:nvPr/>
          </p:nvGrpSpPr>
          <p:grpSpPr>
            <a:xfrm>
              <a:off x="7699137" y="5126405"/>
              <a:ext cx="1587303" cy="618998"/>
              <a:chOff x="8421448" y="2483425"/>
              <a:chExt cx="1587303" cy="618998"/>
            </a:xfrm>
          </p:grpSpPr>
          <p:sp>
            <p:nvSpPr>
              <p:cNvPr id="65" name="流程圖: 文件 64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流程圖: 文件 65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7" name="肘形接點 66"/>
              <p:cNvCxnSpPr>
                <a:stCxn id="65" idx="0"/>
                <a:endCxn id="66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肘形接點 67"/>
            <p:cNvCxnSpPr>
              <a:stCxn id="58" idx="0"/>
            </p:cNvCxnSpPr>
            <p:nvPr/>
          </p:nvCxnSpPr>
          <p:spPr>
            <a:xfrm rot="16200000" flipH="1" flipV="1">
              <a:off x="8122966" y="1421090"/>
              <a:ext cx="671267" cy="2823858"/>
            </a:xfrm>
            <a:prstGeom prst="bentConnector4">
              <a:avLst>
                <a:gd name="adj1" fmla="val -33109"/>
                <a:gd name="adj2" fmla="val 90673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肘形接點 72"/>
            <p:cNvCxnSpPr>
              <a:stCxn id="11" idx="0"/>
            </p:cNvCxnSpPr>
            <p:nvPr/>
          </p:nvCxnSpPr>
          <p:spPr>
            <a:xfrm rot="16200000" flipH="1" flipV="1">
              <a:off x="7240978" y="2499020"/>
              <a:ext cx="612648" cy="1001263"/>
            </a:xfrm>
            <a:prstGeom prst="bentConnector4">
              <a:avLst>
                <a:gd name="adj1" fmla="val -36276"/>
                <a:gd name="adj2" fmla="val 588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肘形接點 78"/>
            <p:cNvCxnSpPr>
              <a:stCxn id="50" idx="0"/>
            </p:cNvCxnSpPr>
            <p:nvPr/>
          </p:nvCxnSpPr>
          <p:spPr>
            <a:xfrm rot="16200000" flipV="1">
              <a:off x="8351422" y="2136949"/>
              <a:ext cx="220706" cy="2830208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肘形接點 81"/>
            <p:cNvCxnSpPr>
              <a:stCxn id="54" idx="0"/>
            </p:cNvCxnSpPr>
            <p:nvPr/>
          </p:nvCxnSpPr>
          <p:spPr>
            <a:xfrm rot="16200000" flipV="1">
              <a:off x="7435691" y="3186803"/>
              <a:ext cx="223223" cy="1001262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文字方塊 84"/>
            <p:cNvSpPr txBox="1"/>
            <p:nvPr/>
          </p:nvSpPr>
          <p:spPr>
            <a:xfrm rot="5400000">
              <a:off x="8385740" y="439536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…</a:t>
              </a:r>
              <a:endParaRPr lang="zh-TW" altLang="en-US" dirty="0"/>
            </a:p>
          </p:txBody>
        </p:sp>
        <p:sp>
          <p:nvSpPr>
            <p:cNvPr id="86" name="文字方塊 85"/>
            <p:cNvSpPr txBox="1"/>
            <p:nvPr/>
          </p:nvSpPr>
          <p:spPr>
            <a:xfrm rot="5400000">
              <a:off x="10186012" y="4287247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…</a:t>
              </a:r>
              <a:endParaRPr lang="zh-TW" altLang="en-US" dirty="0"/>
            </a:p>
          </p:txBody>
        </p:sp>
        <p:cxnSp>
          <p:nvCxnSpPr>
            <p:cNvPr id="87" name="肘形接點 86"/>
            <p:cNvCxnSpPr>
              <a:stCxn id="62" idx="0"/>
            </p:cNvCxnSpPr>
            <p:nvPr/>
          </p:nvCxnSpPr>
          <p:spPr>
            <a:xfrm rot="16200000" flipV="1">
              <a:off x="8608478" y="3721636"/>
              <a:ext cx="219599" cy="2329904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肘形接點 90"/>
            <p:cNvCxnSpPr/>
            <p:nvPr/>
          </p:nvCxnSpPr>
          <p:spPr>
            <a:xfrm rot="16200000" flipH="1">
              <a:off x="6950021" y="4173484"/>
              <a:ext cx="710718" cy="495890"/>
            </a:xfrm>
            <a:prstGeom prst="bentConnector3">
              <a:avLst>
                <a:gd name="adj1" fmla="val 1753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肘形接點 94"/>
            <p:cNvCxnSpPr>
              <a:stCxn id="66" idx="0"/>
            </p:cNvCxnSpPr>
            <p:nvPr/>
          </p:nvCxnSpPr>
          <p:spPr>
            <a:xfrm rot="16200000" flipV="1">
              <a:off x="7628079" y="4694983"/>
              <a:ext cx="222617" cy="652927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肘形接點 98"/>
            <p:cNvCxnSpPr/>
            <p:nvPr/>
          </p:nvCxnSpPr>
          <p:spPr>
            <a:xfrm rot="16200000" flipH="1">
              <a:off x="6894764" y="4406357"/>
              <a:ext cx="669977" cy="366163"/>
            </a:xfrm>
            <a:prstGeom prst="bentConnector3">
              <a:avLst>
                <a:gd name="adj1" fmla="val -114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矩形 38"/>
            <p:cNvSpPr/>
            <p:nvPr/>
          </p:nvSpPr>
          <p:spPr>
            <a:xfrm rot="16200000">
              <a:off x="5919492" y="3332078"/>
              <a:ext cx="1413165" cy="8450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controller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324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" y="2048341"/>
            <a:ext cx="12216697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29</a:t>
            </a:fld>
            <a:endParaRPr lang="en-US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Storage devices</a:t>
            </a:r>
            <a:endParaRPr lang="zh-TW" altLang="en-US" dirty="0"/>
          </a:p>
        </p:txBody>
      </p:sp>
      <p:grpSp>
        <p:nvGrpSpPr>
          <p:cNvPr id="7" name="群組 6"/>
          <p:cNvGrpSpPr/>
          <p:nvPr/>
        </p:nvGrpSpPr>
        <p:grpSpPr>
          <a:xfrm>
            <a:off x="3444243" y="2185633"/>
            <a:ext cx="4662376" cy="3567934"/>
            <a:chOff x="3063243" y="2088569"/>
            <a:chExt cx="4662376" cy="3567934"/>
          </a:xfrm>
        </p:grpSpPr>
        <p:grpSp>
          <p:nvGrpSpPr>
            <p:cNvPr id="70" name="群組 69"/>
            <p:cNvGrpSpPr/>
            <p:nvPr/>
          </p:nvGrpSpPr>
          <p:grpSpPr>
            <a:xfrm>
              <a:off x="4303020" y="2598078"/>
              <a:ext cx="1587303" cy="618998"/>
              <a:chOff x="8421448" y="2483425"/>
              <a:chExt cx="1587303" cy="618998"/>
            </a:xfrm>
          </p:grpSpPr>
          <p:sp>
            <p:nvSpPr>
              <p:cNvPr id="111" name="流程圖: 文件 110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流程圖: 文件 113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5" name="肘形接點 114"/>
              <p:cNvCxnSpPr>
                <a:stCxn id="111" idx="0"/>
                <a:endCxn id="114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群組 70"/>
            <p:cNvGrpSpPr/>
            <p:nvPr/>
          </p:nvGrpSpPr>
          <p:grpSpPr>
            <a:xfrm>
              <a:off x="6131966" y="3567156"/>
              <a:ext cx="1587303" cy="618998"/>
              <a:chOff x="8421448" y="2483425"/>
              <a:chExt cx="1587303" cy="618998"/>
            </a:xfrm>
          </p:grpSpPr>
          <p:sp>
            <p:nvSpPr>
              <p:cNvPr id="108" name="流程圖: 文件 107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流程圖: 文件 108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10" name="肘形接點 109"/>
              <p:cNvCxnSpPr>
                <a:stCxn id="108" idx="0"/>
                <a:endCxn id="109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群組 71"/>
            <p:cNvGrpSpPr/>
            <p:nvPr/>
          </p:nvGrpSpPr>
          <p:grpSpPr>
            <a:xfrm>
              <a:off x="4303020" y="3703795"/>
              <a:ext cx="1587303" cy="618998"/>
              <a:chOff x="8421448" y="2483425"/>
              <a:chExt cx="1587303" cy="618998"/>
            </a:xfrm>
          </p:grpSpPr>
          <p:sp>
            <p:nvSpPr>
              <p:cNvPr id="105" name="流程圖: 文件 104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流程圖: 文件 105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07" name="肘形接點 106"/>
              <p:cNvCxnSpPr>
                <a:stCxn id="105" idx="0"/>
                <a:endCxn id="106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群組 73"/>
            <p:cNvGrpSpPr/>
            <p:nvPr/>
          </p:nvGrpSpPr>
          <p:grpSpPr>
            <a:xfrm>
              <a:off x="6125616" y="2402136"/>
              <a:ext cx="1587303" cy="618998"/>
              <a:chOff x="8421448" y="2483425"/>
              <a:chExt cx="1587303" cy="618998"/>
            </a:xfrm>
          </p:grpSpPr>
          <p:sp>
            <p:nvSpPr>
              <p:cNvPr id="102" name="流程圖: 文件 101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流程圖: 文件 102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04" name="肘形接點 103"/>
              <p:cNvCxnSpPr>
                <a:stCxn id="102" idx="0"/>
                <a:endCxn id="103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群組 74"/>
            <p:cNvGrpSpPr/>
            <p:nvPr/>
          </p:nvGrpSpPr>
          <p:grpSpPr>
            <a:xfrm>
              <a:off x="6138316" y="4901137"/>
              <a:ext cx="1587303" cy="618998"/>
              <a:chOff x="8421448" y="2483425"/>
              <a:chExt cx="1587303" cy="618998"/>
            </a:xfrm>
          </p:grpSpPr>
          <p:sp>
            <p:nvSpPr>
              <p:cNvPr id="98" name="流程圖: 文件 97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流程圖: 文件 99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01" name="肘形接點 100"/>
              <p:cNvCxnSpPr>
                <a:stCxn id="98" idx="0"/>
                <a:endCxn id="100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群組 75"/>
            <p:cNvGrpSpPr/>
            <p:nvPr/>
          </p:nvGrpSpPr>
          <p:grpSpPr>
            <a:xfrm>
              <a:off x="4320937" y="5037505"/>
              <a:ext cx="1587303" cy="618998"/>
              <a:chOff x="8421448" y="2483425"/>
              <a:chExt cx="1587303" cy="618998"/>
            </a:xfrm>
          </p:grpSpPr>
          <p:sp>
            <p:nvSpPr>
              <p:cNvPr id="94" name="流程圖: 文件 93"/>
              <p:cNvSpPr/>
              <p:nvPr/>
            </p:nvSpPr>
            <p:spPr>
              <a:xfrm>
                <a:off x="9275326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流程圖: 文件 95"/>
              <p:cNvSpPr/>
              <p:nvPr/>
            </p:nvSpPr>
            <p:spPr>
              <a:xfrm>
                <a:off x="8421448" y="2489775"/>
                <a:ext cx="733425" cy="612648"/>
              </a:xfrm>
              <a:prstGeom prst="flowChartDocument">
                <a:avLst/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TW" dirty="0" smtClean="0">
                    <a:solidFill>
                      <a:schemeClr val="tx1"/>
                    </a:solidFill>
                  </a:rPr>
                  <a:t>NAND</a:t>
                </a:r>
                <a:br>
                  <a:rPr lang="en-US" altLang="zh-TW" dirty="0" smtClean="0">
                    <a:solidFill>
                      <a:schemeClr val="tx1"/>
                    </a:solidFill>
                  </a:rPr>
                </a:br>
                <a:r>
                  <a:rPr lang="en-US" altLang="zh-TW" dirty="0" smtClean="0">
                    <a:solidFill>
                      <a:schemeClr val="tx1"/>
                    </a:solidFill>
                  </a:rPr>
                  <a:t>DIE</a:t>
                </a:r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7" name="肘形接點 96"/>
              <p:cNvCxnSpPr>
                <a:stCxn id="94" idx="0"/>
                <a:endCxn id="96" idx="0"/>
              </p:cNvCxnSpPr>
              <p:nvPr/>
            </p:nvCxnSpPr>
            <p:spPr>
              <a:xfrm rot="16200000" flipV="1">
                <a:off x="9215100" y="2062836"/>
                <a:ext cx="12700" cy="853878"/>
              </a:xfrm>
              <a:prstGeom prst="bentConnector3">
                <a:avLst>
                  <a:gd name="adj1" fmla="val 1800000"/>
                </a:avLst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7" name="肘形接點 76"/>
            <p:cNvCxnSpPr>
              <a:stCxn id="103" idx="0"/>
            </p:cNvCxnSpPr>
            <p:nvPr/>
          </p:nvCxnSpPr>
          <p:spPr>
            <a:xfrm rot="16200000" flipH="1" flipV="1">
              <a:off x="4744766" y="1332190"/>
              <a:ext cx="671267" cy="2823858"/>
            </a:xfrm>
            <a:prstGeom prst="bentConnector4">
              <a:avLst>
                <a:gd name="adj1" fmla="val -33109"/>
                <a:gd name="adj2" fmla="val 90673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肘形接點 77"/>
            <p:cNvCxnSpPr>
              <a:stCxn id="114" idx="0"/>
            </p:cNvCxnSpPr>
            <p:nvPr/>
          </p:nvCxnSpPr>
          <p:spPr>
            <a:xfrm rot="16200000" flipH="1" flipV="1">
              <a:off x="3862778" y="2410120"/>
              <a:ext cx="612648" cy="1001263"/>
            </a:xfrm>
            <a:prstGeom prst="bentConnector4">
              <a:avLst>
                <a:gd name="adj1" fmla="val -36276"/>
                <a:gd name="adj2" fmla="val 588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肘形接點 79"/>
            <p:cNvCxnSpPr>
              <a:stCxn id="109" idx="0"/>
            </p:cNvCxnSpPr>
            <p:nvPr/>
          </p:nvCxnSpPr>
          <p:spPr>
            <a:xfrm rot="16200000" flipV="1">
              <a:off x="4973222" y="2048049"/>
              <a:ext cx="220706" cy="2830208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肘形接點 80"/>
            <p:cNvCxnSpPr>
              <a:stCxn id="106" idx="0"/>
            </p:cNvCxnSpPr>
            <p:nvPr/>
          </p:nvCxnSpPr>
          <p:spPr>
            <a:xfrm rot="16200000" flipV="1">
              <a:off x="4057491" y="3097903"/>
              <a:ext cx="223223" cy="1001262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文字方塊 82"/>
            <p:cNvSpPr txBox="1"/>
            <p:nvPr/>
          </p:nvSpPr>
          <p:spPr>
            <a:xfrm rot="5400000">
              <a:off x="5007540" y="4306463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…</a:t>
              </a:r>
              <a:endParaRPr lang="zh-TW" altLang="en-US" dirty="0"/>
            </a:p>
          </p:txBody>
        </p:sp>
        <p:sp>
          <p:nvSpPr>
            <p:cNvPr id="84" name="文字方塊 83"/>
            <p:cNvSpPr txBox="1"/>
            <p:nvPr/>
          </p:nvSpPr>
          <p:spPr>
            <a:xfrm rot="5400000">
              <a:off x="6807812" y="4198347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 smtClean="0"/>
                <a:t>…</a:t>
              </a:r>
              <a:endParaRPr lang="zh-TW" altLang="en-US" dirty="0"/>
            </a:p>
          </p:txBody>
        </p:sp>
        <p:cxnSp>
          <p:nvCxnSpPr>
            <p:cNvPr id="88" name="肘形接點 87"/>
            <p:cNvCxnSpPr>
              <a:stCxn id="100" idx="0"/>
            </p:cNvCxnSpPr>
            <p:nvPr/>
          </p:nvCxnSpPr>
          <p:spPr>
            <a:xfrm rot="16200000" flipV="1">
              <a:off x="5230278" y="3632736"/>
              <a:ext cx="219599" cy="2329904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肘形接點 88"/>
            <p:cNvCxnSpPr/>
            <p:nvPr/>
          </p:nvCxnSpPr>
          <p:spPr>
            <a:xfrm rot="16200000" flipH="1">
              <a:off x="3571821" y="4084584"/>
              <a:ext cx="710718" cy="495890"/>
            </a:xfrm>
            <a:prstGeom prst="bentConnector3">
              <a:avLst>
                <a:gd name="adj1" fmla="val 1753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肘形接點 89"/>
            <p:cNvCxnSpPr>
              <a:stCxn id="96" idx="0"/>
            </p:cNvCxnSpPr>
            <p:nvPr/>
          </p:nvCxnSpPr>
          <p:spPr>
            <a:xfrm rot="16200000" flipV="1">
              <a:off x="4249879" y="4606083"/>
              <a:ext cx="222617" cy="652927"/>
            </a:xfrm>
            <a:prstGeom prst="bentConnector2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肘形接點 91"/>
            <p:cNvCxnSpPr/>
            <p:nvPr/>
          </p:nvCxnSpPr>
          <p:spPr>
            <a:xfrm rot="16200000" flipH="1">
              <a:off x="3516564" y="4317457"/>
              <a:ext cx="669977" cy="366163"/>
            </a:xfrm>
            <a:prstGeom prst="bentConnector3">
              <a:avLst>
                <a:gd name="adj1" fmla="val -114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矩形 92"/>
            <p:cNvSpPr/>
            <p:nvPr/>
          </p:nvSpPr>
          <p:spPr>
            <a:xfrm rot="16200000">
              <a:off x="2661966" y="3336109"/>
              <a:ext cx="1413165" cy="6106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Controller hub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>
              <a:off x="4381540" y="2285580"/>
              <a:ext cx="1397717" cy="220733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FPU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6172882" y="2088569"/>
              <a:ext cx="1397717" cy="220733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FPU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8" name="矩形 117"/>
            <p:cNvSpPr/>
            <p:nvPr/>
          </p:nvSpPr>
          <p:spPr>
            <a:xfrm>
              <a:off x="4352262" y="3412125"/>
              <a:ext cx="1397717" cy="220733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FPU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6182217" y="3251931"/>
              <a:ext cx="1397717" cy="220733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FPU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0" name="矩形 119"/>
            <p:cNvSpPr/>
            <p:nvPr/>
          </p:nvSpPr>
          <p:spPr>
            <a:xfrm>
              <a:off x="4422080" y="4747240"/>
              <a:ext cx="1397717" cy="220733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FPU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1" name="矩形 120"/>
            <p:cNvSpPr/>
            <p:nvPr/>
          </p:nvSpPr>
          <p:spPr>
            <a:xfrm>
              <a:off x="6172882" y="4601559"/>
              <a:ext cx="1397717" cy="220733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FPU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110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210" y="2038350"/>
            <a:ext cx="6093228" cy="37052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6092018" y="2049928"/>
            <a:ext cx="6098770" cy="3705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D39C3B-F7EF-A339-E037-F3250DF8C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D81FD-B4A8-147A-AEBF-66AF7E64C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3</a:t>
            </a:fld>
            <a:endParaRPr lang="en-US"/>
          </a:p>
        </p:txBody>
      </p:sp>
      <p:sp>
        <p:nvSpPr>
          <p:cNvPr id="14" name="矩形 13"/>
          <p:cNvSpPr/>
          <p:nvPr/>
        </p:nvSpPr>
        <p:spPr>
          <a:xfrm>
            <a:off x="238125" y="2826327"/>
            <a:ext cx="11725968" cy="6816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3200" dirty="0" smtClean="0"/>
              <a:t>           DATA BUS</a:t>
            </a:r>
            <a:r>
              <a:rPr lang="zh-TW" altLang="en-US" sz="3200" dirty="0" smtClean="0"/>
              <a:t>                                                                          </a:t>
            </a:r>
            <a:r>
              <a:rPr lang="en-US" altLang="zh-TW" sz="3200" dirty="0" smtClean="0"/>
              <a:t>DQ </a:t>
            </a:r>
            <a:r>
              <a:rPr lang="en-US" altLang="zh-TW" sz="3200" dirty="0"/>
              <a:t>BUS</a:t>
            </a:r>
            <a:endParaRPr lang="zh-TW" altLang="en-US" sz="3200" dirty="0"/>
          </a:p>
        </p:txBody>
      </p:sp>
      <p:sp>
        <p:nvSpPr>
          <p:cNvPr id="15" name="矩形 14"/>
          <p:cNvSpPr/>
          <p:nvPr/>
        </p:nvSpPr>
        <p:spPr>
          <a:xfrm>
            <a:off x="6111933" y="3507971"/>
            <a:ext cx="5852160" cy="13783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200" dirty="0" smtClean="0"/>
              <a:t>                                       </a:t>
            </a:r>
            <a:r>
              <a:rPr lang="en-US" altLang="zh-TW" sz="3200" dirty="0" smtClean="0"/>
              <a:t>CA </a:t>
            </a:r>
            <a:r>
              <a:rPr lang="en-US" altLang="zh-TW" sz="3200" dirty="0"/>
              <a:t>BUS</a:t>
            </a:r>
            <a:endParaRPr lang="zh-TW" altLang="en-US" sz="3200" dirty="0"/>
          </a:p>
        </p:txBody>
      </p:sp>
      <p:pic>
        <p:nvPicPr>
          <p:cNvPr id="7" name="Picture 1" descr="A picture containing diagram&#10;&#10;Description automatically generated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9078" y="2383854"/>
            <a:ext cx="5708303" cy="2672135"/>
          </a:xfrm>
          <a:prstGeom prst="rect">
            <a:avLst/>
          </a:prstGeom>
        </p:spPr>
      </p:pic>
      <p:sp>
        <p:nvSpPr>
          <p:cNvPr id="17" name="向上箭號 16"/>
          <p:cNvSpPr/>
          <p:nvPr/>
        </p:nvSpPr>
        <p:spPr>
          <a:xfrm>
            <a:off x="9171363" y="3379074"/>
            <a:ext cx="914400" cy="559544"/>
          </a:xfrm>
          <a:prstGeom prst="upArrow">
            <a:avLst>
              <a:gd name="adj1" fmla="val 6732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/>
              <a:t>SCE</a:t>
            </a:r>
            <a:endParaRPr lang="zh-TW" altLang="en-US" sz="2000" dirty="0"/>
          </a:p>
        </p:txBody>
      </p:sp>
      <p:sp>
        <p:nvSpPr>
          <p:cNvPr id="18" name="向上箭號 17"/>
          <p:cNvSpPr/>
          <p:nvPr/>
        </p:nvSpPr>
        <p:spPr>
          <a:xfrm>
            <a:off x="10706794" y="3379074"/>
            <a:ext cx="914400" cy="559544"/>
          </a:xfrm>
          <a:prstGeom prst="upArrow">
            <a:avLst>
              <a:gd name="adj1" fmla="val 6732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000" dirty="0" smtClean="0"/>
              <a:t>SCT</a:t>
            </a:r>
            <a:endParaRPr lang="zh-TW" altLang="en-US" sz="2000" dirty="0"/>
          </a:p>
        </p:txBody>
      </p:sp>
      <p:sp>
        <p:nvSpPr>
          <p:cNvPr id="21" name="向右箭號 20"/>
          <p:cNvSpPr/>
          <p:nvPr/>
        </p:nvSpPr>
        <p:spPr>
          <a:xfrm rot="16200000">
            <a:off x="904067" y="3899434"/>
            <a:ext cx="1552575" cy="590550"/>
          </a:xfrm>
          <a:prstGeom prst="rightArrow">
            <a:avLst>
              <a:gd name="adj1" fmla="val 5967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command</a:t>
            </a:r>
            <a:endParaRPr lang="zh-TW" altLang="en-US" dirty="0"/>
          </a:p>
        </p:txBody>
      </p:sp>
      <p:sp>
        <p:nvSpPr>
          <p:cNvPr id="23" name="向右箭號 22"/>
          <p:cNvSpPr/>
          <p:nvPr/>
        </p:nvSpPr>
        <p:spPr>
          <a:xfrm rot="16200000">
            <a:off x="1627623" y="3899434"/>
            <a:ext cx="1552575" cy="590550"/>
          </a:xfrm>
          <a:prstGeom prst="rightArrow">
            <a:avLst>
              <a:gd name="adj1" fmla="val 5967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address</a:t>
            </a:r>
            <a:endParaRPr lang="zh-TW" altLang="en-US" dirty="0"/>
          </a:p>
        </p:txBody>
      </p:sp>
      <p:sp>
        <p:nvSpPr>
          <p:cNvPr id="25" name="標題 1"/>
          <p:cNvSpPr>
            <a:spLocks noGrp="1"/>
          </p:cNvSpPr>
          <p:nvPr>
            <p:ph type="title"/>
          </p:nvPr>
        </p:nvSpPr>
        <p:spPr>
          <a:xfrm>
            <a:off x="838200" y="1142819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Conventional IF vs. SCA</a:t>
            </a:r>
            <a:r>
              <a:rPr lang="zh-TW" altLang="en-US" dirty="0" smtClean="0"/>
              <a:t> </a:t>
            </a:r>
            <a:r>
              <a:rPr lang="en-US" altLang="zh-TW" dirty="0" smtClean="0"/>
              <a:t>IF</a:t>
            </a:r>
            <a:r>
              <a:rPr lang="zh-TW" altLang="en-US" dirty="0" smtClean="0"/>
              <a:t> </a:t>
            </a:r>
            <a:endParaRPr lang="zh-TW" altLang="en-US" dirty="0"/>
          </a:p>
        </p:txBody>
      </p:sp>
      <p:sp>
        <p:nvSpPr>
          <p:cNvPr id="26" name="圓角矩形 25"/>
          <p:cNvSpPr/>
          <p:nvPr/>
        </p:nvSpPr>
        <p:spPr>
          <a:xfrm>
            <a:off x="6426200" y="4584700"/>
            <a:ext cx="1689100" cy="31320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圓角矩形 26"/>
          <p:cNvSpPr/>
          <p:nvPr/>
        </p:nvSpPr>
        <p:spPr>
          <a:xfrm>
            <a:off x="6426200" y="3480266"/>
            <a:ext cx="1689100" cy="31320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圓角矩形 27"/>
          <p:cNvSpPr/>
          <p:nvPr/>
        </p:nvSpPr>
        <p:spPr>
          <a:xfrm>
            <a:off x="3599904" y="3480266"/>
            <a:ext cx="1689100" cy="31320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圓角矩形 28"/>
          <p:cNvSpPr/>
          <p:nvPr/>
        </p:nvSpPr>
        <p:spPr>
          <a:xfrm>
            <a:off x="3606426" y="3745939"/>
            <a:ext cx="1689100" cy="55000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圓角矩形 29"/>
          <p:cNvSpPr/>
          <p:nvPr/>
        </p:nvSpPr>
        <p:spPr>
          <a:xfrm>
            <a:off x="6426200" y="3745939"/>
            <a:ext cx="1689100" cy="550009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圓角矩形 31"/>
          <p:cNvSpPr/>
          <p:nvPr/>
        </p:nvSpPr>
        <p:spPr>
          <a:xfrm>
            <a:off x="6426258" y="4281051"/>
            <a:ext cx="1689100" cy="31320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圓角矩形 32"/>
          <p:cNvSpPr/>
          <p:nvPr/>
        </p:nvSpPr>
        <p:spPr>
          <a:xfrm>
            <a:off x="3606426" y="4295948"/>
            <a:ext cx="1689100" cy="31320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730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 animBg="1"/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 you.</a:t>
            </a:r>
            <a:endParaRPr lang="zh-TW" altLang="en-US" dirty="0"/>
          </a:p>
        </p:txBody>
      </p:sp>
      <p:sp>
        <p:nvSpPr>
          <p:cNvPr id="8" name="文字版面配置區 7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Visit our booth!</a:t>
            </a:r>
          </a:p>
          <a:p>
            <a:endParaRPr lang="en-US" altLang="zh-TW" dirty="0"/>
          </a:p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shiuanhao.kuo@siliconmotion.com</a:t>
            </a:r>
            <a:endParaRPr lang="zh-TW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C5DD8-E6D6-E24A-27E8-E8CC27518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©2023 Flash Memory Summit.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678CE-0868-DAFC-8DC0-EB9B535CAA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1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Conventional IF vs. SCA</a:t>
            </a:r>
            <a:r>
              <a:rPr lang="zh-TW" altLang="en-US" dirty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4</a:t>
            </a:fld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-1210" y="2038350"/>
            <a:ext cx="12193210" cy="15840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-1210" y="3616436"/>
            <a:ext cx="12191998" cy="21387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9" name="群組 38"/>
          <p:cNvGrpSpPr/>
          <p:nvPr/>
        </p:nvGrpSpPr>
        <p:grpSpPr>
          <a:xfrm>
            <a:off x="670654" y="3946116"/>
            <a:ext cx="11264409" cy="720833"/>
            <a:chOff x="670654" y="4149316"/>
            <a:chExt cx="11264409" cy="720833"/>
          </a:xfrm>
        </p:grpSpPr>
        <p:cxnSp>
          <p:nvCxnSpPr>
            <p:cNvPr id="22" name="直線單箭頭接點 21"/>
            <p:cNvCxnSpPr/>
            <p:nvPr/>
          </p:nvCxnSpPr>
          <p:spPr>
            <a:xfrm flipV="1">
              <a:off x="702130" y="4544546"/>
              <a:ext cx="10753725" cy="4633"/>
            </a:xfrm>
            <a:prstGeom prst="straightConnector1">
              <a:avLst/>
            </a:prstGeom>
            <a:ln w="254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3636901" y="4149316"/>
              <a:ext cx="4178050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DATA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428731" y="4161085"/>
              <a:ext cx="3506332" cy="330072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74000">
                  <a:schemeClr val="bg1">
                    <a:lumMod val="85000"/>
                  </a:schemeClr>
                </a:gs>
                <a:gs pos="86000">
                  <a:schemeClr val="bg1">
                    <a:lumMod val="8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DATA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9" name="文字方塊 28"/>
            <p:cNvSpPr txBox="1"/>
            <p:nvPr/>
          </p:nvSpPr>
          <p:spPr>
            <a:xfrm>
              <a:off x="670654" y="4500817"/>
              <a:ext cx="171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/>
                <a:t>SCA DQ channel</a:t>
              </a:r>
              <a:endParaRPr lang="zh-TW" altLang="en-US" b="1" dirty="0"/>
            </a:p>
          </p:txBody>
        </p:sp>
      </p:grpSp>
      <p:grpSp>
        <p:nvGrpSpPr>
          <p:cNvPr id="38" name="群組 37"/>
          <p:cNvGrpSpPr/>
          <p:nvPr/>
        </p:nvGrpSpPr>
        <p:grpSpPr>
          <a:xfrm>
            <a:off x="663524" y="2596386"/>
            <a:ext cx="11271539" cy="695105"/>
            <a:chOff x="663524" y="2824986"/>
            <a:chExt cx="11271539" cy="695105"/>
          </a:xfrm>
        </p:grpSpPr>
        <p:cxnSp>
          <p:nvCxnSpPr>
            <p:cNvPr id="10" name="直線單箭頭接點 9"/>
            <p:cNvCxnSpPr/>
            <p:nvPr/>
          </p:nvCxnSpPr>
          <p:spPr>
            <a:xfrm flipV="1">
              <a:off x="723900" y="3201232"/>
              <a:ext cx="10753725" cy="4633"/>
            </a:xfrm>
            <a:prstGeom prst="straightConnector1">
              <a:avLst/>
            </a:prstGeom>
            <a:ln w="254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723900" y="2825814"/>
              <a:ext cx="1194352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CMD/ADDR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046186" y="2824986"/>
              <a:ext cx="1194352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CMD/ADDR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286823" y="2824986"/>
              <a:ext cx="4178050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DATA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549323" y="2827202"/>
              <a:ext cx="1194352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CMD/ADDR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828125" y="2824986"/>
              <a:ext cx="3106938" cy="330072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74000">
                  <a:schemeClr val="bg1">
                    <a:lumMod val="85000"/>
                  </a:schemeClr>
                </a:gs>
                <a:gs pos="86000">
                  <a:schemeClr val="bg1">
                    <a:lumMod val="8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DATA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6" name="文字方塊 35"/>
            <p:cNvSpPr txBox="1"/>
            <p:nvPr/>
          </p:nvSpPr>
          <p:spPr>
            <a:xfrm>
              <a:off x="663524" y="3150759"/>
              <a:ext cx="2251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/>
                <a:t>Conventional channel</a:t>
              </a:r>
              <a:endParaRPr lang="zh-TW" altLang="en-US" b="1" dirty="0"/>
            </a:p>
          </p:txBody>
        </p:sp>
      </p:grpSp>
      <p:grpSp>
        <p:nvGrpSpPr>
          <p:cNvPr id="40" name="群組 39"/>
          <p:cNvGrpSpPr/>
          <p:nvPr/>
        </p:nvGrpSpPr>
        <p:grpSpPr>
          <a:xfrm>
            <a:off x="663524" y="4841811"/>
            <a:ext cx="10814101" cy="722752"/>
            <a:chOff x="663524" y="4968811"/>
            <a:chExt cx="10814101" cy="722752"/>
          </a:xfrm>
        </p:grpSpPr>
        <p:sp>
          <p:nvSpPr>
            <p:cNvPr id="23" name="矩形 22"/>
            <p:cNvSpPr/>
            <p:nvPr/>
          </p:nvSpPr>
          <p:spPr>
            <a:xfrm>
              <a:off x="723900" y="4980105"/>
              <a:ext cx="1194352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CMD/ADDR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975142" y="4980293"/>
              <a:ext cx="1194352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CMD/ADDR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064454" y="4980105"/>
              <a:ext cx="1194352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CMD/ADDR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28" name="直線單箭頭接點 27"/>
            <p:cNvCxnSpPr/>
            <p:nvPr/>
          </p:nvCxnSpPr>
          <p:spPr>
            <a:xfrm flipV="1">
              <a:off x="723900" y="5368674"/>
              <a:ext cx="10753725" cy="4633"/>
            </a:xfrm>
            <a:prstGeom prst="straightConnector1">
              <a:avLst/>
            </a:prstGeom>
            <a:ln w="254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/>
            <p:cNvSpPr/>
            <p:nvPr/>
          </p:nvSpPr>
          <p:spPr>
            <a:xfrm>
              <a:off x="3226384" y="4980105"/>
              <a:ext cx="343842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SCE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548949" y="4980105"/>
              <a:ext cx="343842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SCT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979359" y="4980105"/>
              <a:ext cx="343842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SCE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610600" y="4968811"/>
              <a:ext cx="1194352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CMD/ADDR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576185" y="4980105"/>
              <a:ext cx="648579" cy="330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status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7" name="文字方塊 36"/>
            <p:cNvSpPr txBox="1"/>
            <p:nvPr/>
          </p:nvSpPr>
          <p:spPr>
            <a:xfrm>
              <a:off x="663524" y="5322231"/>
              <a:ext cx="16738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b="1" dirty="0" smtClean="0"/>
                <a:t>SCA CA channel</a:t>
              </a:r>
              <a:endParaRPr lang="zh-TW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2134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SCA</a:t>
            </a:r>
            <a:r>
              <a:rPr lang="zh-TW" altLang="en-US" dirty="0" smtClean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  <a:r>
              <a:rPr lang="en-US" altLang="zh-TW" dirty="0" smtClean="0"/>
              <a:t>– CA input packet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5</a:t>
            </a:fld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-1210" y="2038350"/>
            <a:ext cx="12191998" cy="3716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/>
          <p:cNvSpPr/>
          <p:nvPr/>
        </p:nvSpPr>
        <p:spPr>
          <a:xfrm>
            <a:off x="723900" y="4853105"/>
            <a:ext cx="119435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CMD/ADDR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75142" y="4853293"/>
            <a:ext cx="119435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CMD/ADDR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64454" y="4853105"/>
            <a:ext cx="119435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CMD/ADDR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8" name="直線單箭頭接點 27"/>
          <p:cNvCxnSpPr/>
          <p:nvPr/>
        </p:nvCxnSpPr>
        <p:spPr>
          <a:xfrm flipV="1">
            <a:off x="723900" y="5241674"/>
            <a:ext cx="10753725" cy="4633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3226384" y="4853105"/>
            <a:ext cx="34384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SCE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548949" y="4853105"/>
            <a:ext cx="34384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SCT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79359" y="4853105"/>
            <a:ext cx="34384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SCE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10600" y="4841811"/>
            <a:ext cx="119435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CMD/ADDR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76185" y="4853105"/>
            <a:ext cx="648579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status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663524" y="5195231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SCA CA channel</a:t>
            </a:r>
            <a:endParaRPr lang="zh-TW" altLang="en-US" b="1" dirty="0"/>
          </a:p>
        </p:txBody>
      </p:sp>
      <p:grpSp>
        <p:nvGrpSpPr>
          <p:cNvPr id="80" name="群組 79"/>
          <p:cNvGrpSpPr/>
          <p:nvPr/>
        </p:nvGrpSpPr>
        <p:grpSpPr>
          <a:xfrm>
            <a:off x="838200" y="3200390"/>
            <a:ext cx="4425316" cy="1676585"/>
            <a:chOff x="838200" y="3200390"/>
            <a:chExt cx="4425316" cy="1676585"/>
          </a:xfrm>
        </p:grpSpPr>
        <p:sp>
          <p:nvSpPr>
            <p:cNvPr id="12" name="圓角矩形 11"/>
            <p:cNvSpPr/>
            <p:nvPr/>
          </p:nvSpPr>
          <p:spPr>
            <a:xfrm>
              <a:off x="838200" y="3487061"/>
              <a:ext cx="4425316" cy="906678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964129" y="3810660"/>
              <a:ext cx="474690" cy="330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CMD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478483" y="3810660"/>
              <a:ext cx="474690" cy="330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ADD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992837" y="3810660"/>
              <a:ext cx="474690" cy="330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ADD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509938" y="3810660"/>
              <a:ext cx="474690" cy="330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ADD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3024292" y="3810660"/>
              <a:ext cx="474690" cy="330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ADD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530550" y="3810660"/>
              <a:ext cx="474690" cy="330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ADD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4044904" y="3810660"/>
              <a:ext cx="474690" cy="330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ADD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4576743" y="3810660"/>
              <a:ext cx="474690" cy="33007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TW" dirty="0" smtClean="0">
                  <a:solidFill>
                    <a:schemeClr val="accent1">
                      <a:lumMod val="75000"/>
                    </a:schemeClr>
                  </a:solidFill>
                </a:rPr>
                <a:t>CMD</a:t>
              </a:r>
              <a:endParaRPr lang="zh-TW" altLang="en-US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20" name="直線接點 19"/>
            <p:cNvCxnSpPr/>
            <p:nvPr/>
          </p:nvCxnSpPr>
          <p:spPr>
            <a:xfrm>
              <a:off x="964129" y="4140732"/>
              <a:ext cx="1011013" cy="73624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線接點 65"/>
            <p:cNvCxnSpPr/>
            <p:nvPr/>
          </p:nvCxnSpPr>
          <p:spPr>
            <a:xfrm flipH="1">
              <a:off x="3167156" y="4152121"/>
              <a:ext cx="1884278" cy="7009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文字方塊 78"/>
            <p:cNvSpPr txBox="1"/>
            <p:nvPr/>
          </p:nvSpPr>
          <p:spPr>
            <a:xfrm>
              <a:off x="926514" y="3200390"/>
              <a:ext cx="40366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dirty="0" smtClean="0"/>
                <a:t>Parallel to Serial</a:t>
              </a:r>
              <a:br>
                <a:rPr lang="en-US" altLang="zh-TW" dirty="0" smtClean="0"/>
              </a:br>
              <a:r>
                <a:rPr lang="en-US" altLang="zh-TW" dirty="0"/>
                <a:t>CA</a:t>
              </a:r>
              <a:r>
                <a:rPr lang="zh-TW" altLang="en-US" dirty="0"/>
                <a:t> </a:t>
              </a:r>
              <a:r>
                <a:rPr lang="en-US" altLang="zh-TW" dirty="0" smtClean="0"/>
                <a:t>packets                    DQ[7:0] =&gt; CA[1:0]</a:t>
              </a:r>
              <a:endParaRPr lang="zh-TW" altLang="en-US" dirty="0"/>
            </a:p>
          </p:txBody>
        </p:sp>
      </p:grpSp>
      <p:sp>
        <p:nvSpPr>
          <p:cNvPr id="81" name="矩形 80"/>
          <p:cNvSpPr/>
          <p:nvPr/>
        </p:nvSpPr>
        <p:spPr>
          <a:xfrm>
            <a:off x="4581099" y="3810660"/>
            <a:ext cx="474690" cy="3300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CMD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83" name="群組 82"/>
          <p:cNvGrpSpPr/>
          <p:nvPr/>
        </p:nvGrpSpPr>
        <p:grpSpPr>
          <a:xfrm>
            <a:off x="5051433" y="2038350"/>
            <a:ext cx="5862752" cy="2694477"/>
            <a:chOff x="5051433" y="2038350"/>
            <a:chExt cx="5862752" cy="2694477"/>
          </a:xfrm>
        </p:grpSpPr>
        <p:pic>
          <p:nvPicPr>
            <p:cNvPr id="84" name="Picture 21553" descr="Diagram, schematic&#10;&#10;Description automatically generated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22438" y="2038350"/>
              <a:ext cx="4491747" cy="2694477"/>
            </a:xfrm>
            <a:prstGeom prst="rect">
              <a:avLst/>
            </a:prstGeom>
          </p:spPr>
        </p:pic>
        <p:cxnSp>
          <p:nvCxnSpPr>
            <p:cNvPr id="85" name="直線接點 84"/>
            <p:cNvCxnSpPr/>
            <p:nvPr/>
          </p:nvCxnSpPr>
          <p:spPr>
            <a:xfrm flipV="1">
              <a:off x="5051433" y="2514826"/>
              <a:ext cx="1282692" cy="12946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接點 85"/>
            <p:cNvCxnSpPr/>
            <p:nvPr/>
          </p:nvCxnSpPr>
          <p:spPr>
            <a:xfrm>
              <a:off x="5083002" y="4132595"/>
              <a:ext cx="1372528" cy="2222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399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81" grpId="0" animBg="1"/>
      <p:bldP spid="8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SCA</a:t>
            </a:r>
            <a:r>
              <a:rPr lang="zh-TW" altLang="en-US" dirty="0" smtClean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  <a:r>
              <a:rPr lang="en-US" altLang="zh-TW" dirty="0" smtClean="0"/>
              <a:t>– CA output packet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6</a:t>
            </a:fld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-1210" y="2038350"/>
            <a:ext cx="12191998" cy="3716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/>
          <p:cNvSpPr/>
          <p:nvPr/>
        </p:nvSpPr>
        <p:spPr>
          <a:xfrm>
            <a:off x="723900" y="4853105"/>
            <a:ext cx="119435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CMD/ADDR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75142" y="4853293"/>
            <a:ext cx="119435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CMD/ADDR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64454" y="4853105"/>
            <a:ext cx="119435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CMD/ADDR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8" name="直線單箭頭接點 27"/>
          <p:cNvCxnSpPr/>
          <p:nvPr/>
        </p:nvCxnSpPr>
        <p:spPr>
          <a:xfrm flipV="1">
            <a:off x="723900" y="5241674"/>
            <a:ext cx="10753725" cy="4633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3226384" y="4853105"/>
            <a:ext cx="34384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SCE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548949" y="4853105"/>
            <a:ext cx="34384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SCT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79359" y="4853105"/>
            <a:ext cx="34384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SCE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10600" y="4841811"/>
            <a:ext cx="1194352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CMD/ADDR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576185" y="4853105"/>
            <a:ext cx="648579" cy="330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TW" dirty="0" smtClean="0">
                <a:solidFill>
                  <a:schemeClr val="accent1">
                    <a:lumMod val="75000"/>
                  </a:schemeClr>
                </a:solidFill>
              </a:rPr>
              <a:t>status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663524" y="5195231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/>
              <a:t>SCA CA channel</a:t>
            </a:r>
            <a:endParaRPr lang="zh-TW" altLang="en-US" b="1" dirty="0"/>
          </a:p>
        </p:txBody>
      </p:sp>
      <p:cxnSp>
        <p:nvCxnSpPr>
          <p:cNvPr id="20" name="直線接點 19"/>
          <p:cNvCxnSpPr/>
          <p:nvPr/>
        </p:nvCxnSpPr>
        <p:spPr>
          <a:xfrm>
            <a:off x="5463483" y="4564098"/>
            <a:ext cx="112702" cy="277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接點 65"/>
          <p:cNvCxnSpPr/>
          <p:nvPr/>
        </p:nvCxnSpPr>
        <p:spPr>
          <a:xfrm flipH="1">
            <a:off x="6224765" y="4647102"/>
            <a:ext cx="3350123" cy="1947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9858" y="2096895"/>
            <a:ext cx="5199001" cy="2591435"/>
          </a:xfrm>
          <a:prstGeom prst="rect">
            <a:avLst/>
          </a:prstGeom>
        </p:spPr>
      </p:pic>
      <p:sp>
        <p:nvSpPr>
          <p:cNvPr id="14" name="圓角矩形 13"/>
          <p:cNvSpPr/>
          <p:nvPr/>
        </p:nvSpPr>
        <p:spPr>
          <a:xfrm>
            <a:off x="808321" y="2218458"/>
            <a:ext cx="2661871" cy="129778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dirty="0">
                <a:solidFill>
                  <a:schemeClr val="accent5">
                    <a:lumMod val="75000"/>
                  </a:schemeClr>
                </a:solidFill>
              </a:rPr>
              <a:t>DATA BUS output mode</a:t>
            </a: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  <a:t>DQ: data</a:t>
            </a:r>
            <a:b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  <a:t>DQS: output strobe</a:t>
            </a:r>
            <a:b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altLang="zh-TW" dirty="0" smtClean="0">
                <a:solidFill>
                  <a:schemeClr val="accent5">
                    <a:lumMod val="75000"/>
                  </a:schemeClr>
                </a:solidFill>
              </a:rPr>
              <a:t>RE: </a:t>
            </a:r>
            <a:r>
              <a:rPr lang="en-US" altLang="zh-TW" dirty="0">
                <a:solidFill>
                  <a:schemeClr val="accent5">
                    <a:lumMod val="75000"/>
                  </a:schemeClr>
                </a:solidFill>
              </a:rPr>
              <a:t>input </a:t>
            </a:r>
            <a:r>
              <a:rPr lang="en-US" altLang="zh-TW" dirty="0" smtClean="0">
                <a:solidFill>
                  <a:schemeClr val="accent5">
                    <a:lumMod val="75000"/>
                  </a:schemeClr>
                </a:solidFill>
              </a:rPr>
              <a:t>strobe</a:t>
            </a:r>
            <a:endParaRPr lang="zh-TW" alt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6" name="圓角矩形 45"/>
          <p:cNvSpPr/>
          <p:nvPr/>
        </p:nvSpPr>
        <p:spPr>
          <a:xfrm>
            <a:off x="2596935" y="3107558"/>
            <a:ext cx="2661871" cy="129778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49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b="1" dirty="0">
                <a:solidFill>
                  <a:schemeClr val="accent5">
                    <a:lumMod val="50000"/>
                  </a:schemeClr>
                </a:solidFill>
              </a:rPr>
              <a:t>CA BUS output mode</a:t>
            </a:r>
            <a:br>
              <a:rPr lang="en-US" altLang="zh-TW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altLang="zh-TW" dirty="0">
                <a:solidFill>
                  <a:schemeClr val="accent5">
                    <a:lumMod val="50000"/>
                  </a:schemeClr>
                </a:solidFill>
              </a:rPr>
              <a:t>CA[1]: data</a:t>
            </a:r>
            <a:br>
              <a:rPr lang="en-US" altLang="zh-TW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altLang="zh-TW" dirty="0">
                <a:solidFill>
                  <a:schemeClr val="accent5">
                    <a:lumMod val="50000"/>
                  </a:schemeClr>
                </a:solidFill>
              </a:rPr>
              <a:t>CA[0]: output strobe</a:t>
            </a:r>
            <a:br>
              <a:rPr lang="en-US" altLang="zh-TW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altLang="zh-TW" dirty="0">
                <a:solidFill>
                  <a:schemeClr val="accent5">
                    <a:lumMod val="50000"/>
                  </a:schemeClr>
                </a:solidFill>
              </a:rPr>
              <a:t>CA_CLK: input strobe</a:t>
            </a:r>
          </a:p>
        </p:txBody>
      </p:sp>
    </p:spTree>
    <p:extLst>
      <p:ext uri="{BB962C8B-B14F-4D97-AF65-F5344CB8AC3E}">
        <p14:creationId xmlns:p14="http://schemas.microsoft.com/office/powerpoint/2010/main" val="281646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210" y="2038350"/>
            <a:ext cx="12191998" cy="3716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21" name="Picture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9857" y="2096894"/>
            <a:ext cx="5199001" cy="2591435"/>
          </a:xfrm>
          <a:prstGeom prst="rect">
            <a:avLst/>
          </a:prstGeom>
        </p:spPr>
      </p:pic>
      <p:pic>
        <p:nvPicPr>
          <p:cNvPr id="22" name="Picture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9857" y="2096894"/>
            <a:ext cx="5199001" cy="2591435"/>
          </a:xfrm>
          <a:prstGeom prst="rect">
            <a:avLst/>
          </a:prstGeom>
        </p:spPr>
      </p:pic>
      <p:pic>
        <p:nvPicPr>
          <p:cNvPr id="25" name="Picture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9856" y="2096894"/>
            <a:ext cx="5199001" cy="2591435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SCA</a:t>
            </a:r>
            <a:r>
              <a:rPr lang="zh-TW" altLang="en-US" dirty="0" smtClean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  <a:r>
              <a:rPr lang="en-US" altLang="zh-TW" dirty="0" smtClean="0"/>
              <a:t>– Multi-byte CA output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7</a:t>
            </a:fld>
            <a:endParaRPr lang="en-US"/>
          </a:p>
        </p:txBody>
      </p:sp>
      <p:pic>
        <p:nvPicPr>
          <p:cNvPr id="36" name="Picture 3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9858" y="2096895"/>
            <a:ext cx="5199001" cy="2591435"/>
          </a:xfrm>
          <a:prstGeom prst="rect">
            <a:avLst/>
          </a:prstGeom>
        </p:spPr>
      </p:pic>
      <p:pic>
        <p:nvPicPr>
          <p:cNvPr id="27" name="Picture 27" descr="Diagram, schematic&#10;&#10;Description automatically generated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" y="2096894"/>
            <a:ext cx="5325745" cy="360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8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07407E-6 L -0.04505 -0.031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-159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07407E-6 L 0.17995 -0.0317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97" y="-159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07407E-6 L -0.04505 0.205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1025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07407E-6 L 0.17995 0.20532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97" y="1025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210" y="2038350"/>
            <a:ext cx="12191998" cy="3716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SCA</a:t>
            </a:r>
            <a:r>
              <a:rPr lang="zh-TW" altLang="en-US" dirty="0" smtClean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  <a:r>
              <a:rPr lang="en-US" altLang="zh-TW" dirty="0" smtClean="0"/>
              <a:t>– CA header Definition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911891"/>
              </p:ext>
            </p:extLst>
          </p:nvPr>
        </p:nvGraphicFramePr>
        <p:xfrm>
          <a:off x="1419227" y="2205112"/>
          <a:ext cx="9582146" cy="3383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6976">
                  <a:extLst>
                    <a:ext uri="{9D8B030D-6E8A-4147-A177-3AD203B41FA5}">
                      <a16:colId xmlns:a16="http://schemas.microsoft.com/office/drawing/2014/main" val="3030898124"/>
                    </a:ext>
                  </a:extLst>
                </a:gridCol>
                <a:gridCol w="936976">
                  <a:extLst>
                    <a:ext uri="{9D8B030D-6E8A-4147-A177-3AD203B41FA5}">
                      <a16:colId xmlns:a16="http://schemas.microsoft.com/office/drawing/2014/main" val="3089967478"/>
                    </a:ext>
                  </a:extLst>
                </a:gridCol>
                <a:gridCol w="936976">
                  <a:extLst>
                    <a:ext uri="{9D8B030D-6E8A-4147-A177-3AD203B41FA5}">
                      <a16:colId xmlns:a16="http://schemas.microsoft.com/office/drawing/2014/main" val="1861903642"/>
                    </a:ext>
                  </a:extLst>
                </a:gridCol>
                <a:gridCol w="936976">
                  <a:extLst>
                    <a:ext uri="{9D8B030D-6E8A-4147-A177-3AD203B41FA5}">
                      <a16:colId xmlns:a16="http://schemas.microsoft.com/office/drawing/2014/main" val="2561864179"/>
                    </a:ext>
                  </a:extLst>
                </a:gridCol>
                <a:gridCol w="936976">
                  <a:extLst>
                    <a:ext uri="{9D8B030D-6E8A-4147-A177-3AD203B41FA5}">
                      <a16:colId xmlns:a16="http://schemas.microsoft.com/office/drawing/2014/main" val="990896462"/>
                    </a:ext>
                  </a:extLst>
                </a:gridCol>
                <a:gridCol w="2448633">
                  <a:extLst>
                    <a:ext uri="{9D8B030D-6E8A-4147-A177-3AD203B41FA5}">
                      <a16:colId xmlns:a16="http://schemas.microsoft.com/office/drawing/2014/main" val="723280682"/>
                    </a:ext>
                  </a:extLst>
                </a:gridCol>
                <a:gridCol w="2448633">
                  <a:extLst>
                    <a:ext uri="{9D8B030D-6E8A-4147-A177-3AD203B41FA5}">
                      <a16:colId xmlns:a16="http://schemas.microsoft.com/office/drawing/2014/main" val="3347160442"/>
                    </a:ext>
                  </a:extLst>
                </a:gridCol>
              </a:tblGrid>
              <a:tr h="195649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600" dirty="0" smtClean="0">
                          <a:effectLst/>
                        </a:rPr>
                        <a:t>Header</a:t>
                      </a:r>
                    </a:p>
                  </a:txBody>
                  <a:tcPr marL="34718" marR="34718" marT="0" marB="0" anchor="ctr"/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Header rising edge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Header falling edge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mtClean="0">
                          <a:solidFill>
                            <a:schemeClr val="bg1"/>
                          </a:solidFill>
                          <a:effectLst/>
                        </a:rPr>
                        <a:t>CA Packet Type</a:t>
                      </a:r>
                      <a:endParaRPr lang="zh-TW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 anchor="ctr"/>
                </a:tc>
                <a:tc rowSpan="2"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smtClean="0">
                          <a:solidFill>
                            <a:schemeClr val="bg1"/>
                          </a:solidFill>
                          <a:effectLst/>
                        </a:rPr>
                        <a:t>CA Packet Structure</a:t>
                      </a:r>
                      <a:endParaRPr lang="zh-TW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 anchor="ctr"/>
                </a:tc>
                <a:extLst>
                  <a:ext uri="{0D108BD9-81ED-4DB2-BD59-A6C34878D82A}">
                    <a16:rowId xmlns:a16="http://schemas.microsoft.com/office/drawing/2014/main" val="653899496"/>
                  </a:ext>
                </a:extLst>
              </a:tr>
              <a:tr h="171193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  <a:effectLst/>
                        </a:rPr>
                        <a:t>CA[1]</a:t>
                      </a:r>
                      <a:endParaRPr lang="zh-TW" sz="12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  <a:effectLst/>
                        </a:rPr>
                        <a:t>CA[0</a:t>
                      </a:r>
                      <a:r>
                        <a:rPr lang="en-US" altLang="zh-TW" sz="1400" smtClean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zh-TW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  <a:effectLst/>
                        </a:rPr>
                        <a:t>CA[1]</a:t>
                      </a:r>
                      <a:endParaRPr lang="zh-TW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  <a:effectLst/>
                        </a:rPr>
                        <a:t>CA[0]</a:t>
                      </a:r>
                      <a:endParaRPr lang="zh-TW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674555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0x0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CA Data Output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Output</a:t>
                      </a:r>
                      <a:endParaRPr lang="zh-TW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1209008828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VSP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VSP</a:t>
                      </a:r>
                      <a:endParaRPr lang="zh-TW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1894169297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0x8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CA Data Input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Input</a:t>
                      </a:r>
                      <a:endParaRPr lang="zh-TW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1033091390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VSP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VSP</a:t>
                      </a:r>
                      <a:endParaRPr lang="zh-TW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432862966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0x1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Address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Input</a:t>
                      </a:r>
                      <a:endParaRPr lang="zh-TW" sz="1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159550228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Reserved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Reserved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3508446493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Reserved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Reserved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3468568506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Reserved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Reserved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1408674017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zh-TW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0x2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Command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Input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2993530964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VSP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VSP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4165191722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VSP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VSP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1792453060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0xE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Non-Target ODT (NTO)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Input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2348304941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0x3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LUN Selection (LUNSel) (optional)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Input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1694756039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0x7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Select Chip Enable (SCE)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Input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244793758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0xB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Select Chip Pause (SCP)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Input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1558278286"/>
                  </a:ext>
                </a:extLst>
              </a:tr>
              <a:tr h="146737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0xF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chemeClr val="tx1"/>
                          </a:solidFill>
                          <a:effectLst/>
                        </a:rPr>
                        <a:t>Select Chip Terminate (SCT)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Input</a:t>
                      </a:r>
                      <a:endParaRPr lang="zh-TW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34718" marR="34718" marT="0" marB="0"/>
                </a:tc>
                <a:extLst>
                  <a:ext uri="{0D108BD9-81ED-4DB2-BD59-A6C34878D82A}">
                    <a16:rowId xmlns:a16="http://schemas.microsoft.com/office/drawing/2014/main" val="34086072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16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210" y="2038350"/>
            <a:ext cx="12191998" cy="3716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SCA</a:t>
            </a:r>
            <a:r>
              <a:rPr lang="zh-TW" altLang="en-US" dirty="0" smtClean="0"/>
              <a:t> </a:t>
            </a:r>
            <a:r>
              <a:rPr lang="en-US" altLang="zh-TW" dirty="0"/>
              <a:t>IF</a:t>
            </a:r>
            <a:r>
              <a:rPr lang="zh-TW" altLang="en-US" dirty="0"/>
              <a:t> </a:t>
            </a:r>
            <a:r>
              <a:rPr lang="en-US" altLang="zh-TW" dirty="0" smtClean="0"/>
              <a:t>– DQ input burst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©2023 Flash Memory Summit. All Rights Reserved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F4BBC2-7951-497C-AF2C-ACCBF334D14C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13" descr="Diagram&#10;&#10;Description automatically generated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1200" y="2038350"/>
            <a:ext cx="8229600" cy="371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84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solidFill>
            <a:schemeClr val="accent5">
              <a:lumMod val="75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8C23A414FC42418EDF3D6B54603790" ma:contentTypeVersion="17" ma:contentTypeDescription="Create a new document." ma:contentTypeScope="" ma:versionID="cfc87723378d28b84716b2ed7a744e96">
  <xsd:schema xmlns:xsd="http://www.w3.org/2001/XMLSchema" xmlns:xs="http://www.w3.org/2001/XMLSchema" xmlns:p="http://schemas.microsoft.com/office/2006/metadata/properties" xmlns:ns2="c8ec94b5-4ccc-4c04-9b9e-3e970ed423b4" xmlns:ns3="84e131a9-6063-45ee-be72-738b5dbed58a" targetNamespace="http://schemas.microsoft.com/office/2006/metadata/properties" ma:root="true" ma:fieldsID="4cf44a65134ce3c3c2a8d6f2483442a8" ns2:_="" ns3:_="">
    <xsd:import namespace="c8ec94b5-4ccc-4c04-9b9e-3e970ed423b4"/>
    <xsd:import namespace="84e131a9-6063-45ee-be72-738b5dbed5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Jira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ec94b5-4ccc-4c04-9b9e-3e970ed423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Jira" ma:index="20" nillable="true" ma:displayName="Jira" ma:format="Hyperlink" ma:internalName="Jira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2ceace2-8072-4895-831d-69eafb740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e131a9-6063-45ee-be72-738b5dbed58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ed6f498-353a-41b8-8c20-5722faf4a039}" ma:internalName="TaxCatchAll" ma:showField="CatchAllData" ma:web="84e131a9-6063-45ee-be72-738b5dbed5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1A3765-4619-4903-A350-7CA67F63A64C}"/>
</file>

<file path=customXml/itemProps2.xml><?xml version="1.0" encoding="utf-8"?>
<ds:datastoreItem xmlns:ds="http://schemas.openxmlformats.org/officeDocument/2006/customXml" ds:itemID="{BC611D2E-C2AA-46B3-BE20-3551DAB7BA53}"/>
</file>

<file path=docProps/app.xml><?xml version="1.0" encoding="utf-8"?>
<Properties xmlns="http://schemas.openxmlformats.org/officeDocument/2006/extended-properties" xmlns:vt="http://schemas.openxmlformats.org/officeDocument/2006/docPropsVTypes">
  <TotalTime>17476</TotalTime>
  <Words>1408</Words>
  <Application>Microsoft Office PowerPoint</Application>
  <PresentationFormat>寬螢幕</PresentationFormat>
  <Paragraphs>578</Paragraphs>
  <Slides>30</Slides>
  <Notes>30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30</vt:i4>
      </vt:variant>
    </vt:vector>
  </HeadingPairs>
  <TitlesOfParts>
    <vt:vector size="36" baseType="lpstr">
      <vt:lpstr>新細明體</vt:lpstr>
      <vt:lpstr>Arial</vt:lpstr>
      <vt:lpstr>Calibri</vt:lpstr>
      <vt:lpstr>Calibri Light</vt:lpstr>
      <vt:lpstr>Times New Roman</vt:lpstr>
      <vt:lpstr>Office Theme</vt:lpstr>
      <vt:lpstr> Separate command address(SCA) NAND interface for client SSD applications</vt:lpstr>
      <vt:lpstr>Separate command address (SCA) protocol</vt:lpstr>
      <vt:lpstr>Conventional IF vs. SCA IF </vt:lpstr>
      <vt:lpstr>Conventional IF vs. SCA IF </vt:lpstr>
      <vt:lpstr>SCA IF – CA input packet</vt:lpstr>
      <vt:lpstr>SCA IF – CA output packet</vt:lpstr>
      <vt:lpstr>SCA IF – Multi-byte CA output</vt:lpstr>
      <vt:lpstr>SCA IF – CA header Definition</vt:lpstr>
      <vt:lpstr>SCA IF – DQ input burst</vt:lpstr>
      <vt:lpstr>SCA IF – DQ output burst</vt:lpstr>
      <vt:lpstr>SCA IF – Read sequence &amp; its restrictions</vt:lpstr>
      <vt:lpstr>Program Sequence</vt:lpstr>
      <vt:lpstr>SCA IF – command interleaving</vt:lpstr>
      <vt:lpstr>SCA IF – command interleaving</vt:lpstr>
      <vt:lpstr>SCA IF – command interleaving</vt:lpstr>
      <vt:lpstr>Design challenges</vt:lpstr>
      <vt:lpstr>2 versus 5</vt:lpstr>
      <vt:lpstr>RDO lockdown</vt:lpstr>
      <vt:lpstr>Multi LUN interleaving</vt:lpstr>
      <vt:lpstr>Multi LUN interleaving</vt:lpstr>
      <vt:lpstr>Interface efficiency</vt:lpstr>
      <vt:lpstr>Channel saturation read iops</vt:lpstr>
      <vt:lpstr>Conventional channel interface analysis</vt:lpstr>
      <vt:lpstr>SCA channel interface analysis</vt:lpstr>
      <vt:lpstr>Channel interface analysis</vt:lpstr>
      <vt:lpstr>Channel interface analysis 4800MTs</vt:lpstr>
      <vt:lpstr>Channel interface analysis</vt:lpstr>
      <vt:lpstr>Storage devices</vt:lpstr>
      <vt:lpstr>Storage devices</vt:lpstr>
      <vt:lpstr>Thank you.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Tedra Dilorenzo</dc:creator>
  <cp:lastModifiedBy>Shiuanhao Kuo 郭軒豪</cp:lastModifiedBy>
  <cp:revision>362</cp:revision>
  <dcterms:created xsi:type="dcterms:W3CDTF">2023-03-09T21:12:11Z</dcterms:created>
  <dcterms:modified xsi:type="dcterms:W3CDTF">2023-07-21T08:10:03Z</dcterms:modified>
</cp:coreProperties>
</file>