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tiff" ContentType="image/tiff"/>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1"/>
  </p:sldMasterIdLst>
  <p:notesMasterIdLst>
    <p:notesMasterId r:id="rId46"/>
  </p:notesMasterIdLst>
  <p:sldIdLst>
    <p:sldId id="272" r:id="rId2"/>
    <p:sldId id="294" r:id="rId3"/>
    <p:sldId id="273" r:id="rId4"/>
    <p:sldId id="301" r:id="rId5"/>
    <p:sldId id="302" r:id="rId6"/>
    <p:sldId id="303" r:id="rId7"/>
    <p:sldId id="304" r:id="rId8"/>
    <p:sldId id="305" r:id="rId9"/>
    <p:sldId id="306" r:id="rId10"/>
    <p:sldId id="307" r:id="rId11"/>
    <p:sldId id="281" r:id="rId12"/>
    <p:sldId id="300" r:id="rId13"/>
    <p:sldId id="282" r:id="rId14"/>
    <p:sldId id="283" r:id="rId15"/>
    <p:sldId id="284" r:id="rId16"/>
    <p:sldId id="285" r:id="rId17"/>
    <p:sldId id="286" r:id="rId18"/>
    <p:sldId id="287" r:id="rId19"/>
    <p:sldId id="289" r:id="rId20"/>
    <p:sldId id="309" r:id="rId21"/>
    <p:sldId id="327" r:id="rId22"/>
    <p:sldId id="310" r:id="rId23"/>
    <p:sldId id="311" r:id="rId24"/>
    <p:sldId id="312" r:id="rId25"/>
    <p:sldId id="313" r:id="rId26"/>
    <p:sldId id="314" r:id="rId27"/>
    <p:sldId id="315" r:id="rId28"/>
    <p:sldId id="316" r:id="rId29"/>
    <p:sldId id="317" r:id="rId30"/>
    <p:sldId id="318" r:id="rId31"/>
    <p:sldId id="288" r:id="rId32"/>
    <p:sldId id="323" r:id="rId33"/>
    <p:sldId id="324" r:id="rId34"/>
    <p:sldId id="325" r:id="rId35"/>
    <p:sldId id="328" r:id="rId36"/>
    <p:sldId id="319" r:id="rId37"/>
    <p:sldId id="320" r:id="rId38"/>
    <p:sldId id="321" r:id="rId39"/>
    <p:sldId id="277" r:id="rId40"/>
    <p:sldId id="278" r:id="rId41"/>
    <p:sldId id="296" r:id="rId42"/>
    <p:sldId id="308" r:id="rId43"/>
    <p:sldId id="326" r:id="rId44"/>
    <p:sldId id="322"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261036"/>
    <a:srgbClr val="080A43"/>
    <a:srgbClr val="D6BBEB"/>
    <a:srgbClr val="BE1281"/>
    <a:srgbClr val="EE4CB4"/>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88" autoAdjust="0"/>
    <p:restoredTop sz="94660"/>
  </p:normalViewPr>
  <p:slideViewPr>
    <p:cSldViewPr snapToGrid="0">
      <p:cViewPr varScale="1">
        <p:scale>
          <a:sx n="69" d="100"/>
          <a:sy n="69" d="100"/>
        </p:scale>
        <p:origin x="488"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51" Type="http://schemas.microsoft.com/office/2016/11/relationships/changesInfo" Target="changesInfos/changesInfo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ler, Paul" userId="ae5182a5-66e8-4199-a833-3785f8fe9870" providerId="ADAL" clId="{DEC771A9-F155-48D2-9637-FEDA71A301FE}"/>
    <pc:docChg chg="modSld">
      <pc:chgData name="Kaler, Paul" userId="ae5182a5-66e8-4199-a833-3785f8fe9870" providerId="ADAL" clId="{DEC771A9-F155-48D2-9637-FEDA71A301FE}" dt="2022-07-27T20:09:53.769" v="31" actId="1038"/>
      <pc:docMkLst>
        <pc:docMk/>
      </pc:docMkLst>
      <pc:sldChg chg="modSp mod">
        <pc:chgData name="Kaler, Paul" userId="ae5182a5-66e8-4199-a833-3785f8fe9870" providerId="ADAL" clId="{DEC771A9-F155-48D2-9637-FEDA71A301FE}" dt="2022-07-27T20:09:23.346" v="5" actId="20577"/>
        <pc:sldMkLst>
          <pc:docMk/>
          <pc:sldMk cId="3439143876" sldId="286"/>
        </pc:sldMkLst>
        <pc:spChg chg="mod">
          <ac:chgData name="Kaler, Paul" userId="ae5182a5-66e8-4199-a833-3785f8fe9870" providerId="ADAL" clId="{DEC771A9-F155-48D2-9637-FEDA71A301FE}" dt="2022-07-27T20:09:23.346" v="5" actId="20577"/>
          <ac:spMkLst>
            <pc:docMk/>
            <pc:sldMk cId="3439143876" sldId="286"/>
            <ac:spMk id="2" creationId="{A36157A7-D97D-604A-9B89-2E75FAED85B6}"/>
          </ac:spMkLst>
        </pc:spChg>
      </pc:sldChg>
      <pc:sldChg chg="modSp mod">
        <pc:chgData name="Kaler, Paul" userId="ae5182a5-66e8-4199-a833-3785f8fe9870" providerId="ADAL" clId="{DEC771A9-F155-48D2-9637-FEDA71A301FE}" dt="2022-07-27T20:09:53.769" v="31" actId="1038"/>
        <pc:sldMkLst>
          <pc:docMk/>
          <pc:sldMk cId="3281700064" sldId="300"/>
        </pc:sldMkLst>
        <pc:spChg chg="mod">
          <ac:chgData name="Kaler, Paul" userId="ae5182a5-66e8-4199-a833-3785f8fe9870" providerId="ADAL" clId="{DEC771A9-F155-48D2-9637-FEDA71A301FE}" dt="2022-07-27T20:09:53.769" v="31" actId="1038"/>
          <ac:spMkLst>
            <pc:docMk/>
            <pc:sldMk cId="3281700064" sldId="300"/>
            <ac:spMk id="12" creationId="{F9C42D3D-E1FE-4554-8F4D-6E175CE751F5}"/>
          </ac:spMkLst>
        </pc:spChg>
        <pc:grpChg chg="mod">
          <ac:chgData name="Kaler, Paul" userId="ae5182a5-66e8-4199-a833-3785f8fe9870" providerId="ADAL" clId="{DEC771A9-F155-48D2-9637-FEDA71A301FE}" dt="2022-07-27T20:09:53.769" v="31" actId="1038"/>
          <ac:grpSpMkLst>
            <pc:docMk/>
            <pc:sldMk cId="3281700064" sldId="300"/>
            <ac:grpSpMk id="40" creationId="{8EFBFA77-35DF-4BB1-AE7C-CFB8E0CC3E10}"/>
          </ac:grpSpMkLst>
        </pc:grp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8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1090E31-B6C5-4503-AF00-7B624FDDE33E}" type="datetimeFigureOut">
              <a:rPr lang="en-US" smtClean="0"/>
              <a:t>8/3/2022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C43ADD-4FAE-4A8D-9448-D3F9F355F54B}" type="slidenum">
              <a:rPr lang="en-US" smtClean="0"/>
              <a:t>‹#›</a:t>
            </a:fld>
            <a:endParaRPr lang="en-US"/>
          </a:p>
        </p:txBody>
      </p:sp>
    </p:spTree>
    <p:extLst>
      <p:ext uri="{BB962C8B-B14F-4D97-AF65-F5344CB8AC3E}">
        <p14:creationId xmlns:p14="http://schemas.microsoft.com/office/powerpoint/2010/main" val="759714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a:ln>
                  <a:noFill/>
                </a:ln>
                <a:solidFill>
                  <a:srgbClr val="808080"/>
                </a:solidFill>
                <a:effectLst/>
                <a:uLnTx/>
                <a:uFillTx/>
                <a:latin typeface="Arial" charset="0"/>
                <a:ea typeface="ＭＳ Ｐゴシック" charset="0"/>
              </a:rPr>
              <a:t>Flash Memory Summit </a:t>
            </a:r>
            <a:r>
              <a:rPr kumimoji="0" lang="is-IS" sz="1000" b="0" i="0" u="none" strike="noStrike" kern="1200" cap="none" spc="0" normalizeH="0" baseline="0" noProof="0">
                <a:ln>
                  <a:noFill/>
                </a:ln>
                <a:solidFill>
                  <a:srgbClr val="808080"/>
                </a:solidFill>
                <a:effectLst/>
                <a:uLnTx/>
                <a:uFillTx/>
                <a:latin typeface="Arial" charset="0"/>
                <a:ea typeface="ＭＳ Ｐゴシック" charset="0"/>
              </a:rPr>
              <a:t>2018</a:t>
            </a:r>
            <a:endParaRPr kumimoji="0" lang="en-US" sz="1000" b="0" i="0" u="none" strike="noStrike" kern="1200" cap="none" spc="0" normalizeH="0" baseline="0" noProof="0">
              <a:ln>
                <a:noFill/>
              </a:ln>
              <a:solidFill>
                <a:srgbClr val="808080"/>
              </a:solidFill>
              <a:effectLst/>
              <a:uLnTx/>
              <a:uFillTx/>
              <a:latin typeface="Arial" charset="0"/>
              <a:ea typeface="ＭＳ Ｐゴシック"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a:ln>
                  <a:noFill/>
                </a:ln>
                <a:solidFill>
                  <a:srgbClr val="808080"/>
                </a:solidFill>
                <a:effectLst/>
                <a:uLnTx/>
                <a:uFillTx/>
                <a:latin typeface="Arial" charset="0"/>
                <a:ea typeface="ＭＳ Ｐゴシック" charset="0"/>
              </a:rPr>
              <a:t>Santa Clara, CA</a:t>
            </a:r>
            <a:endParaRPr kumimoji="0" lang="en-US" sz="1000" b="0" i="0" u="none" strike="noStrike" kern="1200" cap="none" spc="0" normalizeH="0" baseline="0" noProof="0" dirty="0">
              <a:ln>
                <a:noFill/>
              </a:ln>
              <a:solidFill>
                <a:srgbClr val="808080"/>
              </a:solidFill>
              <a:effectLst/>
              <a:uLnTx/>
              <a:uFillTx/>
              <a:latin typeface="Arial" charset="0"/>
              <a:ea typeface="ＭＳ Ｐゴシック" charset="0"/>
            </a:endParaRPr>
          </a:p>
        </p:txBody>
      </p:sp>
      <p:sp>
        <p:nvSpPr>
          <p:cNvPr id="5" name="Slide Number Placeholder 4"/>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1000" b="0" i="0" u="none" strike="noStrike" kern="1200" cap="none" spc="0" normalizeH="0" baseline="0" noProof="0">
                <a:ln>
                  <a:noFill/>
                </a:ln>
                <a:solidFill>
                  <a:srgbClr val="808080"/>
                </a:solidFill>
                <a:effectLst/>
                <a:uLnTx/>
                <a:uFillTx/>
                <a:latin typeface="Arial" charset="0"/>
                <a:ea typeface="ＭＳ Ｐゴシック" charset="-128"/>
                <a:cs typeface="+mn-cs"/>
              </a:rPr>
              <a:t>Augusut </a:t>
            </a:r>
            <a:r>
              <a:rPr kumimoji="0" lang="is-IS" altLang="en-US" sz="1000" b="0" i="0" u="none" strike="noStrike" kern="1200" cap="none" spc="0" normalizeH="0" baseline="0" noProof="0">
                <a:ln>
                  <a:noFill/>
                </a:ln>
                <a:solidFill>
                  <a:srgbClr val="808080"/>
                </a:solidFill>
                <a:effectLst/>
                <a:uLnTx/>
                <a:uFillTx/>
                <a:latin typeface="Arial" charset="0"/>
                <a:ea typeface="ＭＳ Ｐゴシック" charset="-128"/>
                <a:cs typeface="+mn-cs"/>
              </a:rPr>
              <a:t>2018</a:t>
            </a:r>
            <a:endParaRPr kumimoji="0" lang="en-US" altLang="en-US" sz="1000" b="0" i="0" u="none" strike="noStrike" kern="1200" cap="none" spc="0" normalizeH="0" baseline="0" noProof="0">
              <a:ln>
                <a:noFill/>
              </a:ln>
              <a:solidFill>
                <a:srgbClr val="808080"/>
              </a:solidFill>
              <a:effectLst/>
              <a:uLnTx/>
              <a:uFillTx/>
              <a:latin typeface="Arial" charset="0"/>
              <a:ea typeface="ＭＳ Ｐゴシック" charset="-128"/>
              <a:cs typeface="+mn-cs"/>
            </a:endParaRPr>
          </a:p>
          <a:p>
            <a:pPr marL="0" marR="0" lvl="0" indent="0" algn="r" defTabSz="914400" rtl="0" eaLnBrk="0" fontAlgn="base" latinLnBrk="0" hangingPunct="0">
              <a:lnSpc>
                <a:spcPct val="100000"/>
              </a:lnSpc>
              <a:spcBef>
                <a:spcPct val="0"/>
              </a:spcBef>
              <a:spcAft>
                <a:spcPct val="0"/>
              </a:spcAft>
              <a:buClrTx/>
              <a:buSzTx/>
              <a:buFontTx/>
              <a:buNone/>
              <a:tabLst/>
              <a:defRPr/>
            </a:pPr>
            <a:fld id="{156E7020-EC37-7645-A573-F6C84BC9C10C}" type="slidenum">
              <a:rPr kumimoji="0" lang="en-US" altLang="en-US" sz="1000" b="0" i="0" u="none" strike="noStrike" kern="1200" cap="none" spc="0" normalizeH="0" baseline="0" noProof="0" smtClean="0">
                <a:ln>
                  <a:noFill/>
                </a:ln>
                <a:solidFill>
                  <a:srgbClr val="808080"/>
                </a:solidFill>
                <a:effectLst/>
                <a:uLnTx/>
                <a:uFillTx/>
                <a:latin typeface="Arial" charset="0"/>
                <a:ea typeface="ＭＳ Ｐゴシック"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32</a:t>
            </a:fld>
            <a:endParaRPr kumimoji="0" lang="en-US" altLang="en-US" sz="1000" b="0" i="0" u="none" strike="noStrike" kern="1200" cap="none" spc="0" normalizeH="0" baseline="0" noProof="0" dirty="0">
              <a:ln>
                <a:noFill/>
              </a:ln>
              <a:solidFill>
                <a:srgbClr val="80808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24354669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pPr>
              <a:defRPr/>
            </a:pPr>
            <a:r>
              <a:rPr lang="en-US"/>
              <a:t>Flash Memory Summit </a:t>
            </a:r>
            <a:r>
              <a:rPr lang="is-IS"/>
              <a:t>2018</a:t>
            </a:r>
            <a:endParaRPr lang="en-US"/>
          </a:p>
          <a:p>
            <a:pPr>
              <a:defRPr/>
            </a:pPr>
            <a:r>
              <a:rPr lang="en-US"/>
              <a:t>Santa Clara, CA</a:t>
            </a:r>
            <a:endParaRPr lang="en-US" dirty="0"/>
          </a:p>
        </p:txBody>
      </p:sp>
      <p:sp>
        <p:nvSpPr>
          <p:cNvPr id="5" name="Slide Number Placeholder 4"/>
          <p:cNvSpPr>
            <a:spLocks noGrp="1"/>
          </p:cNvSpPr>
          <p:nvPr>
            <p:ph type="sldNum" sz="quarter" idx="5"/>
          </p:nvPr>
        </p:nvSpPr>
        <p:spPr/>
        <p:txBody>
          <a:bodyPr/>
          <a:lstStyle/>
          <a:p>
            <a:pPr>
              <a:defRPr/>
            </a:pPr>
            <a:r>
              <a:rPr lang="en-US" altLang="en-US"/>
              <a:t>Augusut </a:t>
            </a:r>
            <a:r>
              <a:rPr lang="is-IS" altLang="en-US"/>
              <a:t>2018</a:t>
            </a:r>
            <a:endParaRPr lang="en-US" altLang="en-US"/>
          </a:p>
          <a:p>
            <a:pPr>
              <a:defRPr/>
            </a:pPr>
            <a:fld id="{156E7020-EC37-7645-A573-F6C84BC9C10C}" type="slidenum">
              <a:rPr lang="en-US" altLang="en-US" smtClean="0"/>
              <a:pPr>
                <a:defRPr/>
              </a:pPr>
              <a:t>33</a:t>
            </a:fld>
            <a:endParaRPr lang="en-US" altLang="en-US" dirty="0"/>
          </a:p>
        </p:txBody>
      </p:sp>
    </p:spTree>
    <p:extLst>
      <p:ext uri="{BB962C8B-B14F-4D97-AF65-F5344CB8AC3E}">
        <p14:creationId xmlns:p14="http://schemas.microsoft.com/office/powerpoint/2010/main" val="34386394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387698"/>
            <a:r>
              <a:rPr lang="en-GB" sz="800" dirty="0">
                <a:solidFill>
                  <a:srgbClr val="002060"/>
                </a:solidFill>
              </a:rPr>
              <a:t>We see a never-ending growing need for memory capacity and performance…</a:t>
            </a:r>
          </a:p>
          <a:p>
            <a:pPr indent="-387698"/>
            <a:r>
              <a:rPr lang="en-GB" sz="800" dirty="0">
                <a:solidFill>
                  <a:srgbClr val="002060"/>
                </a:solidFill>
              </a:rPr>
              <a:t>[Read the title.. And bullets]</a:t>
            </a:r>
          </a:p>
          <a:p>
            <a:pPr indent="-387698"/>
            <a:endParaRPr lang="en-GB" sz="800" dirty="0">
              <a:solidFill>
                <a:srgbClr val="002060"/>
              </a:solidFill>
            </a:endParaRPr>
          </a:p>
          <a:p>
            <a:pPr indent="-387698"/>
            <a:r>
              <a:rPr lang="en-GB" sz="800" dirty="0">
                <a:solidFill>
                  <a:srgbClr val="002060"/>
                </a:solidFill>
              </a:rPr>
              <a:t>Relating the ‘off-the-shelf’ bridge – that is proposed by </a:t>
            </a:r>
            <a:r>
              <a:rPr lang="en-GB" sz="800" dirty="0" err="1">
                <a:solidFill>
                  <a:srgbClr val="002060"/>
                </a:solidFill>
              </a:rPr>
              <a:t>Bayhub</a:t>
            </a:r>
            <a:r>
              <a:rPr lang="en-GB" sz="800" dirty="0">
                <a:solidFill>
                  <a:srgbClr val="002060"/>
                </a:solidFill>
              </a:rPr>
              <a:t>… though hosts may design it also by them self's. The connectors allows it.</a:t>
            </a:r>
          </a:p>
          <a:p>
            <a:pPr indent="-387698"/>
            <a:endParaRPr lang="en-GB" sz="800" dirty="0">
              <a:solidFill>
                <a:srgbClr val="002060"/>
              </a:solidFill>
            </a:endParaRPr>
          </a:p>
          <a:p>
            <a:pPr indent="-387698"/>
            <a:endParaRPr lang="en-GB" sz="1600" dirty="0">
              <a:solidFill>
                <a:schemeClr val="bg1"/>
              </a:solidFill>
            </a:endParaRPr>
          </a:p>
        </p:txBody>
      </p:sp>
      <p:sp>
        <p:nvSpPr>
          <p:cNvPr id="4" name="Slide Number Placeholder 3"/>
          <p:cNvSpPr>
            <a:spLocks noGrp="1"/>
          </p:cNvSpPr>
          <p:nvPr>
            <p:ph type="sldNum" sz="quarter" idx="10"/>
          </p:nvPr>
        </p:nvSpPr>
        <p:spPr/>
        <p:txBody>
          <a:bodyPr/>
          <a:lstStyle/>
          <a:p>
            <a:pPr marL="0" marR="0" lvl="0" indent="0" algn="r" defTabSz="1256355" rtl="0" eaLnBrk="1" fontAlgn="auto" latinLnBrk="0" hangingPunct="1">
              <a:lnSpc>
                <a:spcPct val="100000"/>
              </a:lnSpc>
              <a:spcBef>
                <a:spcPts val="0"/>
              </a:spcBef>
              <a:spcAft>
                <a:spcPts val="0"/>
              </a:spcAft>
              <a:buClrTx/>
              <a:buSzTx/>
              <a:buFontTx/>
              <a:buNone/>
              <a:tabLst/>
              <a:defRPr/>
            </a:pPr>
            <a:fld id="{1D2766A5-23BE-486B-8B47-7ACE1FD79A4A}"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1256355"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788610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CF Express announced</a:t>
            </a:r>
          </a:p>
          <a:p>
            <a:r>
              <a:rPr lang="en-US" dirty="0"/>
              <a:t>CF Express 1.0 had only Type B, derived from XQD for Gen3 only</a:t>
            </a:r>
          </a:p>
          <a:p>
            <a:r>
              <a:rPr lang="en-US" dirty="0"/>
              <a:t>CF Express 2.0 </a:t>
            </a:r>
          </a:p>
          <a:p>
            <a:pPr marL="171450" indent="-171450">
              <a:buFont typeface="Arial" panose="020B0604020202020204" pitchFamily="34" charset="0"/>
              <a:buChar char="•"/>
            </a:pPr>
            <a:r>
              <a:rPr lang="en-US" dirty="0"/>
              <a:t>Added Type A and C</a:t>
            </a:r>
          </a:p>
          <a:p>
            <a:pPr marL="171450" indent="-171450">
              <a:buFont typeface="Arial" panose="020B0604020202020204" pitchFamily="34" charset="0"/>
              <a:buChar char="•"/>
            </a:pPr>
            <a:r>
              <a:rPr lang="en-US" dirty="0"/>
              <a:t>Still 1 lane (8GT/s)</a:t>
            </a:r>
          </a:p>
          <a:p>
            <a:pPr marL="171450" indent="-171450">
              <a:buFont typeface="Arial" panose="020B0604020202020204" pitchFamily="34" charset="0"/>
              <a:buChar char="•"/>
            </a:pPr>
            <a:r>
              <a:rPr lang="en-US" dirty="0"/>
              <a:t>Type B is most widely adopted today; Type A is being adopted</a:t>
            </a:r>
          </a:p>
          <a:p>
            <a:pPr marL="171450" indent="-171450">
              <a:buFont typeface="Arial" panose="020B0604020202020204" pitchFamily="34" charset="0"/>
              <a:buChar char="•"/>
            </a:pPr>
            <a:r>
              <a:rPr lang="en-US" dirty="0"/>
              <a:t>On type A: Sony out, other coming</a:t>
            </a:r>
          </a:p>
          <a:p>
            <a:pPr marL="171450" indent="-171450">
              <a:buFont typeface="Arial" panose="020B0604020202020204" pitchFamily="34" charset="0"/>
              <a:buChar char="•"/>
            </a:pPr>
            <a:r>
              <a:rPr lang="en-US" dirty="0"/>
              <a:t>Cards: Three vendors have product (</a:t>
            </a:r>
            <a:r>
              <a:rPr lang="en-US" dirty="0" err="1"/>
              <a:t>Delkin</a:t>
            </a:r>
            <a:r>
              <a:rPr lang="en-US" dirty="0"/>
              <a:t>, Sony, Prograde)</a:t>
            </a:r>
          </a:p>
          <a:p>
            <a:pPr marL="171450" indent="-171450">
              <a:buFont typeface="Arial" panose="020B0604020202020204" pitchFamily="34" charset="0"/>
              <a:buChar char="•"/>
            </a:pPr>
            <a:r>
              <a:rPr lang="en-US" dirty="0"/>
              <a:t>CFA adopting </a:t>
            </a:r>
            <a:r>
              <a:rPr lang="en-US" dirty="0" err="1"/>
              <a:t>NVMe</a:t>
            </a:r>
            <a:r>
              <a:rPr lang="en-US" dirty="0"/>
              <a:t>/PCIe</a:t>
            </a:r>
          </a:p>
          <a:p>
            <a:endParaRPr lang="en-US" dirty="0"/>
          </a:p>
          <a:p>
            <a:r>
              <a:rPr lang="en-US" dirty="0"/>
              <a:t>Is CFA declining. No. </a:t>
            </a:r>
          </a:p>
          <a:p>
            <a:r>
              <a:rPr lang="en-US" dirty="0"/>
              <a:t>One nice thing of CF is larger capacity due to larger form factor</a:t>
            </a:r>
          </a:p>
        </p:txBody>
      </p:sp>
      <p:sp>
        <p:nvSpPr>
          <p:cNvPr id="4" name="Slide Number Placeholder 3"/>
          <p:cNvSpPr>
            <a:spLocks noGrp="1"/>
          </p:cNvSpPr>
          <p:nvPr>
            <p:ph type="sldNum" sz="quarter" idx="5"/>
          </p:nvPr>
        </p:nvSpPr>
        <p:spPr/>
        <p:txBody>
          <a:bodyPr/>
          <a:lstStyle/>
          <a:p>
            <a:fld id="{73D9BA49-E337-A148-9FCE-6A6546FD0885}" type="slidenum">
              <a:rPr lang="en-US" smtClean="0"/>
              <a:t>37</a:t>
            </a:fld>
            <a:endParaRPr lang="en-US"/>
          </a:p>
        </p:txBody>
      </p:sp>
    </p:spTree>
    <p:extLst>
      <p:ext uri="{BB962C8B-B14F-4D97-AF65-F5344CB8AC3E}">
        <p14:creationId xmlns:p14="http://schemas.microsoft.com/office/powerpoint/2010/main" val="6584825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15" name="Title 1"/>
          <p:cNvSpPr>
            <a:spLocks noGrp="1"/>
          </p:cNvSpPr>
          <p:nvPr>
            <p:ph type="ctrTitle" hasCustomPrompt="1"/>
          </p:nvPr>
        </p:nvSpPr>
        <p:spPr>
          <a:xfrm>
            <a:off x="169756" y="1677978"/>
            <a:ext cx="7292282" cy="2387600"/>
          </a:xfrm>
        </p:spPr>
        <p:txBody>
          <a:bodyPr anchor="b">
            <a:normAutofit/>
          </a:bodyPr>
          <a:lstStyle>
            <a:lvl1pPr algn="l">
              <a:defRPr sz="5400">
                <a:solidFill>
                  <a:srgbClr val="0070C0"/>
                </a:solidFill>
                <a:latin typeface="Arial" panose="020B0604020202020204" pitchFamily="34" charset="0"/>
                <a:cs typeface="Arial" panose="020B0604020202020204" pitchFamily="34" charset="0"/>
              </a:defRPr>
            </a:lvl1pPr>
          </a:lstStyle>
          <a:p>
            <a:r>
              <a:rPr lang="en-US" dirty="0"/>
              <a:t>Presentation Title</a:t>
            </a:r>
          </a:p>
        </p:txBody>
      </p:sp>
      <p:sp>
        <p:nvSpPr>
          <p:cNvPr id="16" name="Subtitle 2"/>
          <p:cNvSpPr>
            <a:spLocks noGrp="1"/>
          </p:cNvSpPr>
          <p:nvPr>
            <p:ph type="subTitle" idx="1" hasCustomPrompt="1"/>
          </p:nvPr>
        </p:nvSpPr>
        <p:spPr>
          <a:xfrm>
            <a:off x="169756" y="4157653"/>
            <a:ext cx="7292282" cy="1655762"/>
          </a:xfrm>
          <a:prstGeom prst="rect">
            <a:avLst/>
          </a:prstGeom>
        </p:spPr>
        <p:txBody>
          <a:bodyPr/>
          <a:lstStyle>
            <a:lvl1pPr marL="0" indent="0" algn="l">
              <a:buNone/>
              <a:defRPr sz="2400">
                <a:solidFill>
                  <a:schemeClr val="accent3"/>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Presented by: </a:t>
            </a:r>
          </a:p>
        </p:txBody>
      </p:sp>
      <p:pic>
        <p:nvPicPr>
          <p:cNvPr id="13" name="Picture 12" descr="Text&#10;&#10;Description automatically generated with medium confidence">
            <a:extLst>
              <a:ext uri="{FF2B5EF4-FFF2-40B4-BE49-F238E27FC236}">
                <a16:creationId xmlns:a16="http://schemas.microsoft.com/office/drawing/2014/main" id="{5D7C6AE6-C2E8-4329-8DB0-AE5FD408BED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3939" y="138813"/>
            <a:ext cx="4762500" cy="1647825"/>
          </a:xfrm>
          <a:prstGeom prst="rect">
            <a:avLst/>
          </a:prstGeom>
        </p:spPr>
      </p:pic>
      <p:pic>
        <p:nvPicPr>
          <p:cNvPr id="6" name="Google Shape;12;p3">
            <a:extLst>
              <a:ext uri="{FF2B5EF4-FFF2-40B4-BE49-F238E27FC236}">
                <a16:creationId xmlns:a16="http://schemas.microsoft.com/office/drawing/2014/main" id="{B2590D19-6933-4780-5E5B-47038A3EA2C5}"/>
              </a:ext>
            </a:extLst>
          </p:cNvPr>
          <p:cNvPicPr preferRelativeResize="0"/>
          <p:nvPr userDrawn="1"/>
        </p:nvPicPr>
        <p:blipFill rotWithShape="1">
          <a:blip r:embed="rId3">
            <a:alphaModFix/>
          </a:blip>
          <a:srcRect/>
          <a:stretch/>
        </p:blipFill>
        <p:spPr>
          <a:xfrm>
            <a:off x="315773" y="225912"/>
            <a:ext cx="1973604" cy="1136723"/>
          </a:xfrm>
          <a:prstGeom prst="rect">
            <a:avLst/>
          </a:prstGeom>
          <a:noFill/>
          <a:ln>
            <a:noFill/>
          </a:ln>
        </p:spPr>
      </p:pic>
      <p:sp>
        <p:nvSpPr>
          <p:cNvPr id="2" name="Rectangle 1">
            <a:extLst>
              <a:ext uri="{FF2B5EF4-FFF2-40B4-BE49-F238E27FC236}">
                <a16:creationId xmlns:a16="http://schemas.microsoft.com/office/drawing/2014/main" id="{AC0D0A0E-2513-EA20-436C-107F8D9C3A3F}"/>
              </a:ext>
            </a:extLst>
          </p:cNvPr>
          <p:cNvSpPr/>
          <p:nvPr userDrawn="1"/>
        </p:nvSpPr>
        <p:spPr>
          <a:xfrm>
            <a:off x="10264588" y="0"/>
            <a:ext cx="1927412" cy="13626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497690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Divider">
    <p:spTree>
      <p:nvGrpSpPr>
        <p:cNvPr id="1" name=""/>
        <p:cNvGrpSpPr/>
        <p:nvPr/>
      </p:nvGrpSpPr>
      <p:grpSpPr>
        <a:xfrm>
          <a:off x="0" y="0"/>
          <a:ext cx="0" cy="0"/>
          <a:chOff x="0" y="0"/>
          <a:chExt cx="0" cy="0"/>
        </a:xfrm>
      </p:grpSpPr>
      <p:sp>
        <p:nvSpPr>
          <p:cNvPr id="2" name="Title 1"/>
          <p:cNvSpPr>
            <a:spLocks noGrp="1"/>
          </p:cNvSpPr>
          <p:nvPr>
            <p:ph type="title"/>
          </p:nvPr>
        </p:nvSpPr>
        <p:spPr>
          <a:xfrm>
            <a:off x="304800" y="380444"/>
            <a:ext cx="5730240" cy="2899204"/>
          </a:xfrm>
        </p:spPr>
        <p:txBody>
          <a:bodyPr/>
          <a:lstStyle/>
          <a:p>
            <a:r>
              <a:rPr lang="en-US"/>
              <a:t>Click to edit Master title style</a:t>
            </a:r>
            <a:endParaRPr lang="en-US" dirty="0"/>
          </a:p>
        </p:txBody>
      </p:sp>
      <p:cxnSp>
        <p:nvCxnSpPr>
          <p:cNvPr id="3" name="Straight Connector 2">
            <a:extLst>
              <a:ext uri="{FF2B5EF4-FFF2-40B4-BE49-F238E27FC236}">
                <a16:creationId xmlns:a16="http://schemas.microsoft.com/office/drawing/2014/main" id="{4BDFEB23-4933-C14C-A0A0-96D72EEB9819}"/>
              </a:ext>
            </a:extLst>
          </p:cNvPr>
          <p:cNvCxnSpPr/>
          <p:nvPr userDrawn="1"/>
        </p:nvCxnSpPr>
        <p:spPr>
          <a:xfrm>
            <a:off x="254977" y="1160586"/>
            <a:ext cx="11779548"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719969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bove) + content (3-columns)">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629895"/>
            <a:ext cx="3779520" cy="4322656"/>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p:cNvSpPr>
            <a:spLocks noGrp="1"/>
          </p:cNvSpPr>
          <p:nvPr>
            <p:ph idx="13"/>
          </p:nvPr>
        </p:nvSpPr>
        <p:spPr>
          <a:xfrm>
            <a:off x="8025536" y="1629895"/>
            <a:ext cx="3779520" cy="4322656"/>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2"/>
          <p:cNvSpPr>
            <a:spLocks noGrp="1"/>
          </p:cNvSpPr>
          <p:nvPr>
            <p:ph idx="14"/>
          </p:nvPr>
        </p:nvSpPr>
        <p:spPr>
          <a:xfrm>
            <a:off x="4168935" y="1629895"/>
            <a:ext cx="3779520" cy="4322656"/>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Placeholder 1">
            <a:extLst>
              <a:ext uri="{FF2B5EF4-FFF2-40B4-BE49-F238E27FC236}">
                <a16:creationId xmlns:a16="http://schemas.microsoft.com/office/drawing/2014/main" id="{7E1F7F1C-CF54-4526-B462-C91CE89066BE}"/>
              </a:ext>
            </a:extLst>
          </p:cNvPr>
          <p:cNvSpPr>
            <a:spLocks noGrp="1"/>
          </p:cNvSpPr>
          <p:nvPr>
            <p:ph type="title"/>
          </p:nvPr>
        </p:nvSpPr>
        <p:spPr>
          <a:xfrm>
            <a:off x="254977" y="365126"/>
            <a:ext cx="11779549" cy="795460"/>
          </a:xfrm>
          <a:prstGeom prst="rect">
            <a:avLst/>
          </a:prstGeom>
        </p:spPr>
        <p:txBody>
          <a:bodyPr vert="horz" lIns="91440" tIns="45720" rIns="91440" bIns="45720" rtlCol="0" anchor="ctr">
            <a:normAutofit/>
          </a:bodyPr>
          <a:lstStyle/>
          <a:p>
            <a:r>
              <a:rPr lang="en-US" dirty="0"/>
              <a:t>Click to edit Master title style</a:t>
            </a:r>
          </a:p>
        </p:txBody>
      </p:sp>
      <p:cxnSp>
        <p:nvCxnSpPr>
          <p:cNvPr id="7" name="Straight Connector 6">
            <a:extLst>
              <a:ext uri="{FF2B5EF4-FFF2-40B4-BE49-F238E27FC236}">
                <a16:creationId xmlns:a16="http://schemas.microsoft.com/office/drawing/2014/main" id="{9A28E595-D27F-6B41-8E96-E3028B08B694}"/>
              </a:ext>
            </a:extLst>
          </p:cNvPr>
          <p:cNvCxnSpPr/>
          <p:nvPr userDrawn="1"/>
        </p:nvCxnSpPr>
        <p:spPr>
          <a:xfrm>
            <a:off x="254977" y="1160586"/>
            <a:ext cx="11779548"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312252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14"/>
        <p:cNvGrpSpPr/>
        <p:nvPr/>
      </p:nvGrpSpPr>
      <p:grpSpPr>
        <a:xfrm>
          <a:off x="0" y="0"/>
          <a:ext cx="0" cy="0"/>
          <a:chOff x="0" y="0"/>
          <a:chExt cx="0" cy="0"/>
        </a:xfrm>
      </p:grpSpPr>
      <p:sp>
        <p:nvSpPr>
          <p:cNvPr id="15" name="Google Shape;15;p4"/>
          <p:cNvSpPr txBox="1">
            <a:spLocks noGrp="1"/>
          </p:cNvSpPr>
          <p:nvPr>
            <p:ph type="ctrTitle"/>
          </p:nvPr>
        </p:nvSpPr>
        <p:spPr>
          <a:xfrm>
            <a:off x="914400" y="2130426"/>
            <a:ext cx="10363200" cy="14700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4"/>
          <p:cNvSpPr txBox="1">
            <a:spLocks noGrp="1"/>
          </p:cNvSpPr>
          <p:nvPr>
            <p:ph type="subTitle" idx="1"/>
          </p:nvPr>
        </p:nvSpPr>
        <p:spPr>
          <a:xfrm>
            <a:off x="1828800" y="3886200"/>
            <a:ext cx="8534400" cy="1752600"/>
          </a:xfrm>
          <a:prstGeom prst="rect">
            <a:avLst/>
          </a:prstGeom>
          <a:noFill/>
          <a:ln>
            <a:noFill/>
          </a:ln>
        </p:spPr>
        <p:txBody>
          <a:bodyPr spcFirstLastPara="1" wrap="square" lIns="91425" tIns="45700" rIns="91425" bIns="45700" anchor="t" anchorCtr="0">
            <a:noAutofit/>
          </a:bodyPr>
          <a:lstStyle>
            <a:lvl1pPr lvl="0" algn="ctr">
              <a:spcBef>
                <a:spcPts val="747"/>
              </a:spcBef>
              <a:spcAft>
                <a:spcPts val="0"/>
              </a:spcAft>
              <a:buClr>
                <a:srgbClr val="0070C0"/>
              </a:buClr>
              <a:buSzPts val="2800"/>
              <a:buNone/>
              <a:defRPr>
                <a:solidFill>
                  <a:srgbClr val="0070C0"/>
                </a:solidFill>
              </a:defRPr>
            </a:lvl1pPr>
            <a:lvl2pPr lvl="1" algn="ctr">
              <a:spcBef>
                <a:spcPts val="640"/>
              </a:spcBef>
              <a:spcAft>
                <a:spcPts val="0"/>
              </a:spcAft>
              <a:buClr>
                <a:srgbClr val="0070C0"/>
              </a:buClr>
              <a:buSzPts val="2400"/>
              <a:buNone/>
              <a:defRPr/>
            </a:lvl2pPr>
            <a:lvl3pPr lvl="2" algn="ctr">
              <a:spcBef>
                <a:spcPts val="533"/>
              </a:spcBef>
              <a:spcAft>
                <a:spcPts val="0"/>
              </a:spcAft>
              <a:buClr>
                <a:srgbClr val="0070C0"/>
              </a:buClr>
              <a:buSzPts val="2000"/>
              <a:buFont typeface="Arial"/>
              <a:buNone/>
              <a:defRPr/>
            </a:lvl3pPr>
            <a:lvl4pPr lvl="3" algn="ctr">
              <a:spcBef>
                <a:spcPts val="533"/>
              </a:spcBef>
              <a:spcAft>
                <a:spcPts val="0"/>
              </a:spcAft>
              <a:buClr>
                <a:srgbClr val="FF7F00"/>
              </a:buClr>
              <a:buSzPts val="2000"/>
              <a:buFont typeface="Arial"/>
              <a:buNone/>
              <a:defRPr/>
            </a:lvl4pPr>
            <a:lvl5pPr lvl="4" algn="ctr">
              <a:spcBef>
                <a:spcPts val="533"/>
              </a:spcBef>
              <a:spcAft>
                <a:spcPts val="0"/>
              </a:spcAft>
              <a:buClr>
                <a:srgbClr val="FF7F00"/>
              </a:buClr>
              <a:buSzPts val="2000"/>
              <a:buFont typeface="Arial"/>
              <a:buNone/>
              <a:defRPr/>
            </a:lvl5pPr>
            <a:lvl6pPr lvl="5" algn="ctr">
              <a:spcBef>
                <a:spcPts val="533"/>
              </a:spcBef>
              <a:spcAft>
                <a:spcPts val="0"/>
              </a:spcAft>
              <a:buClr>
                <a:srgbClr val="FF7F00"/>
              </a:buClr>
              <a:buSzPts val="2000"/>
              <a:buFont typeface="Arial"/>
              <a:buNone/>
              <a:defRPr/>
            </a:lvl6pPr>
            <a:lvl7pPr lvl="6" algn="ctr">
              <a:spcBef>
                <a:spcPts val="533"/>
              </a:spcBef>
              <a:spcAft>
                <a:spcPts val="0"/>
              </a:spcAft>
              <a:buClr>
                <a:srgbClr val="FF7F00"/>
              </a:buClr>
              <a:buSzPts val="2000"/>
              <a:buFont typeface="Arial"/>
              <a:buNone/>
              <a:defRPr/>
            </a:lvl7pPr>
            <a:lvl8pPr lvl="7" algn="ctr">
              <a:spcBef>
                <a:spcPts val="533"/>
              </a:spcBef>
              <a:spcAft>
                <a:spcPts val="0"/>
              </a:spcAft>
              <a:buClr>
                <a:srgbClr val="FF7F00"/>
              </a:buClr>
              <a:buSzPts val="2000"/>
              <a:buFont typeface="Arial"/>
              <a:buNone/>
              <a:defRPr/>
            </a:lvl8pPr>
            <a:lvl9pPr lvl="8" algn="ctr">
              <a:spcBef>
                <a:spcPts val="533"/>
              </a:spcBef>
              <a:spcAft>
                <a:spcPts val="0"/>
              </a:spcAft>
              <a:buClr>
                <a:srgbClr val="FF7F00"/>
              </a:buClr>
              <a:buSzPts val="2000"/>
              <a:buFont typeface="Arial"/>
              <a:buNone/>
              <a:defRPr/>
            </a:lvl9pPr>
          </a:lstStyle>
          <a:p>
            <a:endParaRPr/>
          </a:p>
        </p:txBody>
      </p:sp>
      <p:cxnSp>
        <p:nvCxnSpPr>
          <p:cNvPr id="4" name="Straight Connector 3">
            <a:extLst>
              <a:ext uri="{FF2B5EF4-FFF2-40B4-BE49-F238E27FC236}">
                <a16:creationId xmlns:a16="http://schemas.microsoft.com/office/drawing/2014/main" id="{E48D443B-A0C2-4F4B-AED6-5A92B5707367}"/>
              </a:ext>
            </a:extLst>
          </p:cNvPr>
          <p:cNvCxnSpPr/>
          <p:nvPr userDrawn="1"/>
        </p:nvCxnSpPr>
        <p:spPr>
          <a:xfrm>
            <a:off x="254977" y="1160586"/>
            <a:ext cx="11779548"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89060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Only">
  <p:cSld name="1_Title Only">
    <p:bg>
      <p:bgPr>
        <a:solidFill>
          <a:schemeClr val="lt1"/>
        </a:solidFill>
        <a:effectLst/>
      </p:bgPr>
    </p:bg>
    <p:spTree>
      <p:nvGrpSpPr>
        <p:cNvPr id="1" name="Shape 19"/>
        <p:cNvGrpSpPr/>
        <p:nvPr/>
      </p:nvGrpSpPr>
      <p:grpSpPr>
        <a:xfrm>
          <a:off x="0" y="0"/>
          <a:ext cx="0" cy="0"/>
          <a:chOff x="0" y="0"/>
          <a:chExt cx="0" cy="0"/>
        </a:xfrm>
      </p:grpSpPr>
      <p:sp>
        <p:nvSpPr>
          <p:cNvPr id="20" name="Google Shape;20;p5"/>
          <p:cNvSpPr txBox="1">
            <a:spLocks noGrp="1"/>
          </p:cNvSpPr>
          <p:nvPr>
            <p:ph type="title"/>
          </p:nvPr>
        </p:nvSpPr>
        <p:spPr>
          <a:xfrm>
            <a:off x="809038" y="431800"/>
            <a:ext cx="7859305"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 name="Google Shape;23;p5"/>
          <p:cNvSpPr txBox="1">
            <a:spLocks noGrp="1"/>
          </p:cNvSpPr>
          <p:nvPr>
            <p:ph type="body" idx="1"/>
          </p:nvPr>
        </p:nvSpPr>
        <p:spPr>
          <a:xfrm>
            <a:off x="809037" y="1950963"/>
            <a:ext cx="10363200" cy="4199467"/>
          </a:xfrm>
          <a:prstGeom prst="rect">
            <a:avLst/>
          </a:prstGeom>
          <a:noFill/>
          <a:ln>
            <a:noFill/>
          </a:ln>
        </p:spPr>
        <p:txBody>
          <a:bodyPr spcFirstLastPara="1" wrap="square" lIns="91425" tIns="45700" rIns="91425" bIns="45700" anchor="t" anchorCtr="0">
            <a:noAutofit/>
          </a:bodyPr>
          <a:lstStyle>
            <a:lvl1pPr marL="609585" lvl="0" indent="-457189" algn="l">
              <a:spcBef>
                <a:spcPts val="480"/>
              </a:spcBef>
              <a:spcAft>
                <a:spcPts val="0"/>
              </a:spcAft>
              <a:buClr>
                <a:srgbClr val="0070C0"/>
              </a:buClr>
              <a:buSzPts val="1800"/>
              <a:buChar char="•"/>
              <a:defRPr/>
            </a:lvl1pPr>
            <a:lvl2pPr marL="1219170" lvl="1" indent="-457189" algn="l">
              <a:spcBef>
                <a:spcPts val="480"/>
              </a:spcBef>
              <a:spcAft>
                <a:spcPts val="0"/>
              </a:spcAft>
              <a:buClr>
                <a:srgbClr val="0070C0"/>
              </a:buClr>
              <a:buSzPts val="1800"/>
              <a:buChar char="o"/>
              <a:defRPr/>
            </a:lvl2pPr>
            <a:lvl3pPr marL="1828754" lvl="2" indent="-457189" algn="l">
              <a:spcBef>
                <a:spcPts val="480"/>
              </a:spcBef>
              <a:spcAft>
                <a:spcPts val="0"/>
              </a:spcAft>
              <a:buClr>
                <a:srgbClr val="0070C0"/>
              </a:buClr>
              <a:buSzPts val="1800"/>
              <a:buChar char="–"/>
              <a:defRPr/>
            </a:lvl3pPr>
            <a:lvl4pPr marL="2438339" lvl="3" indent="-457189" algn="l">
              <a:spcBef>
                <a:spcPts val="480"/>
              </a:spcBef>
              <a:spcAft>
                <a:spcPts val="0"/>
              </a:spcAft>
              <a:buClr>
                <a:srgbClr val="FF7F00"/>
              </a:buClr>
              <a:buSzPts val="1800"/>
              <a:buChar char="–"/>
              <a:defRPr/>
            </a:lvl4pPr>
            <a:lvl5pPr marL="3047924" lvl="4" indent="-457189" algn="l">
              <a:spcBef>
                <a:spcPts val="480"/>
              </a:spcBef>
              <a:spcAft>
                <a:spcPts val="0"/>
              </a:spcAft>
              <a:buClr>
                <a:srgbClr val="FF7F00"/>
              </a:buClr>
              <a:buSzPts val="1800"/>
              <a:buChar char="»"/>
              <a:defRPr/>
            </a:lvl5pPr>
            <a:lvl6pPr marL="3657509" lvl="5" indent="-457189" algn="l">
              <a:spcBef>
                <a:spcPts val="480"/>
              </a:spcBef>
              <a:spcAft>
                <a:spcPts val="0"/>
              </a:spcAft>
              <a:buClr>
                <a:srgbClr val="FF7F00"/>
              </a:buClr>
              <a:buSzPts val="1800"/>
              <a:buChar char="»"/>
              <a:defRPr/>
            </a:lvl6pPr>
            <a:lvl7pPr marL="4267093" lvl="6" indent="-457189" algn="l">
              <a:spcBef>
                <a:spcPts val="480"/>
              </a:spcBef>
              <a:spcAft>
                <a:spcPts val="0"/>
              </a:spcAft>
              <a:buClr>
                <a:srgbClr val="FF7F00"/>
              </a:buClr>
              <a:buSzPts val="1800"/>
              <a:buChar char="»"/>
              <a:defRPr/>
            </a:lvl7pPr>
            <a:lvl8pPr marL="4876678" lvl="7" indent="-457189" algn="l">
              <a:spcBef>
                <a:spcPts val="480"/>
              </a:spcBef>
              <a:spcAft>
                <a:spcPts val="0"/>
              </a:spcAft>
              <a:buClr>
                <a:srgbClr val="FF7F00"/>
              </a:buClr>
              <a:buSzPts val="1800"/>
              <a:buChar char="»"/>
              <a:defRPr/>
            </a:lvl8pPr>
            <a:lvl9pPr marL="5486263" lvl="8" indent="-457189" algn="l">
              <a:spcBef>
                <a:spcPts val="480"/>
              </a:spcBef>
              <a:spcAft>
                <a:spcPts val="0"/>
              </a:spcAft>
              <a:buClr>
                <a:srgbClr val="FF7F00"/>
              </a:buClr>
              <a:buSzPts val="1800"/>
              <a:buChar char="»"/>
              <a:defRPr/>
            </a:lvl9pPr>
          </a:lstStyle>
          <a:p>
            <a:endParaRPr/>
          </a:p>
        </p:txBody>
      </p:sp>
      <p:cxnSp>
        <p:nvCxnSpPr>
          <p:cNvPr id="4" name="Straight Connector 3">
            <a:extLst>
              <a:ext uri="{FF2B5EF4-FFF2-40B4-BE49-F238E27FC236}">
                <a16:creationId xmlns:a16="http://schemas.microsoft.com/office/drawing/2014/main" id="{AA41E3A9-CB2F-8F40-82F2-CACE1748C6EB}"/>
              </a:ext>
            </a:extLst>
          </p:cNvPr>
          <p:cNvCxnSpPr/>
          <p:nvPr userDrawn="1"/>
        </p:nvCxnSpPr>
        <p:spPr>
          <a:xfrm>
            <a:off x="254977" y="1160586"/>
            <a:ext cx="11779548"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734689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75E2FE-0E9C-48DE-8E57-07F70B676574}"/>
              </a:ext>
            </a:extLst>
          </p:cNvPr>
          <p:cNvSpPr>
            <a:spLocks noGrp="1"/>
          </p:cNvSpPr>
          <p:nvPr>
            <p:ph type="title"/>
          </p:nvPr>
        </p:nvSpPr>
        <p:spPr/>
        <p:txBody>
          <a:bodyPr/>
          <a:lstStyle/>
          <a:p>
            <a:r>
              <a:rPr kumimoji="1" lang="en-US" altLang="ja-JP" dirty="0"/>
              <a:t>Click to edit Master title style</a:t>
            </a:r>
            <a:endParaRPr kumimoji="1" lang="ja-JP" altLang="en-US" dirty="0"/>
          </a:p>
        </p:txBody>
      </p:sp>
      <p:sp>
        <p:nvSpPr>
          <p:cNvPr id="3" name="Content Placeholder 2">
            <a:extLst>
              <a:ext uri="{FF2B5EF4-FFF2-40B4-BE49-F238E27FC236}">
                <a16:creationId xmlns:a16="http://schemas.microsoft.com/office/drawing/2014/main" id="{0B08B181-A2D1-4726-B28D-D447346BFA45}"/>
              </a:ext>
            </a:extLst>
          </p:cNvPr>
          <p:cNvSpPr>
            <a:spLocks noGrp="1"/>
          </p:cNvSpPr>
          <p:nvPr>
            <p:ph sz="half" idx="1"/>
          </p:nvPr>
        </p:nvSpPr>
        <p:spPr>
          <a:xfrm>
            <a:off x="838200" y="1825625"/>
            <a:ext cx="5181600" cy="4351338"/>
          </a:xfrm>
        </p:spPr>
        <p:txBody>
          <a:bodyPr>
            <a:normAutofit/>
          </a:bodyPr>
          <a:lstStyle>
            <a:lvl1pPr>
              <a:defRPr sz="2000"/>
            </a:lvl1pPr>
            <a:lvl2pPr>
              <a:defRPr sz="1800"/>
            </a:lvl2pPr>
            <a:lvl3pPr>
              <a:defRPr sz="1600"/>
            </a:lvl3pPr>
            <a:lvl4pPr>
              <a:defRPr sz="1400"/>
            </a:lvl4pPr>
            <a:lvl5pPr>
              <a:defRPr sz="1400"/>
            </a:lvl5pPr>
          </a:lstStyle>
          <a:p>
            <a:pPr lvl="0"/>
            <a:r>
              <a:rPr kumimoji="1" lang="en-US" altLang="ja-JP" dirty="0"/>
              <a:t>Click to edit Master text styles</a:t>
            </a:r>
          </a:p>
          <a:p>
            <a:pPr lvl="1"/>
            <a:r>
              <a:rPr kumimoji="1" lang="en-US" altLang="ja-JP" dirty="0"/>
              <a:t>Second level</a:t>
            </a:r>
          </a:p>
          <a:p>
            <a:pPr lvl="2"/>
            <a:r>
              <a:rPr kumimoji="1" lang="en-US" altLang="ja-JP" dirty="0"/>
              <a:t>Third level</a:t>
            </a:r>
          </a:p>
          <a:p>
            <a:pPr lvl="3"/>
            <a:r>
              <a:rPr kumimoji="1" lang="en-US" altLang="ja-JP" dirty="0"/>
              <a:t>Fourth level</a:t>
            </a:r>
          </a:p>
          <a:p>
            <a:pPr lvl="4"/>
            <a:r>
              <a:rPr kumimoji="1" lang="en-US" altLang="ja-JP" dirty="0"/>
              <a:t>Fifth level</a:t>
            </a:r>
            <a:endParaRPr kumimoji="1" lang="ja-JP" altLang="en-US" dirty="0"/>
          </a:p>
        </p:txBody>
      </p:sp>
      <p:sp>
        <p:nvSpPr>
          <p:cNvPr id="4" name="Content Placeholder 3">
            <a:extLst>
              <a:ext uri="{FF2B5EF4-FFF2-40B4-BE49-F238E27FC236}">
                <a16:creationId xmlns:a16="http://schemas.microsoft.com/office/drawing/2014/main" id="{27226BF1-DAA4-4FFB-9EC5-7960F31F3661}"/>
              </a:ext>
            </a:extLst>
          </p:cNvPr>
          <p:cNvSpPr>
            <a:spLocks noGrp="1"/>
          </p:cNvSpPr>
          <p:nvPr>
            <p:ph sz="half" idx="2"/>
          </p:nvPr>
        </p:nvSpPr>
        <p:spPr>
          <a:xfrm>
            <a:off x="6172200" y="1825625"/>
            <a:ext cx="5181600" cy="4351338"/>
          </a:xfrm>
        </p:spPr>
        <p:txBody>
          <a:bodyPr>
            <a:normAutofit/>
          </a:bodyPr>
          <a:lstStyle>
            <a:lvl1pPr>
              <a:defRPr sz="2000"/>
            </a:lvl1pPr>
            <a:lvl2pPr>
              <a:defRPr sz="1800"/>
            </a:lvl2pPr>
            <a:lvl3pPr>
              <a:defRPr sz="1600"/>
            </a:lvl3pPr>
            <a:lvl4pPr>
              <a:defRPr sz="1400"/>
            </a:lvl4pPr>
            <a:lvl5pPr>
              <a:defRPr sz="1400"/>
            </a:lvl5pPr>
          </a:lstStyle>
          <a:p>
            <a:pPr lvl="0"/>
            <a:r>
              <a:rPr kumimoji="1" lang="en-US" altLang="ja-JP" dirty="0"/>
              <a:t>Click to edit Master text styles</a:t>
            </a:r>
          </a:p>
          <a:p>
            <a:pPr lvl="1"/>
            <a:r>
              <a:rPr kumimoji="1" lang="en-US" altLang="ja-JP" dirty="0"/>
              <a:t>Second level</a:t>
            </a:r>
          </a:p>
          <a:p>
            <a:pPr lvl="2"/>
            <a:r>
              <a:rPr kumimoji="1" lang="en-US" altLang="ja-JP" dirty="0"/>
              <a:t>Third level</a:t>
            </a:r>
          </a:p>
          <a:p>
            <a:pPr lvl="3"/>
            <a:r>
              <a:rPr kumimoji="1" lang="en-US" altLang="ja-JP" dirty="0"/>
              <a:t>Fourth level</a:t>
            </a:r>
          </a:p>
          <a:p>
            <a:pPr lvl="4"/>
            <a:r>
              <a:rPr kumimoji="1" lang="en-US" altLang="ja-JP" dirty="0"/>
              <a:t>Fifth level</a:t>
            </a:r>
            <a:endParaRPr kumimoji="1" lang="ja-JP" altLang="en-US" dirty="0"/>
          </a:p>
        </p:txBody>
      </p:sp>
      <p:sp>
        <p:nvSpPr>
          <p:cNvPr id="5" name="Date Placeholder 4">
            <a:extLst>
              <a:ext uri="{FF2B5EF4-FFF2-40B4-BE49-F238E27FC236}">
                <a16:creationId xmlns:a16="http://schemas.microsoft.com/office/drawing/2014/main" id="{1175DAA5-12AF-43B8-B16B-CA0BA28B4215}"/>
              </a:ext>
            </a:extLst>
          </p:cNvPr>
          <p:cNvSpPr>
            <a:spLocks noGrp="1"/>
          </p:cNvSpPr>
          <p:nvPr>
            <p:ph type="dt" sz="half" idx="10"/>
          </p:nvPr>
        </p:nvSpPr>
        <p:spPr/>
        <p:txBody>
          <a:bodyPr/>
          <a:lstStyle/>
          <a:p>
            <a:fld id="{291A8168-BF62-4EB5-AC95-374B294CCB8D}" type="datetimeFigureOut">
              <a:rPr kumimoji="1" lang="ja-JP" altLang="en-US" smtClean="0"/>
              <a:t>2022/8/3</a:t>
            </a:fld>
            <a:endParaRPr kumimoji="1" lang="ja-JP" altLang="en-US"/>
          </a:p>
        </p:txBody>
      </p:sp>
      <p:sp>
        <p:nvSpPr>
          <p:cNvPr id="6" name="Footer Placeholder 5">
            <a:extLst>
              <a:ext uri="{FF2B5EF4-FFF2-40B4-BE49-F238E27FC236}">
                <a16:creationId xmlns:a16="http://schemas.microsoft.com/office/drawing/2014/main" id="{1C4CB0CB-07CD-43E6-88DE-46E86B6ACECC}"/>
              </a:ext>
            </a:extLst>
          </p:cNvPr>
          <p:cNvSpPr>
            <a:spLocks noGrp="1"/>
          </p:cNvSpPr>
          <p:nvPr>
            <p:ph type="ftr" sz="quarter" idx="11"/>
          </p:nvPr>
        </p:nvSpPr>
        <p:spPr/>
        <p:txBody>
          <a:bodyPr/>
          <a:lstStyle/>
          <a:p>
            <a:r>
              <a:rPr lang="en-US" altLang="ja-JP" dirty="0"/>
              <a:t>CompactFlash Association </a:t>
            </a:r>
            <a:r>
              <a:rPr lang="en-US" altLang="ja-JP" dirty="0" err="1"/>
              <a:t>Confidenial</a:t>
            </a:r>
            <a:endParaRPr kumimoji="1" lang="ja-JP" altLang="en-US" dirty="0"/>
          </a:p>
        </p:txBody>
      </p:sp>
      <p:sp>
        <p:nvSpPr>
          <p:cNvPr id="7" name="Slide Number Placeholder 6">
            <a:extLst>
              <a:ext uri="{FF2B5EF4-FFF2-40B4-BE49-F238E27FC236}">
                <a16:creationId xmlns:a16="http://schemas.microsoft.com/office/drawing/2014/main" id="{FEC08457-C838-49A2-A775-11A5328D9EBE}"/>
              </a:ext>
            </a:extLst>
          </p:cNvPr>
          <p:cNvSpPr>
            <a:spLocks noGrp="1"/>
          </p:cNvSpPr>
          <p:nvPr>
            <p:ph type="sldNum" sz="quarter" idx="12"/>
          </p:nvPr>
        </p:nvSpPr>
        <p:spPr/>
        <p:txBody>
          <a:bodyPr/>
          <a:lstStyle/>
          <a:p>
            <a:endParaRPr kumimoji="1" lang="ja-JP" altLang="en-US" dirty="0"/>
          </a:p>
        </p:txBody>
      </p:sp>
    </p:spTree>
    <p:extLst>
      <p:ext uri="{BB962C8B-B14F-4D97-AF65-F5344CB8AC3E}">
        <p14:creationId xmlns:p14="http://schemas.microsoft.com/office/powerpoint/2010/main" val="31603346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Placeholder 1">
            <a:extLst>
              <a:ext uri="{FF2B5EF4-FFF2-40B4-BE49-F238E27FC236}">
                <a16:creationId xmlns:a16="http://schemas.microsoft.com/office/drawing/2014/main" id="{6C2453C9-E49D-4DC9-BAA9-AB2A015E2004}"/>
              </a:ext>
            </a:extLst>
          </p:cNvPr>
          <p:cNvSpPr>
            <a:spLocks noGrp="1"/>
          </p:cNvSpPr>
          <p:nvPr>
            <p:ph type="title"/>
          </p:nvPr>
        </p:nvSpPr>
        <p:spPr>
          <a:xfrm>
            <a:off x="254977" y="365126"/>
            <a:ext cx="11779549" cy="795460"/>
          </a:xfrm>
          <a:prstGeom prst="rect">
            <a:avLst/>
          </a:prstGeom>
        </p:spPr>
        <p:txBody>
          <a:bodyPr vert="horz" lIns="91440" tIns="45720" rIns="91440" bIns="45720" rtlCol="0" anchor="ctr">
            <a:normAutofit/>
          </a:bodyPr>
          <a:lstStyle/>
          <a:p>
            <a:r>
              <a:rPr lang="en-US" dirty="0"/>
              <a:t>Click to edit Master title style</a:t>
            </a:r>
          </a:p>
        </p:txBody>
      </p:sp>
      <p:sp>
        <p:nvSpPr>
          <p:cNvPr id="6" name="Text Placeholder 3">
            <a:extLst>
              <a:ext uri="{FF2B5EF4-FFF2-40B4-BE49-F238E27FC236}">
                <a16:creationId xmlns:a16="http://schemas.microsoft.com/office/drawing/2014/main" id="{32127677-1E21-43A9-B9F1-EE4270FF4167}"/>
              </a:ext>
            </a:extLst>
          </p:cNvPr>
          <p:cNvSpPr>
            <a:spLocks noGrp="1"/>
          </p:cNvSpPr>
          <p:nvPr>
            <p:ph idx="1"/>
          </p:nvPr>
        </p:nvSpPr>
        <p:spPr>
          <a:xfrm>
            <a:off x="254977" y="1493104"/>
            <a:ext cx="11779548" cy="4473731"/>
          </a:xfrm>
          <a:prstGeom prst="rect">
            <a:avLst/>
          </a:prstGeom>
        </p:spPr>
        <p:txBody>
          <a:bodyPr vert="horz" lIns="91440" tIns="45720" rIns="91440" bIns="45720" rtlCol="0">
            <a:normAutofit/>
          </a:bodyPr>
          <a:lstStyle>
            <a:lvl3pPr>
              <a:defRPr>
                <a:solidFill>
                  <a:schemeClr val="accent4">
                    <a:lumMod val="50000"/>
                  </a:schemeClr>
                </a:solidFill>
              </a:defRPr>
            </a:lvl3pPr>
            <a:lvl4pPr>
              <a:defRPr>
                <a:solidFill>
                  <a:srgbClr val="261036"/>
                </a:solidFill>
              </a:defRPr>
            </a:lvl4pPr>
            <a:lvl5pPr>
              <a:defRPr>
                <a:solidFill>
                  <a:schemeClr val="bg1">
                    <a:lumMod val="50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5" name="Straight Connector 4">
            <a:extLst>
              <a:ext uri="{FF2B5EF4-FFF2-40B4-BE49-F238E27FC236}">
                <a16:creationId xmlns:a16="http://schemas.microsoft.com/office/drawing/2014/main" id="{497254ED-A7B2-A146-BC36-561B1B8AE4A9}"/>
              </a:ext>
            </a:extLst>
          </p:cNvPr>
          <p:cNvCxnSpPr/>
          <p:nvPr userDrawn="1"/>
        </p:nvCxnSpPr>
        <p:spPr>
          <a:xfrm>
            <a:off x="254977" y="1160586"/>
            <a:ext cx="11779548"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727513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C77A644C-7CBF-4378-88C4-12C79CD4F6B7}"/>
              </a:ext>
            </a:extLst>
          </p:cNvPr>
          <p:cNvSpPr>
            <a:spLocks noGrp="1"/>
          </p:cNvSpPr>
          <p:nvPr>
            <p:ph type="title" hasCustomPrompt="1"/>
          </p:nvPr>
        </p:nvSpPr>
        <p:spPr>
          <a:xfrm>
            <a:off x="186886" y="2651125"/>
            <a:ext cx="11873850" cy="1911350"/>
          </a:xfrm>
        </p:spPr>
        <p:txBody>
          <a:bodyPr anchor="b">
            <a:normAutofit/>
          </a:bodyPr>
          <a:lstStyle>
            <a:lvl1pPr algn="ctr">
              <a:defRPr sz="4400">
                <a:solidFill>
                  <a:srgbClr val="0070C0"/>
                </a:solidFill>
                <a:latin typeface="Arial" panose="020B0604020202020204" pitchFamily="34" charset="0"/>
                <a:cs typeface="Arial" panose="020B0604020202020204" pitchFamily="34" charset="0"/>
              </a:defRPr>
            </a:lvl1pPr>
          </a:lstStyle>
          <a:p>
            <a:r>
              <a:rPr lang="en-US" dirty="0"/>
              <a:t>Section Header</a:t>
            </a:r>
          </a:p>
        </p:txBody>
      </p:sp>
      <p:sp>
        <p:nvSpPr>
          <p:cNvPr id="11" name="Rectangle 10">
            <a:extLst>
              <a:ext uri="{FF2B5EF4-FFF2-40B4-BE49-F238E27FC236}">
                <a16:creationId xmlns:a16="http://schemas.microsoft.com/office/drawing/2014/main" id="{F702CAF2-EFC3-46DD-B6ED-55052408EF77}"/>
              </a:ext>
            </a:extLst>
          </p:cNvPr>
          <p:cNvSpPr/>
          <p:nvPr userDrawn="1"/>
        </p:nvSpPr>
        <p:spPr>
          <a:xfrm>
            <a:off x="9420045" y="6176513"/>
            <a:ext cx="2640691" cy="5865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 name="Straight Connector 3">
            <a:extLst>
              <a:ext uri="{FF2B5EF4-FFF2-40B4-BE49-F238E27FC236}">
                <a16:creationId xmlns:a16="http://schemas.microsoft.com/office/drawing/2014/main" id="{A99B07EB-0F72-B44E-9684-4F45E6F1D49D}"/>
              </a:ext>
            </a:extLst>
          </p:cNvPr>
          <p:cNvCxnSpPr/>
          <p:nvPr userDrawn="1"/>
        </p:nvCxnSpPr>
        <p:spPr>
          <a:xfrm>
            <a:off x="254977" y="1160586"/>
            <a:ext cx="11779548"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147643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8" y="1681163"/>
            <a:ext cx="5157787" cy="823912"/>
          </a:xfrm>
          <a:prstGeom prst="rect">
            <a:avLst/>
          </a:prstGeom>
        </p:spPr>
        <p:txBody>
          <a:bodyPr anchor="b">
            <a:normAutofit/>
          </a:bodyPr>
          <a:lstStyle>
            <a:lvl1pPr marL="0" indent="0">
              <a:buNone/>
              <a:defRPr sz="3200" b="1">
                <a:solidFill>
                  <a:srgbClr val="0070C0"/>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4" name="Content Placeholder 3"/>
          <p:cNvSpPr>
            <a:spLocks noGrp="1"/>
          </p:cNvSpPr>
          <p:nvPr>
            <p:ph sz="half" idx="2"/>
          </p:nvPr>
        </p:nvSpPr>
        <p:spPr>
          <a:xfrm>
            <a:off x="839788" y="2505075"/>
            <a:ext cx="5157787" cy="3684588"/>
          </a:xfrm>
          <a:prstGeom prst="rect">
            <a:avLst/>
          </a:prstGeom>
        </p:spPr>
        <p:txBody>
          <a:bodyPr/>
          <a:lstStyle>
            <a:lvl1pPr>
              <a:buClr>
                <a:schemeClr val="tx1"/>
              </a:buClr>
              <a:defRPr>
                <a:solidFill>
                  <a:schemeClr val="tx1"/>
                </a:solidFill>
                <a:latin typeface="Arial" panose="020B0604020202020204" pitchFamily="34" charset="0"/>
                <a:cs typeface="Arial" panose="020B0604020202020204" pitchFamily="34" charset="0"/>
              </a:defRPr>
            </a:lvl1pPr>
            <a:lvl2pPr>
              <a:buClr>
                <a:schemeClr val="tx1"/>
              </a:buClr>
              <a:defRPr>
                <a:solidFill>
                  <a:srgbClr val="0070C0"/>
                </a:solidFill>
                <a:latin typeface="Arial" panose="020B0604020202020204" pitchFamily="34" charset="0"/>
                <a:cs typeface="Arial" panose="020B0604020202020204" pitchFamily="34" charset="0"/>
              </a:defRPr>
            </a:lvl2pPr>
            <a:lvl3pPr>
              <a:buClr>
                <a:schemeClr val="tx1"/>
              </a:buClr>
              <a:defRPr>
                <a:solidFill>
                  <a:srgbClr val="080A43"/>
                </a:solidFill>
                <a:latin typeface="Arial" panose="020B0604020202020204" pitchFamily="34" charset="0"/>
                <a:cs typeface="Arial" panose="020B0604020202020204" pitchFamily="34" charset="0"/>
              </a:defRPr>
            </a:lvl3pPr>
            <a:lvl4pPr>
              <a:buClr>
                <a:schemeClr val="tx1"/>
              </a:buClr>
              <a:defRPr>
                <a:solidFill>
                  <a:srgbClr val="0070C0"/>
                </a:solidFill>
                <a:latin typeface="Arial" panose="020B0604020202020204" pitchFamily="34" charset="0"/>
                <a:cs typeface="Arial" panose="020B0604020202020204" pitchFamily="34" charset="0"/>
              </a:defRPr>
            </a:lvl4pPr>
            <a:lvl5pPr>
              <a:buClr>
                <a:schemeClr val="tx1"/>
              </a:buClr>
              <a:defRPr>
                <a:solidFill>
                  <a:schemeClr val="tx1"/>
                </a:solidFill>
                <a:latin typeface="Arial" panose="020B0604020202020204" pitchFamily="34" charset="0"/>
                <a:cs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172200" y="1681163"/>
            <a:ext cx="5183188" cy="823912"/>
          </a:xfrm>
          <a:prstGeom prst="rect">
            <a:avLst/>
          </a:prstGeom>
        </p:spPr>
        <p:txBody>
          <a:bodyPr anchor="b">
            <a:normAutofit/>
          </a:bodyPr>
          <a:lstStyle>
            <a:lvl1pPr marL="0" indent="0">
              <a:buNone/>
              <a:defRPr sz="3200" b="1">
                <a:solidFill>
                  <a:srgbClr val="0070C0"/>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6" name="Content Placeholder 5"/>
          <p:cNvSpPr>
            <a:spLocks noGrp="1"/>
          </p:cNvSpPr>
          <p:nvPr>
            <p:ph sz="quarter" idx="4"/>
          </p:nvPr>
        </p:nvSpPr>
        <p:spPr>
          <a:xfrm>
            <a:off x="6172200" y="2505075"/>
            <a:ext cx="5183188" cy="3684588"/>
          </a:xfrm>
          <a:prstGeom prst="rect">
            <a:avLst/>
          </a:prstGeom>
        </p:spPr>
        <p:txBody>
          <a:bodyPr/>
          <a:lstStyle>
            <a:lvl1pPr>
              <a:defRPr>
                <a:solidFill>
                  <a:schemeClr val="tx1"/>
                </a:solidFill>
                <a:latin typeface="Arial" panose="020B0604020202020204" pitchFamily="34" charset="0"/>
                <a:cs typeface="Arial" panose="020B0604020202020204" pitchFamily="34" charset="0"/>
              </a:defRPr>
            </a:lvl1pPr>
            <a:lvl2pPr>
              <a:defRPr>
                <a:solidFill>
                  <a:srgbClr val="0070C0"/>
                </a:solidFill>
                <a:latin typeface="Arial" panose="020B0604020202020204" pitchFamily="34" charset="0"/>
                <a:cs typeface="Arial" panose="020B0604020202020204" pitchFamily="34" charset="0"/>
              </a:defRPr>
            </a:lvl2pPr>
            <a:lvl3pPr>
              <a:defRPr>
                <a:solidFill>
                  <a:srgbClr val="261036"/>
                </a:solidFill>
                <a:latin typeface="Arial" panose="020B0604020202020204" pitchFamily="34" charset="0"/>
                <a:cs typeface="Arial" panose="020B0604020202020204" pitchFamily="34" charset="0"/>
              </a:defRPr>
            </a:lvl3pPr>
            <a:lvl4pPr>
              <a:defRPr>
                <a:solidFill>
                  <a:srgbClr val="0070C0"/>
                </a:solidFill>
                <a:latin typeface="Arial" panose="020B0604020202020204" pitchFamily="34" charset="0"/>
                <a:cs typeface="Arial" panose="020B0604020202020204" pitchFamily="34" charset="0"/>
              </a:defRPr>
            </a:lvl4pPr>
            <a:lvl5pPr>
              <a:defRPr>
                <a:solidFill>
                  <a:schemeClr val="tx1"/>
                </a:solidFill>
                <a:latin typeface="Arial" panose="020B0604020202020204" pitchFamily="34" charset="0"/>
                <a:cs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Placeholder 1">
            <a:extLst>
              <a:ext uri="{FF2B5EF4-FFF2-40B4-BE49-F238E27FC236}">
                <a16:creationId xmlns:a16="http://schemas.microsoft.com/office/drawing/2014/main" id="{EF1680D8-7410-4C49-81FE-8B873AA3FDCE}"/>
              </a:ext>
            </a:extLst>
          </p:cNvPr>
          <p:cNvSpPr>
            <a:spLocks noGrp="1"/>
          </p:cNvSpPr>
          <p:nvPr>
            <p:ph type="title"/>
          </p:nvPr>
        </p:nvSpPr>
        <p:spPr>
          <a:xfrm>
            <a:off x="254977" y="365126"/>
            <a:ext cx="11779549" cy="795460"/>
          </a:xfrm>
          <a:prstGeom prst="rect">
            <a:avLst/>
          </a:prstGeom>
        </p:spPr>
        <p:txBody>
          <a:bodyPr vert="horz" lIns="91440" tIns="45720" rIns="91440" bIns="45720" rtlCol="0" anchor="ctr">
            <a:normAutofit/>
          </a:bodyPr>
          <a:lstStyle/>
          <a:p>
            <a:r>
              <a:rPr lang="en-US" dirty="0"/>
              <a:t>Click to edit Master title style</a:t>
            </a:r>
          </a:p>
        </p:txBody>
      </p:sp>
      <p:cxnSp>
        <p:nvCxnSpPr>
          <p:cNvPr id="8" name="Straight Connector 7">
            <a:extLst>
              <a:ext uri="{FF2B5EF4-FFF2-40B4-BE49-F238E27FC236}">
                <a16:creationId xmlns:a16="http://schemas.microsoft.com/office/drawing/2014/main" id="{6DE36077-D859-904B-9C04-6A30C84BDA34}"/>
              </a:ext>
            </a:extLst>
          </p:cNvPr>
          <p:cNvCxnSpPr/>
          <p:nvPr userDrawn="1"/>
        </p:nvCxnSpPr>
        <p:spPr>
          <a:xfrm>
            <a:off x="254977" y="1160586"/>
            <a:ext cx="11779548"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1423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38F60161-384A-46E3-8975-0FC963DEC530}"/>
              </a:ext>
            </a:extLst>
          </p:cNvPr>
          <p:cNvSpPr>
            <a:spLocks noGrp="1"/>
          </p:cNvSpPr>
          <p:nvPr>
            <p:ph type="title"/>
          </p:nvPr>
        </p:nvSpPr>
        <p:spPr>
          <a:xfrm>
            <a:off x="254977" y="365126"/>
            <a:ext cx="11779549" cy="795460"/>
          </a:xfrm>
          <a:prstGeom prst="rect">
            <a:avLst/>
          </a:prstGeom>
        </p:spPr>
        <p:txBody>
          <a:bodyPr vert="horz" lIns="91440" tIns="45720" rIns="91440" bIns="45720" rtlCol="0" anchor="ctr">
            <a:normAutofit/>
          </a:bodyPr>
          <a:lstStyle/>
          <a:p>
            <a:r>
              <a:rPr lang="en-US" dirty="0"/>
              <a:t>Click to edit Master title style</a:t>
            </a:r>
          </a:p>
        </p:txBody>
      </p:sp>
      <p:cxnSp>
        <p:nvCxnSpPr>
          <p:cNvPr id="4" name="Straight Connector 3">
            <a:extLst>
              <a:ext uri="{FF2B5EF4-FFF2-40B4-BE49-F238E27FC236}">
                <a16:creationId xmlns:a16="http://schemas.microsoft.com/office/drawing/2014/main" id="{D6306B81-ECBD-EC44-B6A9-817FAE89AF54}"/>
              </a:ext>
            </a:extLst>
          </p:cNvPr>
          <p:cNvCxnSpPr/>
          <p:nvPr userDrawn="1"/>
        </p:nvCxnSpPr>
        <p:spPr>
          <a:xfrm>
            <a:off x="254977" y="1160586"/>
            <a:ext cx="11779548"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74256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B1189F50-0349-634E-8F09-CB6BDE571C38}"/>
              </a:ext>
            </a:extLst>
          </p:cNvPr>
          <p:cNvCxnSpPr/>
          <p:nvPr userDrawn="1"/>
        </p:nvCxnSpPr>
        <p:spPr>
          <a:xfrm>
            <a:off x="254977" y="1160586"/>
            <a:ext cx="11779548"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428919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bove) + blank">
    <p:spTree>
      <p:nvGrpSpPr>
        <p:cNvPr id="1" name=""/>
        <p:cNvGrpSpPr/>
        <p:nvPr/>
      </p:nvGrpSpPr>
      <p:grpSpPr>
        <a:xfrm>
          <a:off x="0" y="0"/>
          <a:ext cx="0" cy="0"/>
          <a:chOff x="0" y="0"/>
          <a:chExt cx="0" cy="0"/>
        </a:xfrm>
      </p:grpSpPr>
      <p:sp>
        <p:nvSpPr>
          <p:cNvPr id="7" name="Title 6"/>
          <p:cNvSpPr>
            <a:spLocks noGrp="1"/>
          </p:cNvSpPr>
          <p:nvPr>
            <p:ph type="title"/>
          </p:nvPr>
        </p:nvSpPr>
        <p:spPr>
          <a:xfrm>
            <a:off x="288107" y="322696"/>
            <a:ext cx="6541144" cy="1219200"/>
          </a:xfrm>
          <a:prstGeom prst="rect">
            <a:avLst/>
          </a:prstGeom>
        </p:spPr>
        <p:txBody>
          <a:bodyPr/>
          <a:lstStyle/>
          <a:p>
            <a:r>
              <a:rPr lang="en-US"/>
              <a:t>Click to edit Master title style</a:t>
            </a:r>
            <a:endParaRPr lang="en-US" dirty="0"/>
          </a:p>
        </p:txBody>
      </p:sp>
      <p:cxnSp>
        <p:nvCxnSpPr>
          <p:cNvPr id="3" name="Straight Connector 2">
            <a:extLst>
              <a:ext uri="{FF2B5EF4-FFF2-40B4-BE49-F238E27FC236}">
                <a16:creationId xmlns:a16="http://schemas.microsoft.com/office/drawing/2014/main" id="{D7B242F5-9C63-DD45-AA11-CC3CB1822EB2}"/>
              </a:ext>
            </a:extLst>
          </p:cNvPr>
          <p:cNvCxnSpPr/>
          <p:nvPr userDrawn="1"/>
        </p:nvCxnSpPr>
        <p:spPr>
          <a:xfrm>
            <a:off x="254977" y="1160586"/>
            <a:ext cx="11779548"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114384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1/3) + blank">
    <p:spTree>
      <p:nvGrpSpPr>
        <p:cNvPr id="1" name=""/>
        <p:cNvGrpSpPr/>
        <p:nvPr/>
      </p:nvGrpSpPr>
      <p:grpSpPr>
        <a:xfrm>
          <a:off x="0" y="0"/>
          <a:ext cx="0" cy="0"/>
          <a:chOff x="0" y="0"/>
          <a:chExt cx="0" cy="0"/>
        </a:xfrm>
      </p:grpSpPr>
      <p:sp>
        <p:nvSpPr>
          <p:cNvPr id="2" name="Title 1"/>
          <p:cNvSpPr>
            <a:spLocks noGrp="1"/>
          </p:cNvSpPr>
          <p:nvPr>
            <p:ph type="title"/>
          </p:nvPr>
        </p:nvSpPr>
        <p:spPr>
          <a:xfrm>
            <a:off x="304800" y="393792"/>
            <a:ext cx="3779520" cy="5629055"/>
          </a:xfrm>
        </p:spPr>
        <p:txBody>
          <a:bodyPr/>
          <a:lstStyle/>
          <a:p>
            <a:r>
              <a:rPr lang="en-US" dirty="0"/>
              <a:t>Click to edit Master title style</a:t>
            </a:r>
          </a:p>
        </p:txBody>
      </p:sp>
      <p:cxnSp>
        <p:nvCxnSpPr>
          <p:cNvPr id="3" name="Straight Connector 2">
            <a:extLst>
              <a:ext uri="{FF2B5EF4-FFF2-40B4-BE49-F238E27FC236}">
                <a16:creationId xmlns:a16="http://schemas.microsoft.com/office/drawing/2014/main" id="{C297FE03-C7BC-EF4A-812A-41E5269B20BC}"/>
              </a:ext>
            </a:extLst>
          </p:cNvPr>
          <p:cNvCxnSpPr/>
          <p:nvPr userDrawn="1"/>
        </p:nvCxnSpPr>
        <p:spPr>
          <a:xfrm>
            <a:off x="254977" y="1160586"/>
            <a:ext cx="11779548"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46027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1/4) + blank">
    <p:spTree>
      <p:nvGrpSpPr>
        <p:cNvPr id="1" name=""/>
        <p:cNvGrpSpPr/>
        <p:nvPr/>
      </p:nvGrpSpPr>
      <p:grpSpPr>
        <a:xfrm>
          <a:off x="0" y="0"/>
          <a:ext cx="0" cy="0"/>
          <a:chOff x="0" y="0"/>
          <a:chExt cx="0" cy="0"/>
        </a:xfrm>
      </p:grpSpPr>
      <p:sp>
        <p:nvSpPr>
          <p:cNvPr id="2" name="Title 1"/>
          <p:cNvSpPr>
            <a:spLocks noGrp="1"/>
          </p:cNvSpPr>
          <p:nvPr>
            <p:ph type="title"/>
          </p:nvPr>
        </p:nvSpPr>
        <p:spPr>
          <a:xfrm>
            <a:off x="304800" y="400466"/>
            <a:ext cx="2804160" cy="5622381"/>
          </a:xfrm>
        </p:spPr>
        <p:txBody>
          <a:bodyPr/>
          <a:lstStyle/>
          <a:p>
            <a:r>
              <a:rPr lang="en-US"/>
              <a:t>Click to edit Master title style</a:t>
            </a:r>
            <a:endParaRPr lang="en-US" dirty="0"/>
          </a:p>
        </p:txBody>
      </p:sp>
      <p:cxnSp>
        <p:nvCxnSpPr>
          <p:cNvPr id="3" name="Straight Connector 2">
            <a:extLst>
              <a:ext uri="{FF2B5EF4-FFF2-40B4-BE49-F238E27FC236}">
                <a16:creationId xmlns:a16="http://schemas.microsoft.com/office/drawing/2014/main" id="{62E5FC78-3B1C-0B49-BE5B-5B3D80CEA9E6}"/>
              </a:ext>
            </a:extLst>
          </p:cNvPr>
          <p:cNvCxnSpPr/>
          <p:nvPr userDrawn="1"/>
        </p:nvCxnSpPr>
        <p:spPr>
          <a:xfrm>
            <a:off x="254977" y="1160586"/>
            <a:ext cx="11779548"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786695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4977" y="365126"/>
            <a:ext cx="11779549" cy="795460"/>
          </a:xfrm>
          <a:prstGeom prst="rect">
            <a:avLst/>
          </a:prstGeom>
        </p:spPr>
        <p:txBody>
          <a:bodyPr vert="horz" lIns="91440" tIns="45720" rIns="91440" bIns="45720" rtlCol="0" anchor="ctr">
            <a:normAutofit/>
          </a:bodyPr>
          <a:lstStyle/>
          <a:p>
            <a:r>
              <a:rPr lang="en-US" dirty="0"/>
              <a:t>Click to edit Master title style</a:t>
            </a:r>
          </a:p>
        </p:txBody>
      </p:sp>
      <p:sp>
        <p:nvSpPr>
          <p:cNvPr id="16" name="Rectangle 103">
            <a:extLst>
              <a:ext uri="{FF2B5EF4-FFF2-40B4-BE49-F238E27FC236}">
                <a16:creationId xmlns:a16="http://schemas.microsoft.com/office/drawing/2014/main" id="{44DF209A-77BB-43ED-A447-FB57C4E9EF2C}"/>
              </a:ext>
            </a:extLst>
          </p:cNvPr>
          <p:cNvSpPr>
            <a:spLocks noChangeArrowheads="1"/>
          </p:cNvSpPr>
          <p:nvPr userDrawn="1"/>
        </p:nvSpPr>
        <p:spPr bwMode="auto">
          <a:xfrm>
            <a:off x="154355" y="6514718"/>
            <a:ext cx="7382230" cy="211594"/>
          </a:xfrm>
          <a:prstGeom prst="rect">
            <a:avLst/>
          </a:prstGeom>
          <a:noFill/>
          <a:ln w="9525">
            <a:noFill/>
            <a:miter lim="800000"/>
            <a:headEnd/>
            <a:tailEnd/>
          </a:ln>
        </p:spPr>
        <p:txBody>
          <a:bodyPr wrap="square" lIns="57147" tIns="28574" rIns="57147" bIns="28574">
            <a:spAutoFit/>
          </a:bodyPr>
          <a:lstStyle>
            <a:lvl1pPr defTabSz="1306513">
              <a:defRPr>
                <a:solidFill>
                  <a:schemeClr val="tx1"/>
                </a:solidFill>
                <a:latin typeface="Arial" panose="020B0604020202020204" pitchFamily="34" charset="0"/>
              </a:defRPr>
            </a:lvl1pPr>
            <a:lvl2pPr defTabSz="1306513">
              <a:defRPr>
                <a:solidFill>
                  <a:schemeClr val="tx1"/>
                </a:solidFill>
                <a:latin typeface="Arial" panose="020B0604020202020204" pitchFamily="34" charset="0"/>
              </a:defRPr>
            </a:lvl2pPr>
            <a:lvl3pPr defTabSz="1306513">
              <a:defRPr>
                <a:solidFill>
                  <a:schemeClr val="tx1"/>
                </a:solidFill>
                <a:latin typeface="Arial" panose="020B0604020202020204" pitchFamily="34" charset="0"/>
              </a:defRPr>
            </a:lvl3pPr>
            <a:lvl4pPr defTabSz="1306513">
              <a:defRPr>
                <a:solidFill>
                  <a:schemeClr val="tx1"/>
                </a:solidFill>
                <a:latin typeface="Arial" panose="020B0604020202020204" pitchFamily="34" charset="0"/>
              </a:defRPr>
            </a:lvl4pPr>
            <a:lvl5pPr defTabSz="1306513">
              <a:defRPr>
                <a:solidFill>
                  <a:schemeClr val="tx1"/>
                </a:solidFill>
                <a:latin typeface="Arial" panose="020B0604020202020204" pitchFamily="34" charset="0"/>
              </a:defRPr>
            </a:lvl5pPr>
            <a:lvl6pPr defTabSz="1306513" fontAlgn="base">
              <a:spcBef>
                <a:spcPct val="0"/>
              </a:spcBef>
              <a:spcAft>
                <a:spcPct val="0"/>
              </a:spcAft>
              <a:defRPr>
                <a:solidFill>
                  <a:schemeClr val="tx1"/>
                </a:solidFill>
                <a:latin typeface="Arial" panose="020B0604020202020204" pitchFamily="34" charset="0"/>
              </a:defRPr>
            </a:lvl6pPr>
            <a:lvl7pPr defTabSz="1306513" fontAlgn="base">
              <a:spcBef>
                <a:spcPct val="0"/>
              </a:spcBef>
              <a:spcAft>
                <a:spcPct val="0"/>
              </a:spcAft>
              <a:defRPr>
                <a:solidFill>
                  <a:schemeClr val="tx1"/>
                </a:solidFill>
                <a:latin typeface="Arial" panose="020B0604020202020204" pitchFamily="34" charset="0"/>
              </a:defRPr>
            </a:lvl7pPr>
            <a:lvl8pPr defTabSz="1306513" fontAlgn="base">
              <a:spcBef>
                <a:spcPct val="0"/>
              </a:spcBef>
              <a:spcAft>
                <a:spcPct val="0"/>
              </a:spcAft>
              <a:defRPr>
                <a:solidFill>
                  <a:schemeClr val="tx1"/>
                </a:solidFill>
                <a:latin typeface="Arial" panose="020B0604020202020204" pitchFamily="34" charset="0"/>
              </a:defRPr>
            </a:lvl8pPr>
            <a:lvl9pPr defTabSz="1306513" fontAlgn="base">
              <a:spcBef>
                <a:spcPct val="0"/>
              </a:spcBef>
              <a:spcAft>
                <a:spcPct val="0"/>
              </a:spcAft>
              <a:defRPr>
                <a:solidFill>
                  <a:schemeClr val="tx1"/>
                </a:solidFill>
                <a:latin typeface="Arial" panose="020B0604020202020204" pitchFamily="34" charset="0"/>
              </a:defRPr>
            </a:lvl9pPr>
          </a:lstStyle>
          <a:p>
            <a:pPr marL="0" marR="0" lvl="0" indent="0" algn="l" defTabSz="1306513" rtl="0" eaLnBrk="1" fontAlgn="auto" latinLnBrk="0" hangingPunct="1">
              <a:lnSpc>
                <a:spcPct val="100000"/>
              </a:lnSpc>
              <a:spcBef>
                <a:spcPts val="0"/>
              </a:spcBef>
              <a:spcAft>
                <a:spcPts val="0"/>
              </a:spcAft>
              <a:buClrTx/>
              <a:buSzTx/>
              <a:buFontTx/>
              <a:buNone/>
              <a:tabLst/>
              <a:defRPr/>
            </a:pPr>
            <a:fld id="{E3DC9EEA-9E57-42E3-98D5-87BE28883399}" type="slidenum">
              <a:rPr lang="en-US" sz="1000" kern="1200" smtClean="0">
                <a:solidFill>
                  <a:srgbClr val="0070C0"/>
                </a:solidFill>
                <a:effectLst/>
                <a:latin typeface="Arial" panose="020B0604020202020204" pitchFamily="34" charset="0"/>
                <a:ea typeface="+mn-ea"/>
                <a:cs typeface="+mn-cs"/>
              </a:rPr>
              <a:pPr marL="0" marR="0" lvl="0" indent="0" algn="l" defTabSz="1306513" rtl="0" eaLnBrk="1" fontAlgn="auto" latinLnBrk="0" hangingPunct="1">
                <a:lnSpc>
                  <a:spcPct val="100000"/>
                </a:lnSpc>
                <a:spcBef>
                  <a:spcPts val="0"/>
                </a:spcBef>
                <a:spcAft>
                  <a:spcPts val="0"/>
                </a:spcAft>
                <a:buClrTx/>
                <a:buSzTx/>
                <a:buFontTx/>
                <a:buNone/>
                <a:tabLst/>
                <a:defRPr/>
              </a:pPr>
              <a:t>‹#›</a:t>
            </a:fld>
            <a:r>
              <a:rPr lang="en-US" sz="1000" kern="1200" dirty="0">
                <a:solidFill>
                  <a:srgbClr val="0070C0"/>
                </a:solidFill>
                <a:effectLst/>
                <a:latin typeface="Arial" panose="020B0604020202020204" pitchFamily="34" charset="0"/>
                <a:ea typeface="+mn-ea"/>
                <a:cs typeface="+mn-cs"/>
              </a:rPr>
              <a:t> | ©2022 Flash Memory Summit. All Rights Reserved. </a:t>
            </a:r>
            <a:endParaRPr lang="en-US" sz="1000" dirty="0">
              <a:solidFill>
                <a:srgbClr val="0070C0"/>
              </a:solidFill>
              <a:latin typeface="Arial" pitchFamily="34" charset="0"/>
              <a:cs typeface="Arial" pitchFamily="34" charset="0"/>
            </a:endParaRPr>
          </a:p>
        </p:txBody>
      </p:sp>
      <p:sp>
        <p:nvSpPr>
          <p:cNvPr id="4" name="Text Placeholder 3">
            <a:extLst>
              <a:ext uri="{FF2B5EF4-FFF2-40B4-BE49-F238E27FC236}">
                <a16:creationId xmlns:a16="http://schemas.microsoft.com/office/drawing/2014/main" id="{B48DB211-ADF9-4845-BFA5-3DA29D4B31E7}"/>
              </a:ext>
            </a:extLst>
          </p:cNvPr>
          <p:cNvSpPr>
            <a:spLocks noGrp="1"/>
          </p:cNvSpPr>
          <p:nvPr>
            <p:ph type="body" idx="1"/>
          </p:nvPr>
        </p:nvSpPr>
        <p:spPr>
          <a:xfrm>
            <a:off x="254977" y="1493104"/>
            <a:ext cx="11779548" cy="4708219"/>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8" name="Google Shape;13;p3" descr="Logo, company name&#10;&#10;Description automatically generated">
            <a:extLst>
              <a:ext uri="{FF2B5EF4-FFF2-40B4-BE49-F238E27FC236}">
                <a16:creationId xmlns:a16="http://schemas.microsoft.com/office/drawing/2014/main" id="{C6F71542-4657-0544-30AF-A71C73E81880}"/>
              </a:ext>
            </a:extLst>
          </p:cNvPr>
          <p:cNvPicPr preferRelativeResize="0"/>
          <p:nvPr userDrawn="1"/>
        </p:nvPicPr>
        <p:blipFill rotWithShape="1">
          <a:blip r:embed="rId16">
            <a:alphaModFix/>
          </a:blip>
          <a:srcRect/>
          <a:stretch/>
        </p:blipFill>
        <p:spPr>
          <a:xfrm>
            <a:off x="11420061" y="6228563"/>
            <a:ext cx="614464" cy="610555"/>
          </a:xfrm>
          <a:prstGeom prst="rect">
            <a:avLst/>
          </a:prstGeom>
          <a:noFill/>
          <a:ln>
            <a:noFill/>
          </a:ln>
        </p:spPr>
      </p:pic>
      <p:pic>
        <p:nvPicPr>
          <p:cNvPr id="11" name="Google Shape;12;p3">
            <a:extLst>
              <a:ext uri="{FF2B5EF4-FFF2-40B4-BE49-F238E27FC236}">
                <a16:creationId xmlns:a16="http://schemas.microsoft.com/office/drawing/2014/main" id="{504EC1C3-44F6-D062-DAFF-517FD45A686B}"/>
              </a:ext>
            </a:extLst>
          </p:cNvPr>
          <p:cNvPicPr preferRelativeResize="0">
            <a:picLocks noChangeAspect="1"/>
          </p:cNvPicPr>
          <p:nvPr userDrawn="1"/>
        </p:nvPicPr>
        <p:blipFill rotWithShape="1">
          <a:blip r:embed="rId17">
            <a:alphaModFix/>
          </a:blip>
          <a:srcRect/>
          <a:stretch/>
        </p:blipFill>
        <p:spPr>
          <a:xfrm>
            <a:off x="10376877" y="199477"/>
            <a:ext cx="1657648" cy="914400"/>
          </a:xfrm>
          <a:prstGeom prst="rect">
            <a:avLst/>
          </a:prstGeom>
          <a:noFill/>
          <a:ln>
            <a:noFill/>
          </a:ln>
        </p:spPr>
      </p:pic>
    </p:spTree>
    <p:extLst>
      <p:ext uri="{BB962C8B-B14F-4D97-AF65-F5344CB8AC3E}">
        <p14:creationId xmlns:p14="http://schemas.microsoft.com/office/powerpoint/2010/main" val="1557289371"/>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 id="2147483703" r:id="rId12"/>
    <p:sldLayoutId id="2147483704" r:id="rId13"/>
    <p:sldLayoutId id="2147483705" r:id="rId14"/>
  </p:sldLayoutIdLst>
  <p:txStyles>
    <p:titleStyle>
      <a:lvl1pPr algn="l" defTabSz="914400" rtl="0" eaLnBrk="1" latinLnBrk="0" hangingPunct="1">
        <a:lnSpc>
          <a:spcPct val="90000"/>
        </a:lnSpc>
        <a:spcBef>
          <a:spcPct val="0"/>
        </a:spcBef>
        <a:buNone/>
        <a:defRPr sz="3600" b="0" i="0" kern="1200">
          <a:solidFill>
            <a:srgbClr val="FF0000"/>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00000"/>
        </a:lnSpc>
        <a:spcBef>
          <a:spcPts val="600"/>
        </a:spcBef>
        <a:buClr>
          <a:schemeClr val="tx1"/>
        </a:buClr>
        <a:buFont typeface="Arial" panose="020B0604020202020204" pitchFamily="34" charset="0"/>
        <a:buChar char="•"/>
        <a:defRPr sz="2800" b="0" i="0" kern="1200">
          <a:solidFill>
            <a:srgbClr val="0070C0"/>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600"/>
        </a:spcBef>
        <a:buClr>
          <a:schemeClr val="tx1"/>
        </a:buClr>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600"/>
        </a:spcBef>
        <a:buClr>
          <a:schemeClr val="tx1"/>
        </a:buClr>
        <a:buFont typeface="Arial" panose="020B0604020202020204" pitchFamily="34" charset="0"/>
        <a:buChar char="•"/>
        <a:defRPr sz="2000" b="0" i="0" kern="1200">
          <a:solidFill>
            <a:srgbClr val="0070C0"/>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600"/>
        </a:spcBef>
        <a:buClr>
          <a:schemeClr val="tx1"/>
        </a:buClr>
        <a:buFont typeface="Arial" panose="020B0604020202020204" pitchFamily="34" charset="0"/>
        <a:buChar char="•"/>
        <a:defRPr sz="1800" b="0" i="0" kern="1200">
          <a:solidFill>
            <a:srgbClr val="080A43"/>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600"/>
        </a:spcBef>
        <a:buClr>
          <a:schemeClr val="tx1"/>
        </a:buClr>
        <a:buFont typeface="Arial" panose="020B0604020202020204" pitchFamily="34" charset="0"/>
        <a:buChar char="•"/>
        <a:defRPr sz="1800" b="0" i="0" kern="1200">
          <a:solidFill>
            <a:srgbClr val="0070C0"/>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Layout" Target="../slideLayouts/slideLayout13.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3.xml"/><Relationship Id="rId5" Type="http://schemas.openxmlformats.org/officeDocument/2006/relationships/image" Target="../media/image21.png"/><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3.xml"/><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image" Target="../media/image51.png"/><Relationship Id="rId3" Type="http://schemas.openxmlformats.org/officeDocument/2006/relationships/image" Target="../media/image41.png"/><Relationship Id="rId7" Type="http://schemas.openxmlformats.org/officeDocument/2006/relationships/image" Target="../media/image45.png"/><Relationship Id="rId12" Type="http://schemas.openxmlformats.org/officeDocument/2006/relationships/image" Target="../media/image5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4.png"/><Relationship Id="rId11" Type="http://schemas.openxmlformats.org/officeDocument/2006/relationships/image" Target="../media/image49.png"/><Relationship Id="rId5" Type="http://schemas.openxmlformats.org/officeDocument/2006/relationships/image" Target="../media/image43.png"/><Relationship Id="rId15" Type="http://schemas.openxmlformats.org/officeDocument/2006/relationships/image" Target="../media/image53.png"/><Relationship Id="rId10" Type="http://schemas.openxmlformats.org/officeDocument/2006/relationships/image" Target="../media/image48.png"/><Relationship Id="rId4" Type="http://schemas.openxmlformats.org/officeDocument/2006/relationships/image" Target="../media/image42.png"/><Relationship Id="rId9" Type="http://schemas.openxmlformats.org/officeDocument/2006/relationships/image" Target="../media/image47.png"/><Relationship Id="rId14" Type="http://schemas.openxmlformats.org/officeDocument/2006/relationships/image" Target="../media/image52.png"/></Relationships>
</file>

<file path=ppt/slides/_rels/slide3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34.xml.rels><?xml version="1.0" encoding="UTF-8" standalone="yes"?>
<Relationships xmlns="http://schemas.openxmlformats.org/package/2006/relationships"><Relationship Id="rId8" Type="http://schemas.openxmlformats.org/officeDocument/2006/relationships/image" Target="../media/image60.png"/><Relationship Id="rId13" Type="http://schemas.openxmlformats.org/officeDocument/2006/relationships/image" Target="../media/image65.png"/><Relationship Id="rId18" Type="http://schemas.openxmlformats.org/officeDocument/2006/relationships/image" Target="../media/image67.png"/><Relationship Id="rId3" Type="http://schemas.openxmlformats.org/officeDocument/2006/relationships/image" Target="../media/image55.png"/><Relationship Id="rId7" Type="http://schemas.openxmlformats.org/officeDocument/2006/relationships/image" Target="../media/image59.png"/><Relationship Id="rId12" Type="http://schemas.openxmlformats.org/officeDocument/2006/relationships/image" Target="../media/image64.png"/><Relationship Id="rId17" Type="http://schemas.openxmlformats.org/officeDocument/2006/relationships/image" Target="../media/image48.png"/><Relationship Id="rId2" Type="http://schemas.openxmlformats.org/officeDocument/2006/relationships/notesSlide" Target="../notesSlides/notesSlide3.xml"/><Relationship Id="rId16" Type="http://schemas.openxmlformats.org/officeDocument/2006/relationships/image" Target="../media/image53.png"/><Relationship Id="rId1" Type="http://schemas.openxmlformats.org/officeDocument/2006/relationships/slideLayout" Target="../slideLayouts/slideLayout2.xml"/><Relationship Id="rId6" Type="http://schemas.openxmlformats.org/officeDocument/2006/relationships/image" Target="../media/image58.png"/><Relationship Id="rId11" Type="http://schemas.openxmlformats.org/officeDocument/2006/relationships/image" Target="../media/image63.png"/><Relationship Id="rId5" Type="http://schemas.openxmlformats.org/officeDocument/2006/relationships/image" Target="../media/image57.png"/><Relationship Id="rId15" Type="http://schemas.openxmlformats.org/officeDocument/2006/relationships/image" Target="../media/image51.png"/><Relationship Id="rId10" Type="http://schemas.openxmlformats.org/officeDocument/2006/relationships/image" Target="../media/image62.png"/><Relationship Id="rId4" Type="http://schemas.openxmlformats.org/officeDocument/2006/relationships/image" Target="../media/image56.png"/><Relationship Id="rId9" Type="http://schemas.openxmlformats.org/officeDocument/2006/relationships/image" Target="../media/image61.png"/><Relationship Id="rId14" Type="http://schemas.openxmlformats.org/officeDocument/2006/relationships/image" Target="../media/image6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8" Type="http://schemas.openxmlformats.org/officeDocument/2006/relationships/image" Target="../media/image74.tiff"/><Relationship Id="rId13" Type="http://schemas.openxmlformats.org/officeDocument/2006/relationships/image" Target="../media/image79.png"/><Relationship Id="rId3" Type="http://schemas.openxmlformats.org/officeDocument/2006/relationships/image" Target="../media/image69.jpeg"/><Relationship Id="rId7" Type="http://schemas.openxmlformats.org/officeDocument/2006/relationships/image" Target="../media/image73.jpeg"/><Relationship Id="rId12" Type="http://schemas.openxmlformats.org/officeDocument/2006/relationships/image" Target="../media/image78.jpeg"/><Relationship Id="rId2" Type="http://schemas.openxmlformats.org/officeDocument/2006/relationships/image" Target="../media/image68.jpeg"/><Relationship Id="rId1" Type="http://schemas.openxmlformats.org/officeDocument/2006/relationships/slideLayout" Target="../slideLayouts/slideLayout14.xml"/><Relationship Id="rId6" Type="http://schemas.openxmlformats.org/officeDocument/2006/relationships/image" Target="../media/image72.jpeg"/><Relationship Id="rId11" Type="http://schemas.openxmlformats.org/officeDocument/2006/relationships/image" Target="../media/image77.jpeg"/><Relationship Id="rId5" Type="http://schemas.openxmlformats.org/officeDocument/2006/relationships/image" Target="../media/image71.jpeg"/><Relationship Id="rId10" Type="http://schemas.openxmlformats.org/officeDocument/2006/relationships/image" Target="../media/image76.jpeg"/><Relationship Id="rId4" Type="http://schemas.openxmlformats.org/officeDocument/2006/relationships/image" Target="../media/image70.jpeg"/><Relationship Id="rId9" Type="http://schemas.openxmlformats.org/officeDocument/2006/relationships/image" Target="../media/image75.jpeg"/><Relationship Id="rId14" Type="http://schemas.openxmlformats.org/officeDocument/2006/relationships/image" Target="../media/image80.jpeg"/></Relationships>
</file>

<file path=ppt/slides/_rels/slide37.xml.rels><?xml version="1.0" encoding="UTF-8" standalone="yes"?>
<Relationships xmlns="http://schemas.openxmlformats.org/package/2006/relationships"><Relationship Id="rId8" Type="http://schemas.openxmlformats.org/officeDocument/2006/relationships/image" Target="../media/image84.png"/><Relationship Id="rId13" Type="http://schemas.openxmlformats.org/officeDocument/2006/relationships/image" Target="../media/image89.jpeg"/><Relationship Id="rId18" Type="http://schemas.openxmlformats.org/officeDocument/2006/relationships/image" Target="../media/image76.jpeg"/><Relationship Id="rId3" Type="http://schemas.openxmlformats.org/officeDocument/2006/relationships/notesSlide" Target="../notesSlides/notesSlide4.xml"/><Relationship Id="rId21" Type="http://schemas.openxmlformats.org/officeDocument/2006/relationships/image" Target="../media/image79.png"/><Relationship Id="rId7" Type="http://schemas.openxmlformats.org/officeDocument/2006/relationships/image" Target="../media/image83.jpeg"/><Relationship Id="rId12" Type="http://schemas.openxmlformats.org/officeDocument/2006/relationships/image" Target="../media/image88.jpeg"/><Relationship Id="rId17" Type="http://schemas.openxmlformats.org/officeDocument/2006/relationships/image" Target="../media/image75.jpeg"/><Relationship Id="rId2" Type="http://schemas.openxmlformats.org/officeDocument/2006/relationships/slideLayout" Target="../slideLayouts/slideLayout14.xml"/><Relationship Id="rId16" Type="http://schemas.openxmlformats.org/officeDocument/2006/relationships/image" Target="../media/image74.tiff"/><Relationship Id="rId20" Type="http://schemas.openxmlformats.org/officeDocument/2006/relationships/image" Target="../media/image78.jpeg"/><Relationship Id="rId1" Type="http://schemas.openxmlformats.org/officeDocument/2006/relationships/vmlDrawing" Target="../drawings/vmlDrawing1.vml"/><Relationship Id="rId6" Type="http://schemas.openxmlformats.org/officeDocument/2006/relationships/image" Target="../media/image82.png"/><Relationship Id="rId11" Type="http://schemas.openxmlformats.org/officeDocument/2006/relationships/image" Target="../media/image87.png"/><Relationship Id="rId5" Type="http://schemas.openxmlformats.org/officeDocument/2006/relationships/image" Target="../media/image81.emf"/><Relationship Id="rId15" Type="http://schemas.openxmlformats.org/officeDocument/2006/relationships/image" Target="../media/image91.jpeg"/><Relationship Id="rId10" Type="http://schemas.openxmlformats.org/officeDocument/2006/relationships/image" Target="../media/image86.jpeg"/><Relationship Id="rId19" Type="http://schemas.openxmlformats.org/officeDocument/2006/relationships/image" Target="../media/image77.jpeg"/><Relationship Id="rId4" Type="http://schemas.openxmlformats.org/officeDocument/2006/relationships/package" Target="../embeddings/Microsoft_Excel_Worksheet.xlsx"/><Relationship Id="rId9" Type="http://schemas.openxmlformats.org/officeDocument/2006/relationships/image" Target="../media/image85.jpeg"/><Relationship Id="rId14" Type="http://schemas.openxmlformats.org/officeDocument/2006/relationships/image" Target="../media/image90.jpeg"/><Relationship Id="rId22" Type="http://schemas.openxmlformats.org/officeDocument/2006/relationships/image" Target="../media/image80.jpeg"/></Relationships>
</file>

<file path=ppt/slides/_rels/slide38.xml.rels><?xml version="1.0" encoding="UTF-8" standalone="yes"?>
<Relationships xmlns="http://schemas.openxmlformats.org/package/2006/relationships"><Relationship Id="rId8" Type="http://schemas.openxmlformats.org/officeDocument/2006/relationships/image" Target="../media/image80.jpeg"/><Relationship Id="rId3" Type="http://schemas.openxmlformats.org/officeDocument/2006/relationships/image" Target="../media/image75.jpeg"/><Relationship Id="rId7" Type="http://schemas.openxmlformats.org/officeDocument/2006/relationships/image" Target="../media/image79.png"/><Relationship Id="rId2" Type="http://schemas.openxmlformats.org/officeDocument/2006/relationships/image" Target="../media/image74.tiff"/><Relationship Id="rId1" Type="http://schemas.openxmlformats.org/officeDocument/2006/relationships/slideLayout" Target="../slideLayouts/slideLayout2.xml"/><Relationship Id="rId6" Type="http://schemas.openxmlformats.org/officeDocument/2006/relationships/image" Target="../media/image78.jpeg"/><Relationship Id="rId5" Type="http://schemas.openxmlformats.org/officeDocument/2006/relationships/image" Target="../media/image77.jpeg"/><Relationship Id="rId4" Type="http://schemas.openxmlformats.org/officeDocument/2006/relationships/image" Target="../media/image76.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3.xml"/><Relationship Id="rId5" Type="http://schemas.openxmlformats.org/officeDocument/2006/relationships/image" Target="../media/image10.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8470FB5-8A24-1042-9AC2-FFC5ABD0CDE3}"/>
              </a:ext>
            </a:extLst>
          </p:cNvPr>
          <p:cNvSpPr>
            <a:spLocks noGrp="1"/>
          </p:cNvSpPr>
          <p:nvPr>
            <p:ph type="ctrTitle"/>
          </p:nvPr>
        </p:nvSpPr>
        <p:spPr/>
        <p:txBody>
          <a:bodyPr/>
          <a:lstStyle/>
          <a:p>
            <a:r>
              <a:rPr lang="en-US" dirty="0"/>
              <a:t>A Survey of Form Factors for NVM </a:t>
            </a:r>
            <a:r>
              <a:rPr lang="en-US" dirty="0" smtClean="0"/>
              <a:t>Express™</a:t>
            </a:r>
            <a:endParaRPr lang="en-US" dirty="0"/>
          </a:p>
        </p:txBody>
      </p:sp>
      <p:sp>
        <p:nvSpPr>
          <p:cNvPr id="5" name="Subtitle 4">
            <a:extLst>
              <a:ext uri="{FF2B5EF4-FFF2-40B4-BE49-F238E27FC236}">
                <a16:creationId xmlns:a16="http://schemas.microsoft.com/office/drawing/2014/main" id="{853D701E-0190-D348-95C9-4EB1F934974F}"/>
              </a:ext>
            </a:extLst>
          </p:cNvPr>
          <p:cNvSpPr>
            <a:spLocks noGrp="1"/>
          </p:cNvSpPr>
          <p:nvPr>
            <p:ph type="subTitle" idx="1"/>
          </p:nvPr>
        </p:nvSpPr>
        <p:spPr/>
        <p:txBody>
          <a:bodyPr/>
          <a:lstStyle/>
          <a:p>
            <a:r>
              <a:rPr lang="en-US" dirty="0" smtClean="0"/>
              <a:t>Organized &amp; Moderated </a:t>
            </a:r>
            <a:r>
              <a:rPr lang="en-US" dirty="0"/>
              <a:t>by: John Geldman</a:t>
            </a:r>
          </a:p>
          <a:p>
            <a:r>
              <a:rPr lang="en-US" dirty="0"/>
              <a:t>Panel members: </a:t>
            </a:r>
            <a:r>
              <a:rPr lang="en-US" dirty="0" smtClean="0"/>
              <a:t>John Geldman, Paul </a:t>
            </a:r>
            <a:r>
              <a:rPr lang="en-US" dirty="0" err="1"/>
              <a:t>Kaler</a:t>
            </a:r>
            <a:r>
              <a:rPr lang="en-US" dirty="0"/>
              <a:t> , Michael Lavrentiev, Dave </a:t>
            </a:r>
            <a:r>
              <a:rPr lang="en-US" dirty="0" smtClean="0"/>
              <a:t>Landsman</a:t>
            </a:r>
            <a:endParaRPr lang="en-US" dirty="0"/>
          </a:p>
        </p:txBody>
      </p:sp>
    </p:spTree>
    <p:extLst>
      <p:ext uri="{BB962C8B-B14F-4D97-AF65-F5344CB8AC3E}">
        <p14:creationId xmlns:p14="http://schemas.microsoft.com/office/powerpoint/2010/main" val="37683131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9038" y="288922"/>
            <a:ext cx="7859305" cy="1143000"/>
          </a:xfrm>
        </p:spPr>
        <p:txBody>
          <a:bodyPr/>
          <a:lstStyle/>
          <a:p>
            <a:r>
              <a:rPr lang="en-US" dirty="0"/>
              <a:t>M.2 (Mini Express</a:t>
            </a:r>
            <a:r>
              <a:rPr lang="en-US" dirty="0" smtClean="0"/>
              <a:t>) Examples</a:t>
            </a:r>
            <a:endParaRPr lang="en-US" dirty="0"/>
          </a:p>
        </p:txBody>
      </p:sp>
      <p:pic>
        <p:nvPicPr>
          <p:cNvPr id="4" name="Picture 3"/>
          <p:cNvPicPr>
            <a:picLocks noChangeAspect="1"/>
          </p:cNvPicPr>
          <p:nvPr/>
        </p:nvPicPr>
        <p:blipFill>
          <a:blip r:embed="rId2"/>
          <a:stretch>
            <a:fillRect/>
          </a:stretch>
        </p:blipFill>
        <p:spPr>
          <a:xfrm>
            <a:off x="809038" y="3253632"/>
            <a:ext cx="3657600" cy="1259353"/>
          </a:xfrm>
          <a:prstGeom prst="rect">
            <a:avLst/>
          </a:prstGeom>
        </p:spPr>
      </p:pic>
      <p:pic>
        <p:nvPicPr>
          <p:cNvPr id="6" name="Picture 5"/>
          <p:cNvPicPr>
            <a:picLocks noChangeAspect="1"/>
          </p:cNvPicPr>
          <p:nvPr/>
        </p:nvPicPr>
        <p:blipFill>
          <a:blip r:embed="rId3"/>
          <a:stretch>
            <a:fillRect/>
          </a:stretch>
        </p:blipFill>
        <p:spPr>
          <a:xfrm>
            <a:off x="809038" y="4662087"/>
            <a:ext cx="3657600" cy="1144475"/>
          </a:xfrm>
          <a:prstGeom prst="rect">
            <a:avLst/>
          </a:prstGeom>
        </p:spPr>
      </p:pic>
      <p:pic>
        <p:nvPicPr>
          <p:cNvPr id="10" name="Picture 9"/>
          <p:cNvPicPr>
            <a:picLocks noChangeAspect="1"/>
          </p:cNvPicPr>
          <p:nvPr/>
        </p:nvPicPr>
        <p:blipFill>
          <a:blip r:embed="rId4"/>
          <a:stretch>
            <a:fillRect/>
          </a:stretch>
        </p:blipFill>
        <p:spPr>
          <a:xfrm>
            <a:off x="809038" y="2094689"/>
            <a:ext cx="3657600" cy="1084392"/>
          </a:xfrm>
          <a:prstGeom prst="rect">
            <a:avLst/>
          </a:prstGeom>
        </p:spPr>
      </p:pic>
      <p:pic>
        <p:nvPicPr>
          <p:cNvPr id="5" name="Picture 4"/>
          <p:cNvPicPr>
            <a:picLocks noChangeAspect="1"/>
          </p:cNvPicPr>
          <p:nvPr/>
        </p:nvPicPr>
        <p:blipFill>
          <a:blip r:embed="rId5"/>
          <a:stretch>
            <a:fillRect/>
          </a:stretch>
        </p:blipFill>
        <p:spPr>
          <a:xfrm>
            <a:off x="8564744" y="1664544"/>
            <a:ext cx="2838846" cy="2448267"/>
          </a:xfrm>
          <a:prstGeom prst="rect">
            <a:avLst/>
          </a:prstGeom>
        </p:spPr>
      </p:pic>
      <p:pic>
        <p:nvPicPr>
          <p:cNvPr id="7" name="Picture 6"/>
          <p:cNvPicPr>
            <a:picLocks noChangeAspect="1"/>
          </p:cNvPicPr>
          <p:nvPr/>
        </p:nvPicPr>
        <p:blipFill>
          <a:blip r:embed="rId6"/>
          <a:stretch>
            <a:fillRect/>
          </a:stretch>
        </p:blipFill>
        <p:spPr>
          <a:xfrm>
            <a:off x="8434715" y="4273091"/>
            <a:ext cx="3667637" cy="2276793"/>
          </a:xfrm>
          <a:prstGeom prst="rect">
            <a:avLst/>
          </a:prstGeom>
        </p:spPr>
      </p:pic>
      <p:pic>
        <p:nvPicPr>
          <p:cNvPr id="8" name="Picture 7"/>
          <p:cNvPicPr>
            <a:picLocks noChangeAspect="1"/>
          </p:cNvPicPr>
          <p:nvPr/>
        </p:nvPicPr>
        <p:blipFill rotWithShape="1">
          <a:blip r:embed="rId7"/>
          <a:srcRect l="2509" t="7186" r="8187" b="916"/>
          <a:stretch/>
        </p:blipFill>
        <p:spPr>
          <a:xfrm>
            <a:off x="4996303" y="1741083"/>
            <a:ext cx="3282211" cy="2286000"/>
          </a:xfrm>
          <a:prstGeom prst="rect">
            <a:avLst/>
          </a:prstGeom>
        </p:spPr>
      </p:pic>
      <p:pic>
        <p:nvPicPr>
          <p:cNvPr id="9" name="Picture 8"/>
          <p:cNvPicPr>
            <a:picLocks noChangeAspect="1"/>
          </p:cNvPicPr>
          <p:nvPr/>
        </p:nvPicPr>
        <p:blipFill rotWithShape="1">
          <a:blip r:embed="rId8"/>
          <a:srcRect l="4816" r="17516"/>
          <a:stretch/>
        </p:blipFill>
        <p:spPr>
          <a:xfrm>
            <a:off x="5144091" y="4027083"/>
            <a:ext cx="2743200" cy="2768811"/>
          </a:xfrm>
          <a:prstGeom prst="rect">
            <a:avLst/>
          </a:prstGeom>
        </p:spPr>
      </p:pic>
      <p:sp>
        <p:nvSpPr>
          <p:cNvPr id="11" name="TextBox 10"/>
          <p:cNvSpPr txBox="1"/>
          <p:nvPr/>
        </p:nvSpPr>
        <p:spPr>
          <a:xfrm>
            <a:off x="1514476" y="1371751"/>
            <a:ext cx="1516505" cy="369332"/>
          </a:xfrm>
          <a:prstGeom prst="rect">
            <a:avLst/>
          </a:prstGeom>
          <a:noFill/>
        </p:spPr>
        <p:txBody>
          <a:bodyPr wrap="none" rtlCol="0">
            <a:spAutoFit/>
          </a:bodyPr>
          <a:lstStyle/>
          <a:p>
            <a:r>
              <a:rPr lang="en-US" dirty="0" smtClean="0"/>
              <a:t>Adapter Cards</a:t>
            </a:r>
            <a:endParaRPr lang="en-US" dirty="0"/>
          </a:p>
        </p:txBody>
      </p:sp>
      <p:sp>
        <p:nvSpPr>
          <p:cNvPr id="12" name="TextBox 11"/>
          <p:cNvSpPr txBox="1"/>
          <p:nvPr/>
        </p:nvSpPr>
        <p:spPr>
          <a:xfrm>
            <a:off x="5879155" y="1175284"/>
            <a:ext cx="678391" cy="369332"/>
          </a:xfrm>
          <a:prstGeom prst="rect">
            <a:avLst/>
          </a:prstGeom>
          <a:noFill/>
        </p:spPr>
        <p:txBody>
          <a:bodyPr wrap="none" rtlCol="0">
            <a:spAutoFit/>
          </a:bodyPr>
          <a:lstStyle/>
          <a:p>
            <a:r>
              <a:rPr lang="en-US" dirty="0" smtClean="0"/>
              <a:t>BGAs</a:t>
            </a:r>
            <a:endParaRPr lang="en-US" dirty="0"/>
          </a:p>
        </p:txBody>
      </p:sp>
      <p:sp>
        <p:nvSpPr>
          <p:cNvPr id="13" name="TextBox 12"/>
          <p:cNvSpPr txBox="1"/>
          <p:nvPr/>
        </p:nvSpPr>
        <p:spPr>
          <a:xfrm>
            <a:off x="9590142" y="1247256"/>
            <a:ext cx="645818" cy="369332"/>
          </a:xfrm>
          <a:prstGeom prst="rect">
            <a:avLst/>
          </a:prstGeom>
          <a:noFill/>
        </p:spPr>
        <p:txBody>
          <a:bodyPr wrap="none" rtlCol="0">
            <a:spAutoFit/>
          </a:bodyPr>
          <a:lstStyle/>
          <a:p>
            <a:r>
              <a:rPr lang="en-US" dirty="0" smtClean="0"/>
              <a:t>LGAs</a:t>
            </a:r>
            <a:endParaRPr lang="en-US" dirty="0"/>
          </a:p>
        </p:txBody>
      </p:sp>
    </p:spTree>
    <p:extLst>
      <p:ext uri="{BB962C8B-B14F-4D97-AF65-F5344CB8AC3E}">
        <p14:creationId xmlns:p14="http://schemas.microsoft.com/office/powerpoint/2010/main" val="25645127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4F4105-13FB-C14C-B23F-0C4CEBA09783}"/>
              </a:ext>
            </a:extLst>
          </p:cNvPr>
          <p:cNvSpPr>
            <a:spLocks noGrp="1"/>
          </p:cNvSpPr>
          <p:nvPr>
            <p:ph type="ctrTitle"/>
          </p:nvPr>
        </p:nvSpPr>
        <p:spPr/>
        <p:txBody>
          <a:bodyPr/>
          <a:lstStyle/>
          <a:p>
            <a:r>
              <a:rPr lang="en-US" dirty="0"/>
              <a:t>SNIA SFF TA Defined Form Factors</a:t>
            </a:r>
            <a:br>
              <a:rPr lang="en-US" dirty="0"/>
            </a:br>
            <a:r>
              <a:rPr lang="en-US" dirty="0"/>
              <a:t>(and SNIA Object TWG)</a:t>
            </a:r>
          </a:p>
        </p:txBody>
      </p:sp>
      <p:sp>
        <p:nvSpPr>
          <p:cNvPr id="3" name="Subtitle 2">
            <a:extLst>
              <a:ext uri="{FF2B5EF4-FFF2-40B4-BE49-F238E27FC236}">
                <a16:creationId xmlns:a16="http://schemas.microsoft.com/office/drawing/2014/main" id="{81782AE5-3939-344C-BEAC-C76BDA12C708}"/>
              </a:ext>
            </a:extLst>
          </p:cNvPr>
          <p:cNvSpPr>
            <a:spLocks noGrp="1"/>
          </p:cNvSpPr>
          <p:nvPr>
            <p:ph type="subTitle" idx="1"/>
          </p:nvPr>
        </p:nvSpPr>
        <p:spPr/>
        <p:txBody>
          <a:bodyPr/>
          <a:lstStyle/>
          <a:p>
            <a:r>
              <a:rPr lang="en-US" dirty="0"/>
              <a:t>Paul </a:t>
            </a:r>
            <a:r>
              <a:rPr lang="en-US" dirty="0" err="1"/>
              <a:t>Kaler</a:t>
            </a:r>
            <a:r>
              <a:rPr lang="en-US" dirty="0"/>
              <a:t>, HPE</a:t>
            </a:r>
          </a:p>
        </p:txBody>
      </p:sp>
    </p:spTree>
    <p:extLst>
      <p:ext uri="{BB962C8B-B14F-4D97-AF65-F5344CB8AC3E}">
        <p14:creationId xmlns:p14="http://schemas.microsoft.com/office/powerpoint/2010/main" val="11677440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BBA59B2-33FF-42EB-B2B6-A727AB789D9E}"/>
              </a:ext>
            </a:extLst>
          </p:cNvPr>
          <p:cNvSpPr txBox="1"/>
          <p:nvPr/>
        </p:nvSpPr>
        <p:spPr>
          <a:xfrm>
            <a:off x="798920" y="1181100"/>
            <a:ext cx="7859305" cy="369332"/>
          </a:xfrm>
          <a:prstGeom prst="rect">
            <a:avLst/>
          </a:prstGeom>
          <a:noFill/>
        </p:spPr>
        <p:txBody>
          <a:bodyPr wrap="square" rtlCol="0">
            <a:spAutoFit/>
          </a:bodyPr>
          <a:lstStyle/>
          <a:p>
            <a:pPr algn="ctr"/>
            <a:r>
              <a:rPr lang="en-US" dirty="0">
                <a:solidFill>
                  <a:srgbClr val="FF0000"/>
                </a:solidFill>
              </a:rPr>
              <a:t>(Enterprise and Datacenter Standard Form Factor)</a:t>
            </a:r>
          </a:p>
        </p:txBody>
      </p:sp>
      <p:pic>
        <p:nvPicPr>
          <p:cNvPr id="6" name="Picture 5">
            <a:extLst>
              <a:ext uri="{FF2B5EF4-FFF2-40B4-BE49-F238E27FC236}">
                <a16:creationId xmlns:a16="http://schemas.microsoft.com/office/drawing/2014/main" id="{224CC438-DDDC-4311-AB2F-5BFC7FB48E03}"/>
              </a:ext>
            </a:extLst>
          </p:cNvPr>
          <p:cNvPicPr>
            <a:picLocks noChangeAspect="1"/>
          </p:cNvPicPr>
          <p:nvPr/>
        </p:nvPicPr>
        <p:blipFill>
          <a:blip r:embed="rId2"/>
          <a:stretch>
            <a:fillRect/>
          </a:stretch>
        </p:blipFill>
        <p:spPr>
          <a:xfrm>
            <a:off x="585197" y="2438400"/>
            <a:ext cx="3638550" cy="3857625"/>
          </a:xfrm>
          <a:prstGeom prst="rect">
            <a:avLst/>
          </a:prstGeom>
        </p:spPr>
      </p:pic>
      <p:sp>
        <p:nvSpPr>
          <p:cNvPr id="7" name="TextBox 6">
            <a:extLst>
              <a:ext uri="{FF2B5EF4-FFF2-40B4-BE49-F238E27FC236}">
                <a16:creationId xmlns:a16="http://schemas.microsoft.com/office/drawing/2014/main" id="{6CA8D811-F796-444D-8048-3139F9C7D790}"/>
              </a:ext>
            </a:extLst>
          </p:cNvPr>
          <p:cNvSpPr txBox="1"/>
          <p:nvPr/>
        </p:nvSpPr>
        <p:spPr>
          <a:xfrm>
            <a:off x="1816380" y="2098023"/>
            <a:ext cx="1176184" cy="369332"/>
          </a:xfrm>
          <a:prstGeom prst="rect">
            <a:avLst/>
          </a:prstGeom>
          <a:noFill/>
        </p:spPr>
        <p:txBody>
          <a:bodyPr wrap="square" rtlCol="0">
            <a:spAutoFit/>
          </a:bodyPr>
          <a:lstStyle/>
          <a:p>
            <a:pPr algn="ctr"/>
            <a:r>
              <a:rPr lang="en-US" dirty="0"/>
              <a:t>E3 Family</a:t>
            </a:r>
          </a:p>
        </p:txBody>
      </p:sp>
      <p:sp>
        <p:nvSpPr>
          <p:cNvPr id="8" name="TextBox 7">
            <a:extLst>
              <a:ext uri="{FF2B5EF4-FFF2-40B4-BE49-F238E27FC236}">
                <a16:creationId xmlns:a16="http://schemas.microsoft.com/office/drawing/2014/main" id="{FC8AC08E-BEB6-43EA-9471-A06B864CE580}"/>
              </a:ext>
            </a:extLst>
          </p:cNvPr>
          <p:cNvSpPr txBox="1"/>
          <p:nvPr/>
        </p:nvSpPr>
        <p:spPr>
          <a:xfrm>
            <a:off x="365296" y="5334000"/>
            <a:ext cx="630301" cy="276999"/>
          </a:xfrm>
          <a:prstGeom prst="rect">
            <a:avLst/>
          </a:prstGeom>
          <a:noFill/>
        </p:spPr>
        <p:txBody>
          <a:bodyPr wrap="none" rtlCol="0">
            <a:spAutoFit/>
          </a:bodyPr>
          <a:lstStyle/>
          <a:p>
            <a:r>
              <a:rPr lang="en-US" sz="1200" dirty="0"/>
              <a:t>E3.L 2T</a:t>
            </a:r>
          </a:p>
        </p:txBody>
      </p:sp>
      <p:sp>
        <p:nvSpPr>
          <p:cNvPr id="9" name="TextBox 8">
            <a:extLst>
              <a:ext uri="{FF2B5EF4-FFF2-40B4-BE49-F238E27FC236}">
                <a16:creationId xmlns:a16="http://schemas.microsoft.com/office/drawing/2014/main" id="{A930A0CD-81B6-4157-B1E6-3834863CCC00}"/>
              </a:ext>
            </a:extLst>
          </p:cNvPr>
          <p:cNvSpPr txBox="1"/>
          <p:nvPr/>
        </p:nvSpPr>
        <p:spPr>
          <a:xfrm>
            <a:off x="936796" y="5547538"/>
            <a:ext cx="441146" cy="276999"/>
          </a:xfrm>
          <a:prstGeom prst="rect">
            <a:avLst/>
          </a:prstGeom>
          <a:noFill/>
        </p:spPr>
        <p:txBody>
          <a:bodyPr wrap="none" rtlCol="0">
            <a:spAutoFit/>
          </a:bodyPr>
          <a:lstStyle/>
          <a:p>
            <a:r>
              <a:rPr lang="en-US" sz="1200" dirty="0"/>
              <a:t>E3.L</a:t>
            </a:r>
          </a:p>
        </p:txBody>
      </p:sp>
      <p:sp>
        <p:nvSpPr>
          <p:cNvPr id="10" name="TextBox 9">
            <a:extLst>
              <a:ext uri="{FF2B5EF4-FFF2-40B4-BE49-F238E27FC236}">
                <a16:creationId xmlns:a16="http://schemas.microsoft.com/office/drawing/2014/main" id="{E12FEAE3-7E79-48F9-A93E-F10CD2D31F8E}"/>
              </a:ext>
            </a:extLst>
          </p:cNvPr>
          <p:cNvSpPr txBox="1"/>
          <p:nvPr/>
        </p:nvSpPr>
        <p:spPr>
          <a:xfrm>
            <a:off x="1109744" y="5753100"/>
            <a:ext cx="636713" cy="276999"/>
          </a:xfrm>
          <a:prstGeom prst="rect">
            <a:avLst/>
          </a:prstGeom>
          <a:noFill/>
        </p:spPr>
        <p:txBody>
          <a:bodyPr wrap="none" rtlCol="0">
            <a:spAutoFit/>
          </a:bodyPr>
          <a:lstStyle/>
          <a:p>
            <a:r>
              <a:rPr lang="en-US" sz="1200" dirty="0"/>
              <a:t>E3.S 2T</a:t>
            </a:r>
          </a:p>
        </p:txBody>
      </p:sp>
      <p:sp>
        <p:nvSpPr>
          <p:cNvPr id="11" name="TextBox 10">
            <a:extLst>
              <a:ext uri="{FF2B5EF4-FFF2-40B4-BE49-F238E27FC236}">
                <a16:creationId xmlns:a16="http://schemas.microsoft.com/office/drawing/2014/main" id="{DDD079DE-29B1-467C-BC0E-C72D5D3C8DDB}"/>
              </a:ext>
            </a:extLst>
          </p:cNvPr>
          <p:cNvSpPr txBox="1"/>
          <p:nvPr/>
        </p:nvSpPr>
        <p:spPr>
          <a:xfrm>
            <a:off x="1666248" y="5972949"/>
            <a:ext cx="447558" cy="276999"/>
          </a:xfrm>
          <a:prstGeom prst="rect">
            <a:avLst/>
          </a:prstGeom>
          <a:noFill/>
        </p:spPr>
        <p:txBody>
          <a:bodyPr wrap="none" rtlCol="0">
            <a:spAutoFit/>
          </a:bodyPr>
          <a:lstStyle/>
          <a:p>
            <a:r>
              <a:rPr lang="en-US" sz="1200" dirty="0"/>
              <a:t>E3.S</a:t>
            </a:r>
          </a:p>
        </p:txBody>
      </p:sp>
      <p:sp>
        <p:nvSpPr>
          <p:cNvPr id="12" name="TextBox 11">
            <a:extLst>
              <a:ext uri="{FF2B5EF4-FFF2-40B4-BE49-F238E27FC236}">
                <a16:creationId xmlns:a16="http://schemas.microsoft.com/office/drawing/2014/main" id="{F9C42D3D-E1FE-4554-8F4D-6E175CE751F5}"/>
              </a:ext>
            </a:extLst>
          </p:cNvPr>
          <p:cNvSpPr txBox="1"/>
          <p:nvPr/>
        </p:nvSpPr>
        <p:spPr>
          <a:xfrm>
            <a:off x="5381251" y="4273510"/>
            <a:ext cx="1194797" cy="369332"/>
          </a:xfrm>
          <a:prstGeom prst="rect">
            <a:avLst/>
          </a:prstGeom>
          <a:noFill/>
        </p:spPr>
        <p:txBody>
          <a:bodyPr wrap="square" rtlCol="0">
            <a:spAutoFit/>
          </a:bodyPr>
          <a:lstStyle/>
          <a:p>
            <a:pPr algn="ctr"/>
            <a:r>
              <a:rPr lang="en-US" dirty="0"/>
              <a:t>E1.S</a:t>
            </a:r>
          </a:p>
        </p:txBody>
      </p:sp>
      <p:sp>
        <p:nvSpPr>
          <p:cNvPr id="16" name="Title 1">
            <a:extLst>
              <a:ext uri="{FF2B5EF4-FFF2-40B4-BE49-F238E27FC236}">
                <a16:creationId xmlns:a16="http://schemas.microsoft.com/office/drawing/2014/main" id="{1BB67C93-A1BD-457E-A84C-B2F9DADE0BED}"/>
              </a:ext>
            </a:extLst>
          </p:cNvPr>
          <p:cNvSpPr>
            <a:spLocks noGrp="1"/>
          </p:cNvSpPr>
          <p:nvPr>
            <p:ph type="title"/>
          </p:nvPr>
        </p:nvSpPr>
        <p:spPr>
          <a:xfrm>
            <a:off x="809038" y="431800"/>
            <a:ext cx="7859305" cy="905510"/>
          </a:xfrm>
        </p:spPr>
        <p:txBody>
          <a:bodyPr/>
          <a:lstStyle/>
          <a:p>
            <a:r>
              <a:rPr lang="en-US" dirty="0"/>
              <a:t>EDSFF</a:t>
            </a:r>
          </a:p>
        </p:txBody>
      </p:sp>
      <p:grpSp>
        <p:nvGrpSpPr>
          <p:cNvPr id="40" name="Group 39">
            <a:extLst>
              <a:ext uri="{FF2B5EF4-FFF2-40B4-BE49-F238E27FC236}">
                <a16:creationId xmlns:a16="http://schemas.microsoft.com/office/drawing/2014/main" id="{8EFBFA77-35DF-4BB1-AE7C-CFB8E0CC3E10}"/>
              </a:ext>
            </a:extLst>
          </p:cNvPr>
          <p:cNvGrpSpPr/>
          <p:nvPr/>
        </p:nvGrpSpPr>
        <p:grpSpPr>
          <a:xfrm>
            <a:off x="4604747" y="1861419"/>
            <a:ext cx="4101738" cy="2481658"/>
            <a:chOff x="4020150" y="3959225"/>
            <a:chExt cx="4101738" cy="2481658"/>
          </a:xfrm>
        </p:grpSpPr>
        <p:pic>
          <p:nvPicPr>
            <p:cNvPr id="34" name="Picture 33" descr="A picture containing arrow&#10;&#10;Description automatically generated">
              <a:extLst>
                <a:ext uri="{FF2B5EF4-FFF2-40B4-BE49-F238E27FC236}">
                  <a16:creationId xmlns:a16="http://schemas.microsoft.com/office/drawing/2014/main" id="{B56F686B-118E-494E-9784-6EE819FE193D}"/>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4443648" y="3959225"/>
              <a:ext cx="3678240" cy="2336800"/>
            </a:xfrm>
            <a:prstGeom prst="rect">
              <a:avLst/>
            </a:prstGeom>
          </p:spPr>
        </p:pic>
        <p:sp>
          <p:nvSpPr>
            <p:cNvPr id="35" name="TextBox 34">
              <a:extLst>
                <a:ext uri="{FF2B5EF4-FFF2-40B4-BE49-F238E27FC236}">
                  <a16:creationId xmlns:a16="http://schemas.microsoft.com/office/drawing/2014/main" id="{51A4F02A-EF18-41CE-B416-03508FB32D5F}"/>
                </a:ext>
              </a:extLst>
            </p:cNvPr>
            <p:cNvSpPr txBox="1"/>
            <p:nvPr/>
          </p:nvSpPr>
          <p:spPr>
            <a:xfrm>
              <a:off x="4020150" y="5472499"/>
              <a:ext cx="627095" cy="276999"/>
            </a:xfrm>
            <a:prstGeom prst="rect">
              <a:avLst/>
            </a:prstGeom>
            <a:noFill/>
          </p:spPr>
          <p:txBody>
            <a:bodyPr wrap="none" rtlCol="0">
              <a:spAutoFit/>
            </a:bodyPr>
            <a:lstStyle/>
            <a:p>
              <a:r>
                <a:rPr lang="en-US" sz="1200" dirty="0"/>
                <a:t>5.9mm</a:t>
              </a:r>
            </a:p>
          </p:txBody>
        </p:sp>
        <p:sp>
          <p:nvSpPr>
            <p:cNvPr id="36" name="TextBox 35">
              <a:extLst>
                <a:ext uri="{FF2B5EF4-FFF2-40B4-BE49-F238E27FC236}">
                  <a16:creationId xmlns:a16="http://schemas.microsoft.com/office/drawing/2014/main" id="{F5F0973E-888A-4506-9539-3AF8FDCFCF4F}"/>
                </a:ext>
              </a:extLst>
            </p:cNvPr>
            <p:cNvSpPr txBox="1"/>
            <p:nvPr/>
          </p:nvSpPr>
          <p:spPr>
            <a:xfrm>
              <a:off x="4434746" y="5614600"/>
              <a:ext cx="705642" cy="276999"/>
            </a:xfrm>
            <a:prstGeom prst="rect">
              <a:avLst/>
            </a:prstGeom>
            <a:noFill/>
          </p:spPr>
          <p:txBody>
            <a:bodyPr wrap="none" rtlCol="0">
              <a:spAutoFit/>
            </a:bodyPr>
            <a:lstStyle/>
            <a:p>
              <a:r>
                <a:rPr lang="en-US" sz="1200" dirty="0"/>
                <a:t>8.01mm</a:t>
              </a:r>
            </a:p>
          </p:txBody>
        </p:sp>
        <p:sp>
          <p:nvSpPr>
            <p:cNvPr id="37" name="TextBox 36">
              <a:extLst>
                <a:ext uri="{FF2B5EF4-FFF2-40B4-BE49-F238E27FC236}">
                  <a16:creationId xmlns:a16="http://schemas.microsoft.com/office/drawing/2014/main" id="{0D2C0967-4534-4B37-BADE-B76E8C37C430}"/>
                </a:ext>
              </a:extLst>
            </p:cNvPr>
            <p:cNvSpPr txBox="1"/>
            <p:nvPr/>
          </p:nvSpPr>
          <p:spPr>
            <a:xfrm>
              <a:off x="4786352" y="5834449"/>
              <a:ext cx="627095" cy="276999"/>
            </a:xfrm>
            <a:prstGeom prst="rect">
              <a:avLst/>
            </a:prstGeom>
            <a:noFill/>
          </p:spPr>
          <p:txBody>
            <a:bodyPr wrap="none" rtlCol="0">
              <a:spAutoFit/>
            </a:bodyPr>
            <a:lstStyle/>
            <a:p>
              <a:r>
                <a:rPr lang="en-US" sz="1200" dirty="0"/>
                <a:t>9.5mm</a:t>
              </a:r>
            </a:p>
          </p:txBody>
        </p:sp>
        <p:sp>
          <p:nvSpPr>
            <p:cNvPr id="38" name="TextBox 37">
              <a:extLst>
                <a:ext uri="{FF2B5EF4-FFF2-40B4-BE49-F238E27FC236}">
                  <a16:creationId xmlns:a16="http://schemas.microsoft.com/office/drawing/2014/main" id="{81007933-C453-44D6-B142-C9A581B13234}"/>
                </a:ext>
              </a:extLst>
            </p:cNvPr>
            <p:cNvSpPr txBox="1"/>
            <p:nvPr/>
          </p:nvSpPr>
          <p:spPr>
            <a:xfrm>
              <a:off x="5249340" y="5974892"/>
              <a:ext cx="627095" cy="276999"/>
            </a:xfrm>
            <a:prstGeom prst="rect">
              <a:avLst/>
            </a:prstGeom>
            <a:noFill/>
          </p:spPr>
          <p:txBody>
            <a:bodyPr wrap="square" rtlCol="0">
              <a:spAutoFit/>
            </a:bodyPr>
            <a:lstStyle/>
            <a:p>
              <a:r>
                <a:rPr lang="en-US" sz="1200" dirty="0"/>
                <a:t>15mm</a:t>
              </a:r>
            </a:p>
          </p:txBody>
        </p:sp>
        <p:sp>
          <p:nvSpPr>
            <p:cNvPr id="39" name="TextBox 38">
              <a:extLst>
                <a:ext uri="{FF2B5EF4-FFF2-40B4-BE49-F238E27FC236}">
                  <a16:creationId xmlns:a16="http://schemas.microsoft.com/office/drawing/2014/main" id="{761CAAA2-1142-4FCD-986F-75746D22EB7B}"/>
                </a:ext>
              </a:extLst>
            </p:cNvPr>
            <p:cNvSpPr txBox="1"/>
            <p:nvPr/>
          </p:nvSpPr>
          <p:spPr>
            <a:xfrm>
              <a:off x="5782452" y="6163884"/>
              <a:ext cx="627095" cy="276999"/>
            </a:xfrm>
            <a:prstGeom prst="rect">
              <a:avLst/>
            </a:prstGeom>
            <a:noFill/>
          </p:spPr>
          <p:txBody>
            <a:bodyPr wrap="square" rtlCol="0">
              <a:spAutoFit/>
            </a:bodyPr>
            <a:lstStyle/>
            <a:p>
              <a:r>
                <a:rPr lang="en-US" sz="1200" dirty="0"/>
                <a:t>25mm</a:t>
              </a:r>
            </a:p>
          </p:txBody>
        </p:sp>
      </p:grpSp>
      <p:pic>
        <p:nvPicPr>
          <p:cNvPr id="47" name="Picture 46" descr="Graphical user interface&#10;&#10;Description automatically generated with medium confidence">
            <a:extLst>
              <a:ext uri="{FF2B5EF4-FFF2-40B4-BE49-F238E27FC236}">
                <a16:creationId xmlns:a16="http://schemas.microsoft.com/office/drawing/2014/main" id="{2A60D7F6-655A-45E8-B5E0-C42F6D81E29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15286" y="2904362"/>
            <a:ext cx="4162261" cy="3068587"/>
          </a:xfrm>
          <a:prstGeom prst="rect">
            <a:avLst/>
          </a:prstGeom>
        </p:spPr>
      </p:pic>
      <p:pic>
        <p:nvPicPr>
          <p:cNvPr id="21" name="Picture 20" descr="Background pattern&#10;&#10;Description automatically generated with low confidence">
            <a:extLst>
              <a:ext uri="{FF2B5EF4-FFF2-40B4-BE49-F238E27FC236}">
                <a16:creationId xmlns:a16="http://schemas.microsoft.com/office/drawing/2014/main" id="{439F1409-48DA-4F67-B344-97B2F6C62605}"/>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7450096" y="3308566"/>
            <a:ext cx="4123949" cy="2961952"/>
          </a:xfrm>
          <a:prstGeom prst="rect">
            <a:avLst/>
          </a:prstGeom>
        </p:spPr>
      </p:pic>
      <p:sp>
        <p:nvSpPr>
          <p:cNvPr id="24" name="TextBox 23">
            <a:extLst>
              <a:ext uri="{FF2B5EF4-FFF2-40B4-BE49-F238E27FC236}">
                <a16:creationId xmlns:a16="http://schemas.microsoft.com/office/drawing/2014/main" id="{51184B5C-DC0A-4D53-9860-17522CB96042}"/>
              </a:ext>
            </a:extLst>
          </p:cNvPr>
          <p:cNvSpPr txBox="1"/>
          <p:nvPr/>
        </p:nvSpPr>
        <p:spPr>
          <a:xfrm>
            <a:off x="6833575" y="5775344"/>
            <a:ext cx="627095" cy="276999"/>
          </a:xfrm>
          <a:prstGeom prst="rect">
            <a:avLst/>
          </a:prstGeom>
          <a:noFill/>
        </p:spPr>
        <p:txBody>
          <a:bodyPr wrap="none" rtlCol="0">
            <a:spAutoFit/>
          </a:bodyPr>
          <a:lstStyle/>
          <a:p>
            <a:r>
              <a:rPr lang="en-US" sz="1200" dirty="0"/>
              <a:t>9.5mm</a:t>
            </a:r>
          </a:p>
        </p:txBody>
      </p:sp>
      <p:sp>
        <p:nvSpPr>
          <p:cNvPr id="31" name="TextBox 30">
            <a:extLst>
              <a:ext uri="{FF2B5EF4-FFF2-40B4-BE49-F238E27FC236}">
                <a16:creationId xmlns:a16="http://schemas.microsoft.com/office/drawing/2014/main" id="{2C8EEAE7-EB0C-4676-882B-1A5D8B0E9018}"/>
              </a:ext>
            </a:extLst>
          </p:cNvPr>
          <p:cNvSpPr txBox="1"/>
          <p:nvPr/>
        </p:nvSpPr>
        <p:spPr>
          <a:xfrm>
            <a:off x="7020974" y="6115945"/>
            <a:ext cx="588623" cy="276999"/>
          </a:xfrm>
          <a:prstGeom prst="rect">
            <a:avLst/>
          </a:prstGeom>
          <a:noFill/>
        </p:spPr>
        <p:txBody>
          <a:bodyPr wrap="none" rtlCol="0">
            <a:spAutoFit/>
          </a:bodyPr>
          <a:lstStyle/>
          <a:p>
            <a:r>
              <a:rPr lang="en-US" sz="1200" dirty="0"/>
              <a:t>18mm</a:t>
            </a:r>
          </a:p>
        </p:txBody>
      </p:sp>
      <p:sp>
        <p:nvSpPr>
          <p:cNvPr id="13" name="TextBox 12">
            <a:extLst>
              <a:ext uri="{FF2B5EF4-FFF2-40B4-BE49-F238E27FC236}">
                <a16:creationId xmlns:a16="http://schemas.microsoft.com/office/drawing/2014/main" id="{8DE9A3BA-6714-4F7F-B95A-18075D51A81A}"/>
              </a:ext>
            </a:extLst>
          </p:cNvPr>
          <p:cNvSpPr txBox="1"/>
          <p:nvPr/>
        </p:nvSpPr>
        <p:spPr>
          <a:xfrm>
            <a:off x="9467823" y="5426333"/>
            <a:ext cx="1194797" cy="369332"/>
          </a:xfrm>
          <a:prstGeom prst="rect">
            <a:avLst/>
          </a:prstGeom>
          <a:noFill/>
        </p:spPr>
        <p:txBody>
          <a:bodyPr wrap="square" rtlCol="0">
            <a:spAutoFit/>
          </a:bodyPr>
          <a:lstStyle/>
          <a:p>
            <a:pPr algn="ctr"/>
            <a:r>
              <a:rPr lang="en-US" dirty="0"/>
              <a:t>E1.L</a:t>
            </a:r>
          </a:p>
        </p:txBody>
      </p:sp>
    </p:spTree>
    <p:extLst>
      <p:ext uri="{BB962C8B-B14F-4D97-AF65-F5344CB8AC3E}">
        <p14:creationId xmlns:p14="http://schemas.microsoft.com/office/powerpoint/2010/main" val="32817000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6157A7-D97D-604A-9B89-2E75FAED85B6}"/>
              </a:ext>
            </a:extLst>
          </p:cNvPr>
          <p:cNvSpPr>
            <a:spLocks noGrp="1"/>
          </p:cNvSpPr>
          <p:nvPr>
            <p:ph type="title"/>
          </p:nvPr>
        </p:nvSpPr>
        <p:spPr>
          <a:xfrm>
            <a:off x="809038" y="431800"/>
            <a:ext cx="7859305" cy="905510"/>
          </a:xfrm>
        </p:spPr>
        <p:txBody>
          <a:bodyPr/>
          <a:lstStyle/>
          <a:p>
            <a:r>
              <a:rPr lang="en-US" dirty="0"/>
              <a:t>E3 Family</a:t>
            </a:r>
          </a:p>
        </p:txBody>
      </p:sp>
      <p:sp>
        <p:nvSpPr>
          <p:cNvPr id="3" name="Text Placeholder 2">
            <a:extLst>
              <a:ext uri="{FF2B5EF4-FFF2-40B4-BE49-F238E27FC236}">
                <a16:creationId xmlns:a16="http://schemas.microsoft.com/office/drawing/2014/main" id="{F7E1C023-0275-8743-9A2C-2DFCC6D3CABF}"/>
              </a:ext>
            </a:extLst>
          </p:cNvPr>
          <p:cNvSpPr>
            <a:spLocks noGrp="1"/>
          </p:cNvSpPr>
          <p:nvPr>
            <p:ph type="body" idx="1"/>
          </p:nvPr>
        </p:nvSpPr>
        <p:spPr>
          <a:xfrm>
            <a:off x="809037" y="1950963"/>
            <a:ext cx="11066588" cy="4199467"/>
          </a:xfrm>
        </p:spPr>
        <p:txBody>
          <a:bodyPr/>
          <a:lstStyle/>
          <a:p>
            <a:r>
              <a:rPr lang="en-US" sz="2000" dirty="0"/>
              <a:t>Supports up to x4/x8/x16 lane width spec’d up to PCIe Gen5</a:t>
            </a:r>
          </a:p>
          <a:p>
            <a:pPr lvl="1"/>
            <a:r>
              <a:rPr lang="en-US" sz="1800" dirty="0">
                <a:solidFill>
                  <a:srgbClr val="0070C0"/>
                </a:solidFill>
              </a:rPr>
              <a:t>Future plans for Gen6 and beyond</a:t>
            </a:r>
          </a:p>
          <a:p>
            <a:r>
              <a:rPr lang="en-US" sz="2000" dirty="0"/>
              <a:t>E3.S and E3.L support 7.5/16.8 “2T” (mm) thicknesses</a:t>
            </a:r>
          </a:p>
          <a:p>
            <a:r>
              <a:rPr lang="en-US" sz="2000" dirty="0"/>
              <a:t>7.5mm targets mainstream capacities and performance</a:t>
            </a:r>
          </a:p>
          <a:p>
            <a:r>
              <a:rPr lang="en-US" sz="2000" dirty="0"/>
              <a:t>2T (16.8mm) is for higher capacity (e.g. 60TB) and/or full Gen5 performance (&gt;25W)</a:t>
            </a:r>
          </a:p>
          <a:p>
            <a:r>
              <a:rPr lang="en-US" sz="2000" dirty="0"/>
              <a:t>Current defined protocols– NVM Express, CXL, Native NVMe-oF	</a:t>
            </a:r>
          </a:p>
          <a:p>
            <a:pPr lvl="1"/>
            <a:r>
              <a:rPr lang="en-US" sz="1800" dirty="0">
                <a:solidFill>
                  <a:srgbClr val="0070C0"/>
                </a:solidFill>
              </a:rPr>
              <a:t>Future OCP NIC 3.0 enablement</a:t>
            </a:r>
          </a:p>
          <a:p>
            <a:r>
              <a:rPr lang="en-US" sz="2000" dirty="0"/>
              <a:t>Predominately used in Enterprise servers and storage</a:t>
            </a:r>
          </a:p>
          <a:p>
            <a:pPr lvl="1"/>
            <a:r>
              <a:rPr lang="en-US" sz="1800" dirty="0">
                <a:solidFill>
                  <a:srgbClr val="0070C0"/>
                </a:solidFill>
              </a:rPr>
              <a:t>Future—use E3.S anywhere a 2.5” drive is used today</a:t>
            </a:r>
          </a:p>
          <a:p>
            <a:r>
              <a:rPr lang="en-US" sz="2000" dirty="0"/>
              <a:t>Strengths: Works well for both 1U and 2U servers, 2 for 1 interchange (2x 1T↔2T), scalable thermals—full Gen5 and beyond performance, x16 lane width enables performance headroom</a:t>
            </a:r>
          </a:p>
        </p:txBody>
      </p:sp>
    </p:spTree>
    <p:extLst>
      <p:ext uri="{BB962C8B-B14F-4D97-AF65-F5344CB8AC3E}">
        <p14:creationId xmlns:p14="http://schemas.microsoft.com/office/powerpoint/2010/main" val="23233993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6157A7-D97D-604A-9B89-2E75FAED85B6}"/>
              </a:ext>
            </a:extLst>
          </p:cNvPr>
          <p:cNvSpPr>
            <a:spLocks noGrp="1"/>
          </p:cNvSpPr>
          <p:nvPr>
            <p:ph type="title"/>
          </p:nvPr>
        </p:nvSpPr>
        <p:spPr>
          <a:xfrm>
            <a:off x="809038" y="431800"/>
            <a:ext cx="7859305" cy="905510"/>
          </a:xfrm>
        </p:spPr>
        <p:txBody>
          <a:bodyPr/>
          <a:lstStyle/>
          <a:p>
            <a:r>
              <a:rPr lang="en-US" dirty="0"/>
              <a:t>E1.S</a:t>
            </a:r>
          </a:p>
        </p:txBody>
      </p:sp>
      <p:sp>
        <p:nvSpPr>
          <p:cNvPr id="3" name="Text Placeholder 2">
            <a:extLst>
              <a:ext uri="{FF2B5EF4-FFF2-40B4-BE49-F238E27FC236}">
                <a16:creationId xmlns:a16="http://schemas.microsoft.com/office/drawing/2014/main" id="{F7E1C023-0275-8743-9A2C-2DFCC6D3CABF}"/>
              </a:ext>
            </a:extLst>
          </p:cNvPr>
          <p:cNvSpPr>
            <a:spLocks noGrp="1"/>
          </p:cNvSpPr>
          <p:nvPr>
            <p:ph type="body" idx="1"/>
          </p:nvPr>
        </p:nvSpPr>
        <p:spPr>
          <a:xfrm>
            <a:off x="809037" y="1950963"/>
            <a:ext cx="10997140" cy="4199467"/>
          </a:xfrm>
        </p:spPr>
        <p:txBody>
          <a:bodyPr/>
          <a:lstStyle/>
          <a:p>
            <a:r>
              <a:rPr lang="en-US" dirty="0"/>
              <a:t>Supports up to x4/x8 lane width spec’d up to PCIe Gen5</a:t>
            </a:r>
          </a:p>
          <a:p>
            <a:pPr lvl="1"/>
            <a:r>
              <a:rPr lang="en-US" dirty="0">
                <a:solidFill>
                  <a:srgbClr val="0070C0"/>
                </a:solidFill>
              </a:rPr>
              <a:t>Future plans for Gen6 and beyond</a:t>
            </a:r>
          </a:p>
          <a:p>
            <a:r>
              <a:rPr lang="en-US" dirty="0"/>
              <a:t>Five thickness options 5.9/8.01/9.5/15/25 (mm)</a:t>
            </a:r>
          </a:p>
          <a:p>
            <a:r>
              <a:rPr lang="en-US" sz="2800" dirty="0"/>
              <a:t>Current defined protocols– NVM Express, CXL, Native NVMe-oF </a:t>
            </a:r>
          </a:p>
          <a:p>
            <a:r>
              <a:rPr lang="en-US" dirty="0"/>
              <a:t>Predominately used by Hyperscalers</a:t>
            </a:r>
          </a:p>
          <a:p>
            <a:r>
              <a:rPr lang="en-US" dirty="0"/>
              <a:t>Strengths: Optimized for 1U servers, wide range of thickness options provide ability to tailor for varying thermal, density, and performance requirements</a:t>
            </a:r>
          </a:p>
        </p:txBody>
      </p:sp>
    </p:spTree>
    <p:extLst>
      <p:ext uri="{BB962C8B-B14F-4D97-AF65-F5344CB8AC3E}">
        <p14:creationId xmlns:p14="http://schemas.microsoft.com/office/powerpoint/2010/main" val="32500158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6157A7-D97D-604A-9B89-2E75FAED85B6}"/>
              </a:ext>
            </a:extLst>
          </p:cNvPr>
          <p:cNvSpPr>
            <a:spLocks noGrp="1"/>
          </p:cNvSpPr>
          <p:nvPr>
            <p:ph type="title"/>
          </p:nvPr>
        </p:nvSpPr>
        <p:spPr>
          <a:xfrm>
            <a:off x="809038" y="431800"/>
            <a:ext cx="7859305" cy="905510"/>
          </a:xfrm>
        </p:spPr>
        <p:txBody>
          <a:bodyPr/>
          <a:lstStyle/>
          <a:p>
            <a:r>
              <a:rPr lang="en-US" dirty="0"/>
              <a:t>E1.L</a:t>
            </a:r>
          </a:p>
        </p:txBody>
      </p:sp>
      <p:sp>
        <p:nvSpPr>
          <p:cNvPr id="3" name="Text Placeholder 2">
            <a:extLst>
              <a:ext uri="{FF2B5EF4-FFF2-40B4-BE49-F238E27FC236}">
                <a16:creationId xmlns:a16="http://schemas.microsoft.com/office/drawing/2014/main" id="{F7E1C023-0275-8743-9A2C-2DFCC6D3CABF}"/>
              </a:ext>
            </a:extLst>
          </p:cNvPr>
          <p:cNvSpPr>
            <a:spLocks noGrp="1"/>
          </p:cNvSpPr>
          <p:nvPr>
            <p:ph type="body" idx="1"/>
          </p:nvPr>
        </p:nvSpPr>
        <p:spPr>
          <a:xfrm>
            <a:off x="809037" y="1950963"/>
            <a:ext cx="11031864" cy="4199467"/>
          </a:xfrm>
        </p:spPr>
        <p:txBody>
          <a:bodyPr/>
          <a:lstStyle/>
          <a:p>
            <a:r>
              <a:rPr lang="en-US" dirty="0"/>
              <a:t>Supports up to x4/x8 lane width spec’d up to PCIe Gen5</a:t>
            </a:r>
          </a:p>
          <a:p>
            <a:r>
              <a:rPr lang="en-US" dirty="0"/>
              <a:t>Two thickness options 9.5/18 (mm)</a:t>
            </a:r>
          </a:p>
          <a:p>
            <a:r>
              <a:rPr lang="en-US" sz="2800" dirty="0"/>
              <a:t>Current defined protocols– NVM Express, CXL, Native NVMe-oF</a:t>
            </a:r>
          </a:p>
          <a:p>
            <a:r>
              <a:rPr lang="en-US" dirty="0"/>
              <a:t>Predominately used by Hyperscalers for “cooler” storage tiers (e.g. QLC)</a:t>
            </a:r>
          </a:p>
          <a:p>
            <a:r>
              <a:rPr lang="en-US" dirty="0"/>
              <a:t>Strengths: Very optimized to achieve high capacity (~1PB) in 1U servers and JBOFs</a:t>
            </a:r>
          </a:p>
        </p:txBody>
      </p:sp>
    </p:spTree>
    <p:extLst>
      <p:ext uri="{BB962C8B-B14F-4D97-AF65-F5344CB8AC3E}">
        <p14:creationId xmlns:p14="http://schemas.microsoft.com/office/powerpoint/2010/main" val="1352678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6157A7-D97D-604A-9B89-2E75FAED85B6}"/>
              </a:ext>
            </a:extLst>
          </p:cNvPr>
          <p:cNvSpPr>
            <a:spLocks noGrp="1"/>
          </p:cNvSpPr>
          <p:nvPr>
            <p:ph type="title"/>
          </p:nvPr>
        </p:nvSpPr>
        <p:spPr>
          <a:xfrm>
            <a:off x="809038" y="431800"/>
            <a:ext cx="7859305" cy="905510"/>
          </a:xfrm>
        </p:spPr>
        <p:txBody>
          <a:bodyPr/>
          <a:lstStyle/>
          <a:p>
            <a:r>
              <a:rPr lang="en-US" dirty="0"/>
              <a:t>SFF-TA-1001 (U.3)</a:t>
            </a:r>
          </a:p>
        </p:txBody>
      </p:sp>
      <p:sp>
        <p:nvSpPr>
          <p:cNvPr id="3" name="Text Placeholder 2">
            <a:extLst>
              <a:ext uri="{FF2B5EF4-FFF2-40B4-BE49-F238E27FC236}">
                <a16:creationId xmlns:a16="http://schemas.microsoft.com/office/drawing/2014/main" id="{F7E1C023-0275-8743-9A2C-2DFCC6D3CABF}"/>
              </a:ext>
            </a:extLst>
          </p:cNvPr>
          <p:cNvSpPr>
            <a:spLocks noGrp="1"/>
          </p:cNvSpPr>
          <p:nvPr>
            <p:ph type="body" idx="1"/>
          </p:nvPr>
        </p:nvSpPr>
        <p:spPr>
          <a:xfrm>
            <a:off x="809037" y="1950963"/>
            <a:ext cx="7142769" cy="4199467"/>
          </a:xfrm>
        </p:spPr>
        <p:txBody>
          <a:bodyPr/>
          <a:lstStyle/>
          <a:p>
            <a:r>
              <a:rPr lang="en-US" sz="2000" dirty="0"/>
              <a:t>Supports up to x4 lane width spec’d up to PCIe Gen4</a:t>
            </a:r>
          </a:p>
          <a:p>
            <a:r>
              <a:rPr lang="en-US" sz="2000" dirty="0"/>
              <a:t>Based on PCI Express SFF-8639 Module Spec Rev 4.0 with a new pinout that enable tri-mode host drive bays</a:t>
            </a:r>
          </a:p>
          <a:p>
            <a:r>
              <a:rPr lang="en-US" sz="2000" dirty="0"/>
              <a:t>PCIe lanes are shared with SAS/SATA enabling tri-mode RAID controllers to support NVMe/SAS/SATA with one to four ports</a:t>
            </a:r>
          </a:p>
          <a:p>
            <a:r>
              <a:rPr lang="en-US" sz="2000" dirty="0"/>
              <a:t>Predominately used in Enterprise servers and storage</a:t>
            </a:r>
          </a:p>
          <a:p>
            <a:r>
              <a:rPr lang="en-US" sz="2000" dirty="0"/>
              <a:t>Strengths: Sharing high speed lanes enables lower cost systems for mixing SAS/SATA/NVMe and makes it easier for customers to transition from SATA/SAS to NVMe</a:t>
            </a:r>
          </a:p>
        </p:txBody>
      </p:sp>
      <p:pic>
        <p:nvPicPr>
          <p:cNvPr id="8" name="Picture 7" descr="A picture containing text, electronics&#10;&#10;Description automatically generated">
            <a:extLst>
              <a:ext uri="{FF2B5EF4-FFF2-40B4-BE49-F238E27FC236}">
                <a16:creationId xmlns:a16="http://schemas.microsoft.com/office/drawing/2014/main" id="{89895F0A-10BC-4EC8-8A2D-99442228CD55}"/>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7951806" y="2193194"/>
            <a:ext cx="4008900" cy="3003630"/>
          </a:xfrm>
          <a:prstGeom prst="rect">
            <a:avLst/>
          </a:prstGeom>
        </p:spPr>
      </p:pic>
    </p:spTree>
    <p:extLst>
      <p:ext uri="{BB962C8B-B14F-4D97-AF65-F5344CB8AC3E}">
        <p14:creationId xmlns:p14="http://schemas.microsoft.com/office/powerpoint/2010/main" val="36309281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6157A7-D97D-604A-9B89-2E75FAED85B6}"/>
              </a:ext>
            </a:extLst>
          </p:cNvPr>
          <p:cNvSpPr>
            <a:spLocks noGrp="1"/>
          </p:cNvSpPr>
          <p:nvPr>
            <p:ph type="title"/>
          </p:nvPr>
        </p:nvSpPr>
        <p:spPr>
          <a:xfrm>
            <a:off x="809038" y="431800"/>
            <a:ext cx="7859305" cy="905510"/>
          </a:xfrm>
        </p:spPr>
        <p:txBody>
          <a:bodyPr/>
          <a:lstStyle/>
          <a:p>
            <a:r>
              <a:rPr lang="en-US" dirty="0"/>
              <a:t>Native NVMe-oF Drive</a:t>
            </a:r>
          </a:p>
        </p:txBody>
      </p:sp>
      <p:sp>
        <p:nvSpPr>
          <p:cNvPr id="3" name="Text Placeholder 2">
            <a:extLst>
              <a:ext uri="{FF2B5EF4-FFF2-40B4-BE49-F238E27FC236}">
                <a16:creationId xmlns:a16="http://schemas.microsoft.com/office/drawing/2014/main" id="{F7E1C023-0275-8743-9A2C-2DFCC6D3CABF}"/>
              </a:ext>
            </a:extLst>
          </p:cNvPr>
          <p:cNvSpPr>
            <a:spLocks noGrp="1"/>
          </p:cNvSpPr>
          <p:nvPr>
            <p:ph type="body" idx="1"/>
          </p:nvPr>
        </p:nvSpPr>
        <p:spPr/>
        <p:txBody>
          <a:bodyPr/>
          <a:lstStyle/>
          <a:p>
            <a:r>
              <a:rPr lang="en-US" dirty="0"/>
              <a:t>Supports up to x2 lane width spec’d up to Ethernet 25G</a:t>
            </a:r>
          </a:p>
          <a:p>
            <a:pPr lvl="1"/>
            <a:r>
              <a:rPr lang="en-US" dirty="0">
                <a:solidFill>
                  <a:srgbClr val="0070C0"/>
                </a:solidFill>
              </a:rPr>
              <a:t>Future plans under development for Ethernet 50G</a:t>
            </a:r>
          </a:p>
          <a:p>
            <a:r>
              <a:rPr lang="en-US" dirty="0"/>
              <a:t>Spec supports several form factor options (2.5”, 3.5”,and  EDSFF)</a:t>
            </a:r>
          </a:p>
          <a:p>
            <a:r>
              <a:rPr lang="en-US" dirty="0"/>
              <a:t>Predominately targeting use cases where performance scaling per drive is important</a:t>
            </a:r>
          </a:p>
          <a:p>
            <a:r>
              <a:rPr lang="en-US" dirty="0"/>
              <a:t>Strengths: Enables end-to-end Ethernet connectivity eliminating potential performance bottlenecks with Ethernet to PCIe conversions.</a:t>
            </a:r>
          </a:p>
        </p:txBody>
      </p:sp>
    </p:spTree>
    <p:extLst>
      <p:ext uri="{BB962C8B-B14F-4D97-AF65-F5344CB8AC3E}">
        <p14:creationId xmlns:p14="http://schemas.microsoft.com/office/powerpoint/2010/main" val="34391438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4F4105-13FB-C14C-B23F-0C4CEBA09783}"/>
              </a:ext>
            </a:extLst>
          </p:cNvPr>
          <p:cNvSpPr>
            <a:spLocks noGrp="1"/>
          </p:cNvSpPr>
          <p:nvPr>
            <p:ph type="ctrTitle"/>
          </p:nvPr>
        </p:nvSpPr>
        <p:spPr/>
        <p:txBody>
          <a:bodyPr/>
          <a:lstStyle/>
          <a:p>
            <a:r>
              <a:rPr lang="en-US" dirty="0"/>
              <a:t>JEDEC Defined Form Factors</a:t>
            </a:r>
          </a:p>
        </p:txBody>
      </p:sp>
      <p:sp>
        <p:nvSpPr>
          <p:cNvPr id="3" name="Subtitle 2">
            <a:extLst>
              <a:ext uri="{FF2B5EF4-FFF2-40B4-BE49-F238E27FC236}">
                <a16:creationId xmlns:a16="http://schemas.microsoft.com/office/drawing/2014/main" id="{81782AE5-3939-344C-BEAC-C76BDA12C708}"/>
              </a:ext>
            </a:extLst>
          </p:cNvPr>
          <p:cNvSpPr>
            <a:spLocks noGrp="1"/>
          </p:cNvSpPr>
          <p:nvPr>
            <p:ph type="subTitle" idx="1"/>
          </p:nvPr>
        </p:nvSpPr>
        <p:spPr/>
        <p:txBody>
          <a:bodyPr/>
          <a:lstStyle/>
          <a:p>
            <a:r>
              <a:rPr lang="en-US" dirty="0"/>
              <a:t>Bill Gervasi, </a:t>
            </a:r>
            <a:r>
              <a:rPr lang="en-US" dirty="0" err="1"/>
              <a:t>Nantero</a:t>
            </a:r>
            <a:endParaRPr lang="en-US" dirty="0"/>
          </a:p>
        </p:txBody>
      </p:sp>
    </p:spTree>
    <p:extLst>
      <p:ext uri="{BB962C8B-B14F-4D97-AF65-F5344CB8AC3E}">
        <p14:creationId xmlns:p14="http://schemas.microsoft.com/office/powerpoint/2010/main" val="5243340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6157A7-D97D-604A-9B89-2E75FAED85B6}"/>
              </a:ext>
            </a:extLst>
          </p:cNvPr>
          <p:cNvSpPr>
            <a:spLocks noGrp="1"/>
          </p:cNvSpPr>
          <p:nvPr>
            <p:ph type="title"/>
          </p:nvPr>
        </p:nvSpPr>
        <p:spPr>
          <a:xfrm>
            <a:off x="809038" y="431800"/>
            <a:ext cx="7859305" cy="905510"/>
          </a:xfrm>
        </p:spPr>
        <p:txBody>
          <a:bodyPr/>
          <a:lstStyle/>
          <a:p>
            <a:r>
              <a:rPr lang="en-US" dirty="0"/>
              <a:t>XFM (JESD233)</a:t>
            </a:r>
          </a:p>
        </p:txBody>
      </p:sp>
      <p:sp>
        <p:nvSpPr>
          <p:cNvPr id="3" name="Text Placeholder 2">
            <a:extLst>
              <a:ext uri="{FF2B5EF4-FFF2-40B4-BE49-F238E27FC236}">
                <a16:creationId xmlns:a16="http://schemas.microsoft.com/office/drawing/2014/main" id="{F7E1C023-0275-8743-9A2C-2DFCC6D3CABF}"/>
              </a:ext>
            </a:extLst>
          </p:cNvPr>
          <p:cNvSpPr>
            <a:spLocks noGrp="1"/>
          </p:cNvSpPr>
          <p:nvPr>
            <p:ph type="body" idx="1"/>
          </p:nvPr>
        </p:nvSpPr>
        <p:spPr/>
        <p:txBody>
          <a:bodyPr>
            <a:normAutofit lnSpcReduction="10000"/>
          </a:bodyPr>
          <a:lstStyle/>
          <a:p>
            <a:r>
              <a:rPr lang="en-US" dirty="0" smtClean="0"/>
              <a:t>1-2 </a:t>
            </a:r>
            <a:r>
              <a:rPr lang="en-US" dirty="0"/>
              <a:t>lanes, published for PCIe Base </a:t>
            </a:r>
            <a:r>
              <a:rPr lang="en-US" dirty="0" smtClean="0"/>
              <a:t>R4.0</a:t>
            </a:r>
            <a:endParaRPr lang="en-US" dirty="0"/>
          </a:p>
          <a:p>
            <a:r>
              <a:rPr lang="en-US" dirty="0" smtClean="0"/>
              <a:t>Card Size</a:t>
            </a:r>
            <a:endParaRPr lang="en-US" dirty="0"/>
          </a:p>
          <a:p>
            <a:pPr lvl="1"/>
            <a:r>
              <a:rPr lang="en-US" dirty="0" smtClean="0"/>
              <a:t>14 </a:t>
            </a:r>
            <a:r>
              <a:rPr lang="en-US" dirty="0"/>
              <a:t>mm </a:t>
            </a:r>
            <a:r>
              <a:rPr lang="en-US" dirty="0" smtClean="0"/>
              <a:t>wide, 18 mm long, 1.4 mm thin</a:t>
            </a:r>
          </a:p>
          <a:p>
            <a:r>
              <a:rPr lang="en-US" dirty="0" smtClean="0"/>
              <a:t>Developed as replaceable storage (not removable)</a:t>
            </a:r>
            <a:endParaRPr lang="en-US" dirty="0"/>
          </a:p>
          <a:p>
            <a:r>
              <a:rPr lang="en-US" dirty="0" smtClean="0"/>
              <a:t>Strengths</a:t>
            </a:r>
            <a:r>
              <a:rPr lang="en-US" dirty="0"/>
              <a:t>: </a:t>
            </a:r>
          </a:p>
          <a:p>
            <a:pPr lvl="1"/>
            <a:r>
              <a:rPr lang="en-US" dirty="0"/>
              <a:t>Embedded connectorized storage</a:t>
            </a:r>
            <a:endParaRPr lang="en-US" dirty="0" smtClean="0"/>
          </a:p>
          <a:p>
            <a:pPr lvl="1"/>
            <a:r>
              <a:rPr lang="en-US" dirty="0" smtClean="0"/>
              <a:t>A balance </a:t>
            </a:r>
            <a:r>
              <a:rPr lang="en-US" dirty="0"/>
              <a:t>between a small form factor and support of SSD-class components (e.g., current and future 3D flash</a:t>
            </a:r>
            <a:r>
              <a:rPr lang="en-US" dirty="0" smtClean="0"/>
              <a:t>)</a:t>
            </a:r>
          </a:p>
          <a:p>
            <a:pPr lvl="1"/>
            <a:r>
              <a:rPr lang="en-US" dirty="0" smtClean="0"/>
              <a:t>2.5 V and 1.2 V power inputs</a:t>
            </a:r>
          </a:p>
          <a:p>
            <a:pPr lvl="1"/>
            <a:r>
              <a:rPr lang="en-US" dirty="0" smtClean="0"/>
              <a:t>Four current classes for targeted performance and power</a:t>
            </a:r>
          </a:p>
          <a:p>
            <a:pPr lvl="1"/>
            <a:endParaRPr lang="en-US" dirty="0"/>
          </a:p>
        </p:txBody>
      </p:sp>
    </p:spTree>
    <p:extLst>
      <p:ext uri="{BB962C8B-B14F-4D97-AF65-F5344CB8AC3E}">
        <p14:creationId xmlns:p14="http://schemas.microsoft.com/office/powerpoint/2010/main" val="31149848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short panel introduction</a:t>
            </a:r>
          </a:p>
        </p:txBody>
      </p:sp>
      <p:sp>
        <p:nvSpPr>
          <p:cNvPr id="3" name="Content Placeholder 2"/>
          <p:cNvSpPr>
            <a:spLocks noGrp="1"/>
          </p:cNvSpPr>
          <p:nvPr>
            <p:ph idx="1"/>
          </p:nvPr>
        </p:nvSpPr>
        <p:spPr/>
        <p:txBody>
          <a:bodyPr>
            <a:normAutofit fontScale="62500" lnSpcReduction="20000"/>
          </a:bodyPr>
          <a:lstStyle/>
          <a:p>
            <a:pPr>
              <a:lnSpc>
                <a:spcPct val="120000"/>
              </a:lnSpc>
            </a:pPr>
            <a:r>
              <a:rPr lang="en-US" dirty="0"/>
              <a:t>John “KIOXIA” Geldman (yours truly): Current Board Member of NVM Express and SNIA, Past Board Member of SD Card Association and CompactFlash Association, PCI-SIG contributor, SNIA SFF TA contributor</a:t>
            </a:r>
          </a:p>
          <a:p>
            <a:pPr marL="0" indent="0">
              <a:lnSpc>
                <a:spcPct val="120000"/>
              </a:lnSpc>
              <a:buNone/>
            </a:pPr>
            <a:endParaRPr lang="en-US" dirty="0"/>
          </a:p>
          <a:p>
            <a:pPr>
              <a:lnSpc>
                <a:spcPct val="120000"/>
              </a:lnSpc>
            </a:pPr>
            <a:r>
              <a:rPr lang="en-US" dirty="0"/>
              <a:t>Paul “HPE” Kaler: </a:t>
            </a:r>
            <a:r>
              <a:rPr lang="en-US" sz="2700" dirty="0"/>
              <a:t>Responsible for researching and evaluating future storage and interconnect technologies and defining the server storage strategy for HPE ProLiant servers, active in </a:t>
            </a:r>
            <a:r>
              <a:rPr lang="en-US" dirty="0"/>
              <a:t>SNIA SFF TA, PCI-SIG, OCP NIC and Storage</a:t>
            </a:r>
          </a:p>
          <a:p>
            <a:pPr>
              <a:lnSpc>
                <a:spcPct val="120000"/>
              </a:lnSpc>
            </a:pPr>
            <a:endParaRPr lang="en-US" dirty="0"/>
          </a:p>
          <a:p>
            <a:pPr>
              <a:lnSpc>
                <a:spcPct val="120000"/>
              </a:lnSpc>
            </a:pPr>
            <a:r>
              <a:rPr lang="en-US" dirty="0"/>
              <a:t>Bill “</a:t>
            </a:r>
            <a:r>
              <a:rPr lang="en-US" dirty="0" err="1"/>
              <a:t>Nantero</a:t>
            </a:r>
            <a:r>
              <a:rPr lang="en-US" dirty="0"/>
              <a:t>” Gervasi: So many JEDEC roles that we don’t have space</a:t>
            </a:r>
          </a:p>
          <a:p>
            <a:pPr>
              <a:lnSpc>
                <a:spcPct val="120000"/>
              </a:lnSpc>
            </a:pPr>
            <a:endParaRPr lang="en-US" dirty="0"/>
          </a:p>
          <a:p>
            <a:pPr>
              <a:lnSpc>
                <a:spcPct val="120000"/>
              </a:lnSpc>
            </a:pPr>
            <a:r>
              <a:rPr lang="en-US" dirty="0"/>
              <a:t>Michael “WDC” Lavrentiev: SD Card contributor, …</a:t>
            </a:r>
          </a:p>
          <a:p>
            <a:pPr>
              <a:lnSpc>
                <a:spcPct val="120000"/>
              </a:lnSpc>
            </a:pPr>
            <a:endParaRPr lang="en-US" dirty="0"/>
          </a:p>
          <a:p>
            <a:pPr>
              <a:lnSpc>
                <a:spcPct val="120000"/>
              </a:lnSpc>
            </a:pPr>
            <a:r>
              <a:rPr lang="en-US" dirty="0"/>
              <a:t>Dave “WDC” Landsman: Current Board Member of CompactFlash, NVM Express, SD Card Association, and SNIA, …</a:t>
            </a:r>
          </a:p>
        </p:txBody>
      </p:sp>
    </p:spTree>
    <p:extLst>
      <p:ext uri="{BB962C8B-B14F-4D97-AF65-F5344CB8AC3E}">
        <p14:creationId xmlns:p14="http://schemas.microsoft.com/office/powerpoint/2010/main" val="13621264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9038" y="315688"/>
            <a:ext cx="7859305" cy="1143000"/>
          </a:xfrm>
        </p:spPr>
        <p:txBody>
          <a:bodyPr/>
          <a:lstStyle/>
          <a:p>
            <a:r>
              <a:rPr lang="en-US" dirty="0" smtClean="0"/>
              <a:t>XFM</a:t>
            </a:r>
            <a:endParaRPr lang="en-US" dirty="0"/>
          </a:p>
        </p:txBody>
      </p:sp>
      <p:sp>
        <p:nvSpPr>
          <p:cNvPr id="4" name="Content Placeholder 2"/>
          <p:cNvSpPr txBox="1">
            <a:spLocks/>
          </p:cNvSpPr>
          <p:nvPr/>
        </p:nvSpPr>
        <p:spPr>
          <a:xfrm>
            <a:off x="612381" y="2008450"/>
            <a:ext cx="5018718" cy="3681149"/>
          </a:xfrm>
          <a:prstGeom prst="rect">
            <a:avLst/>
          </a:prstGeom>
          <a:noFill/>
          <a:ln>
            <a:noFill/>
          </a:ln>
        </p:spPr>
        <p:txBody>
          <a:bodyPr spcFirstLastPara="1" vert="horz" wrap="square" lIns="91425" tIns="45700" rIns="91425" bIns="45700" rtlCol="0" anchor="t" anchorCtr="0">
            <a:noAutofit/>
          </a:bodyPr>
          <a:lstStyle>
            <a:lvl1pPr marL="609585" lvl="0" indent="-457189" algn="l" defTabSz="914400" rtl="0" eaLnBrk="1" latinLnBrk="0" hangingPunct="1">
              <a:lnSpc>
                <a:spcPct val="100000"/>
              </a:lnSpc>
              <a:spcBef>
                <a:spcPts val="480"/>
              </a:spcBef>
              <a:spcAft>
                <a:spcPts val="0"/>
              </a:spcAft>
              <a:buClr>
                <a:srgbClr val="0070C0"/>
              </a:buClr>
              <a:buSzPts val="1800"/>
              <a:buFont typeface="Arial" panose="020B0604020202020204" pitchFamily="34" charset="0"/>
              <a:buChar char="•"/>
              <a:defRPr sz="2800" b="0" i="0" kern="1200">
                <a:solidFill>
                  <a:srgbClr val="0070C0"/>
                </a:solidFill>
                <a:latin typeface="Arial" panose="020B0604020202020204" pitchFamily="34" charset="0"/>
                <a:ea typeface="+mn-ea"/>
                <a:cs typeface="Arial" panose="020B0604020202020204" pitchFamily="34" charset="0"/>
              </a:defRPr>
            </a:lvl1pPr>
            <a:lvl2pPr marL="1219170" lvl="1" indent="-457189" algn="l" defTabSz="914400" rtl="0" eaLnBrk="1" latinLnBrk="0" hangingPunct="1">
              <a:lnSpc>
                <a:spcPct val="100000"/>
              </a:lnSpc>
              <a:spcBef>
                <a:spcPts val="480"/>
              </a:spcBef>
              <a:spcAft>
                <a:spcPts val="0"/>
              </a:spcAft>
              <a:buClr>
                <a:srgbClr val="0070C0"/>
              </a:buClr>
              <a:buSzPts val="1800"/>
              <a:buFont typeface="Arial" panose="020B0604020202020204" pitchFamily="34" charset="0"/>
              <a:buChar char="o"/>
              <a:defRPr sz="2400" b="0" i="0" kern="1200">
                <a:solidFill>
                  <a:schemeClr val="tx1"/>
                </a:solidFill>
                <a:latin typeface="Arial" panose="020B0604020202020204" pitchFamily="34" charset="0"/>
                <a:ea typeface="+mn-ea"/>
                <a:cs typeface="Arial" panose="020B0604020202020204" pitchFamily="34" charset="0"/>
              </a:defRPr>
            </a:lvl2pPr>
            <a:lvl3pPr marL="1828754" lvl="2" indent="-457189" algn="l" defTabSz="914400" rtl="0" eaLnBrk="1" latinLnBrk="0" hangingPunct="1">
              <a:lnSpc>
                <a:spcPct val="100000"/>
              </a:lnSpc>
              <a:spcBef>
                <a:spcPts val="480"/>
              </a:spcBef>
              <a:spcAft>
                <a:spcPts val="0"/>
              </a:spcAft>
              <a:buClr>
                <a:srgbClr val="0070C0"/>
              </a:buClr>
              <a:buSzPts val="1800"/>
              <a:buFont typeface="Arial" panose="020B0604020202020204" pitchFamily="34" charset="0"/>
              <a:buChar char="–"/>
              <a:defRPr sz="2000" b="0" i="0" kern="1200">
                <a:solidFill>
                  <a:srgbClr val="0070C0"/>
                </a:solidFill>
                <a:latin typeface="Arial" panose="020B0604020202020204" pitchFamily="34" charset="0"/>
                <a:ea typeface="+mn-ea"/>
                <a:cs typeface="Arial" panose="020B0604020202020204" pitchFamily="34" charset="0"/>
              </a:defRPr>
            </a:lvl3pPr>
            <a:lvl4pPr marL="2438339" lvl="3" indent="-457189" algn="l" defTabSz="914400" rtl="0" eaLnBrk="1" latinLnBrk="0" hangingPunct="1">
              <a:lnSpc>
                <a:spcPct val="100000"/>
              </a:lnSpc>
              <a:spcBef>
                <a:spcPts val="480"/>
              </a:spcBef>
              <a:spcAft>
                <a:spcPts val="0"/>
              </a:spcAft>
              <a:buClr>
                <a:srgbClr val="FF7F00"/>
              </a:buClr>
              <a:buSzPts val="1800"/>
              <a:buFont typeface="Arial" panose="020B0604020202020204" pitchFamily="34" charset="0"/>
              <a:buChar char="–"/>
              <a:defRPr sz="1800" b="0" i="0" kern="1200">
                <a:solidFill>
                  <a:srgbClr val="080A43"/>
                </a:solidFill>
                <a:latin typeface="Arial" panose="020B0604020202020204" pitchFamily="34" charset="0"/>
                <a:ea typeface="+mn-ea"/>
                <a:cs typeface="Arial" panose="020B0604020202020204" pitchFamily="34" charset="0"/>
              </a:defRPr>
            </a:lvl4pPr>
            <a:lvl5pPr marL="3047924" lvl="4" indent="-457189" algn="l" defTabSz="914400" rtl="0" eaLnBrk="1" latinLnBrk="0" hangingPunct="1">
              <a:lnSpc>
                <a:spcPct val="100000"/>
              </a:lnSpc>
              <a:spcBef>
                <a:spcPts val="480"/>
              </a:spcBef>
              <a:spcAft>
                <a:spcPts val="0"/>
              </a:spcAft>
              <a:buClr>
                <a:srgbClr val="FF7F00"/>
              </a:buClr>
              <a:buSzPts val="1800"/>
              <a:buFont typeface="Arial" panose="020B0604020202020204" pitchFamily="34" charset="0"/>
              <a:buChar char="»"/>
              <a:defRPr sz="1800" b="0" i="0" kern="1200">
                <a:solidFill>
                  <a:srgbClr val="0070C0"/>
                </a:solidFill>
                <a:latin typeface="Arial" panose="020B0604020202020204" pitchFamily="34" charset="0"/>
                <a:ea typeface="+mn-ea"/>
                <a:cs typeface="Arial" panose="020B0604020202020204" pitchFamily="34" charset="0"/>
              </a:defRPr>
            </a:lvl5pPr>
            <a:lvl6pPr marL="3657509" lvl="5" indent="-457189" algn="l" defTabSz="914400" rtl="0" eaLnBrk="1" latinLnBrk="0" hangingPunct="1">
              <a:lnSpc>
                <a:spcPct val="90000"/>
              </a:lnSpc>
              <a:spcBef>
                <a:spcPts val="480"/>
              </a:spcBef>
              <a:spcAft>
                <a:spcPts val="0"/>
              </a:spcAft>
              <a:buClr>
                <a:srgbClr val="FF7F00"/>
              </a:buClr>
              <a:buSzPts val="1800"/>
              <a:buFont typeface="Arial" panose="020B0604020202020204" pitchFamily="34" charset="0"/>
              <a:buChar char="»"/>
              <a:defRPr sz="1800" kern="1200">
                <a:solidFill>
                  <a:schemeClr val="tx1"/>
                </a:solidFill>
                <a:latin typeface="+mn-lt"/>
                <a:ea typeface="+mn-ea"/>
                <a:cs typeface="+mn-cs"/>
              </a:defRPr>
            </a:lvl6pPr>
            <a:lvl7pPr marL="4267093" lvl="6" indent="-457189" algn="l" defTabSz="914400" rtl="0" eaLnBrk="1" latinLnBrk="0" hangingPunct="1">
              <a:lnSpc>
                <a:spcPct val="90000"/>
              </a:lnSpc>
              <a:spcBef>
                <a:spcPts val="480"/>
              </a:spcBef>
              <a:spcAft>
                <a:spcPts val="0"/>
              </a:spcAft>
              <a:buClr>
                <a:srgbClr val="FF7F00"/>
              </a:buClr>
              <a:buSzPts val="1800"/>
              <a:buFont typeface="Arial" panose="020B0604020202020204" pitchFamily="34" charset="0"/>
              <a:buChar char="»"/>
              <a:defRPr sz="1800" kern="1200">
                <a:solidFill>
                  <a:schemeClr val="tx1"/>
                </a:solidFill>
                <a:latin typeface="+mn-lt"/>
                <a:ea typeface="+mn-ea"/>
                <a:cs typeface="+mn-cs"/>
              </a:defRPr>
            </a:lvl7pPr>
            <a:lvl8pPr marL="4876678" lvl="7" indent="-457189" algn="l" defTabSz="914400" rtl="0" eaLnBrk="1" latinLnBrk="0" hangingPunct="1">
              <a:lnSpc>
                <a:spcPct val="90000"/>
              </a:lnSpc>
              <a:spcBef>
                <a:spcPts val="480"/>
              </a:spcBef>
              <a:spcAft>
                <a:spcPts val="0"/>
              </a:spcAft>
              <a:buClr>
                <a:srgbClr val="FF7F00"/>
              </a:buClr>
              <a:buSzPts val="1800"/>
              <a:buFont typeface="Arial" panose="020B0604020202020204" pitchFamily="34" charset="0"/>
              <a:buChar char="»"/>
              <a:defRPr sz="1800" kern="1200">
                <a:solidFill>
                  <a:schemeClr val="tx1"/>
                </a:solidFill>
                <a:latin typeface="+mn-lt"/>
                <a:ea typeface="+mn-ea"/>
                <a:cs typeface="+mn-cs"/>
              </a:defRPr>
            </a:lvl8pPr>
            <a:lvl9pPr marL="5486263" lvl="8" indent="-457189" algn="l" defTabSz="914400" rtl="0" eaLnBrk="1" latinLnBrk="0" hangingPunct="1">
              <a:lnSpc>
                <a:spcPct val="90000"/>
              </a:lnSpc>
              <a:spcBef>
                <a:spcPts val="480"/>
              </a:spcBef>
              <a:spcAft>
                <a:spcPts val="0"/>
              </a:spcAft>
              <a:buClr>
                <a:srgbClr val="FF7F00"/>
              </a:buClr>
              <a:buSzPts val="1800"/>
              <a:buFont typeface="Arial" panose="020B0604020202020204" pitchFamily="34" charset="0"/>
              <a:buChar char="»"/>
              <a:defRPr sz="1800" kern="1200">
                <a:solidFill>
                  <a:schemeClr val="tx1"/>
                </a:solidFill>
                <a:latin typeface="+mn-lt"/>
                <a:ea typeface="+mn-ea"/>
                <a:cs typeface="+mn-cs"/>
              </a:defRPr>
            </a:lvl9pPr>
          </a:lstStyle>
          <a:p>
            <a:pPr marL="0" indent="0">
              <a:spcAft>
                <a:spcPts val="600"/>
              </a:spcAft>
              <a:buFont typeface="Arial" panose="020B0604020202020204" pitchFamily="34" charset="0"/>
              <a:buNone/>
            </a:pPr>
            <a:r>
              <a:rPr lang="en-US" dirty="0" smtClean="0">
                <a:solidFill>
                  <a:schemeClr val="tx1"/>
                </a:solidFill>
              </a:rPr>
              <a:t>Embedded connectorized storage designed for: </a:t>
            </a:r>
          </a:p>
          <a:p>
            <a:pPr marL="688975" lvl="1"/>
            <a:r>
              <a:rPr lang="en-US" dirty="0" smtClean="0"/>
              <a:t>Easy replacement</a:t>
            </a:r>
          </a:p>
          <a:p>
            <a:pPr marL="688975" lvl="1"/>
            <a:r>
              <a:rPr lang="en-US" dirty="0" smtClean="0"/>
              <a:t>Minimal real-estate (3D) </a:t>
            </a:r>
          </a:p>
          <a:p>
            <a:pPr marL="688975" lvl="1"/>
            <a:r>
              <a:rPr lang="en-US" dirty="0" smtClean="0"/>
              <a:t>Heat transfer mechanisms optimizable for system target</a:t>
            </a:r>
            <a:endParaRPr lang="en-US" dirty="0"/>
          </a:p>
        </p:txBody>
      </p:sp>
      <p:pic>
        <p:nvPicPr>
          <p:cNvPr id="5" name="図 1" descr="image001"/>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6151441" y="1618785"/>
            <a:ext cx="2764489"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noChangeArrowheads="1"/>
          </p:cNvPicPr>
          <p:nvPr/>
        </p:nvPicPr>
        <p:blipFill rotWithShape="1">
          <a:blip r:embed="rId3" cstate="screen">
            <a:extLst>
              <a:ext uri="{28A0092B-C50C-407E-A947-70E740481C1C}">
                <a14:useLocalDpi xmlns:a14="http://schemas.microsoft.com/office/drawing/2010/main" val="0"/>
              </a:ext>
            </a:extLst>
          </a:blip>
          <a:srcRect l="7536" t="12541" r="2274"/>
          <a:stretch/>
        </p:blipFill>
        <p:spPr bwMode="auto">
          <a:xfrm>
            <a:off x="6147337" y="4565454"/>
            <a:ext cx="2772696" cy="15994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p:cNvPicPr>
            <a:picLocks noChangeAspect="1"/>
          </p:cNvPicPr>
          <p:nvPr/>
        </p:nvPicPr>
        <p:blipFill>
          <a:blip r:embed="rId4"/>
          <a:stretch>
            <a:fillRect/>
          </a:stretch>
        </p:blipFill>
        <p:spPr>
          <a:xfrm>
            <a:off x="9278763" y="2744281"/>
            <a:ext cx="2276793" cy="2524477"/>
          </a:xfrm>
          <a:prstGeom prst="rect">
            <a:avLst/>
          </a:prstGeom>
        </p:spPr>
      </p:pic>
    </p:spTree>
    <p:extLst>
      <p:ext uri="{BB962C8B-B14F-4D97-AF65-F5344CB8AC3E}">
        <p14:creationId xmlns:p14="http://schemas.microsoft.com/office/powerpoint/2010/main" val="209549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Automotive BGA </a:t>
            </a:r>
            <a:endParaRPr lang="en-US" dirty="0"/>
          </a:p>
        </p:txBody>
      </p:sp>
      <p:sp>
        <p:nvSpPr>
          <p:cNvPr id="5" name="Subtitle 4"/>
          <p:cNvSpPr>
            <a:spLocks noGrp="1"/>
          </p:cNvSpPr>
          <p:nvPr>
            <p:ph type="subTitle" idx="1"/>
          </p:nvPr>
        </p:nvSpPr>
        <p:spPr/>
        <p:txBody>
          <a:bodyPr/>
          <a:lstStyle/>
          <a:p>
            <a:r>
              <a:rPr lang="en-US" dirty="0" smtClean="0"/>
              <a:t>JESD312</a:t>
            </a:r>
            <a:endParaRPr lang="en-US" dirty="0"/>
          </a:p>
        </p:txBody>
      </p:sp>
    </p:spTree>
    <p:extLst>
      <p:ext uri="{BB962C8B-B14F-4D97-AF65-F5344CB8AC3E}">
        <p14:creationId xmlns:p14="http://schemas.microsoft.com/office/powerpoint/2010/main" val="8103692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Self-Driving Car Technology: How Do Self-Driving Cars Work? | Landmark  Dividend - Landmark Dividend LLC">
            <a:extLst>
              <a:ext uri="{FF2B5EF4-FFF2-40B4-BE49-F238E27FC236}">
                <a16:creationId xmlns:a16="http://schemas.microsoft.com/office/drawing/2014/main" id="{30FE35CE-91DB-4183-A4BF-4A389AD1A9D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11822" y="61240"/>
            <a:ext cx="5752532" cy="3429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n-Vehicle Entertainment &amp; Connectivity | GMC">
            <a:extLst>
              <a:ext uri="{FF2B5EF4-FFF2-40B4-BE49-F238E27FC236}">
                <a16:creationId xmlns:a16="http://schemas.microsoft.com/office/drawing/2014/main" id="{0A9B7A22-7759-481E-B806-F95CD6693430}"/>
              </a:ext>
            </a:extLst>
          </p:cNvPr>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7808999" y="4035068"/>
            <a:ext cx="3567289" cy="2006600"/>
          </a:xfrm>
          <a:prstGeom prst="rect">
            <a:avLst/>
          </a:prstGeom>
          <a:noFill/>
          <a:effectLst>
            <a:softEdge rad="165100"/>
          </a:effectLst>
          <a:extLst>
            <a:ext uri="{909E8E84-426E-40DD-AFC4-6F175D3DCCD1}">
              <a14:hiddenFill xmlns:a14="http://schemas.microsoft.com/office/drawing/2010/main">
                <a:solidFill>
                  <a:srgbClr val="FFFFFF"/>
                </a:solidFill>
              </a14:hiddenFill>
            </a:ext>
          </a:extLst>
        </p:spPr>
      </p:pic>
      <p:sp>
        <p:nvSpPr>
          <p:cNvPr id="9" name="Content Placeholder 3">
            <a:extLst>
              <a:ext uri="{FF2B5EF4-FFF2-40B4-BE49-F238E27FC236}">
                <a16:creationId xmlns:a16="http://schemas.microsoft.com/office/drawing/2014/main" id="{30A3463B-987F-4B45-A31C-88BE45E7C56B}"/>
              </a:ext>
            </a:extLst>
          </p:cNvPr>
          <p:cNvSpPr txBox="1">
            <a:spLocks/>
          </p:cNvSpPr>
          <p:nvPr/>
        </p:nvSpPr>
        <p:spPr bwMode="auto">
          <a:xfrm>
            <a:off x="610028" y="5826264"/>
            <a:ext cx="5354478" cy="561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68580" tIns="34291" rIns="68580" bIns="34291" numCol="1" rtlCol="0" anchor="t" anchorCtr="0" compatLnSpc="1">
            <a:prstTxWarp prst="textNoShape">
              <a:avLst/>
            </a:prstTxWarp>
            <a:spAutoFit/>
          </a:bodyPr>
          <a:lstStyle>
            <a:lvl1pPr marL="342900" indent="-342900" algn="l" rtl="0" eaLnBrk="0" fontAlgn="base" hangingPunct="0">
              <a:spcBef>
                <a:spcPct val="20000"/>
              </a:spcBef>
              <a:spcAft>
                <a:spcPct val="0"/>
              </a:spcAft>
              <a:buChar char="•"/>
              <a:defRPr sz="3200">
                <a:solidFill>
                  <a:schemeClr val="tx1"/>
                </a:solidFill>
                <a:latin typeface="Verdana" charset="0"/>
                <a:ea typeface="+mn-ea"/>
                <a:cs typeface="+mn-cs"/>
              </a:defRPr>
            </a:lvl1pPr>
            <a:lvl2pPr marL="742950" indent="-285750" algn="l" rtl="0" eaLnBrk="0" fontAlgn="base" hangingPunct="0">
              <a:spcBef>
                <a:spcPct val="20000"/>
              </a:spcBef>
              <a:spcAft>
                <a:spcPct val="0"/>
              </a:spcAft>
              <a:buChar char="–"/>
              <a:defRPr sz="2800">
                <a:solidFill>
                  <a:schemeClr val="tx1"/>
                </a:solidFill>
                <a:latin typeface="Verdana" charset="0"/>
                <a:ea typeface="+mn-ea"/>
              </a:defRPr>
            </a:lvl2pPr>
            <a:lvl3pPr marL="1143000" indent="-228600" algn="l" rtl="0" eaLnBrk="0" fontAlgn="base" hangingPunct="0">
              <a:spcBef>
                <a:spcPct val="20000"/>
              </a:spcBef>
              <a:spcAft>
                <a:spcPct val="0"/>
              </a:spcAft>
              <a:buChar char="•"/>
              <a:defRPr sz="2400">
                <a:solidFill>
                  <a:schemeClr val="tx1"/>
                </a:solidFill>
                <a:latin typeface="Verdana" charset="0"/>
                <a:ea typeface="+mn-ea"/>
              </a:defRPr>
            </a:lvl3pPr>
            <a:lvl4pPr marL="1600200" indent="-228600" algn="l" rtl="0" eaLnBrk="0" fontAlgn="base" hangingPunct="0">
              <a:spcBef>
                <a:spcPct val="20000"/>
              </a:spcBef>
              <a:spcAft>
                <a:spcPct val="0"/>
              </a:spcAft>
              <a:buChar char="–"/>
              <a:defRPr sz="2000">
                <a:solidFill>
                  <a:schemeClr val="tx1"/>
                </a:solidFill>
                <a:latin typeface="Verdana" charset="0"/>
                <a:ea typeface="+mn-ea"/>
              </a:defRPr>
            </a:lvl4pPr>
            <a:lvl5pPr marL="2057400" indent="-228600" algn="l" rtl="0" eaLnBrk="0" fontAlgn="base" hangingPunct="0">
              <a:spcBef>
                <a:spcPct val="20000"/>
              </a:spcBef>
              <a:spcAft>
                <a:spcPct val="0"/>
              </a:spcAft>
              <a:buChar char="»"/>
              <a:defRPr sz="2000">
                <a:solidFill>
                  <a:schemeClr val="tx1"/>
                </a:solidFill>
                <a:latin typeface="Verdana" charset="0"/>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a:lstStyle>
          <a:p>
            <a:pPr marL="0" indent="0" algn="ctr">
              <a:spcBef>
                <a:spcPct val="0"/>
              </a:spcBef>
              <a:buNone/>
            </a:pPr>
            <a:r>
              <a:rPr lang="en-US" b="1" dirty="0">
                <a:solidFill>
                  <a:srgbClr val="0070C0"/>
                </a:solidFill>
                <a:latin typeface="Arial" panose="020B0604020202020204" pitchFamily="34" charset="0"/>
                <a:ea typeface="ＭＳ Ｐゴシック" panose="020B0600070205080204" pitchFamily="34" charset="-128"/>
              </a:rPr>
              <a:t>Variety of Control Systems</a:t>
            </a:r>
          </a:p>
        </p:txBody>
      </p:sp>
      <p:cxnSp>
        <p:nvCxnSpPr>
          <p:cNvPr id="7" name="Straight Connector 6">
            <a:extLst>
              <a:ext uri="{FF2B5EF4-FFF2-40B4-BE49-F238E27FC236}">
                <a16:creationId xmlns:a16="http://schemas.microsoft.com/office/drawing/2014/main" id="{895B4731-0F7D-41F8-9FF3-5EA5874F6E32}"/>
              </a:ext>
            </a:extLst>
          </p:cNvPr>
          <p:cNvCxnSpPr>
            <a:cxnSpLocks/>
          </p:cNvCxnSpPr>
          <p:nvPr/>
        </p:nvCxnSpPr>
        <p:spPr>
          <a:xfrm flipV="1">
            <a:off x="2417848" y="2755900"/>
            <a:ext cx="863011" cy="287304"/>
          </a:xfrm>
          <a:prstGeom prst="line">
            <a:avLst/>
          </a:prstGeom>
          <a:ln w="28575"/>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EF8BCC70-E933-4CA7-9D9F-B8919007262F}"/>
              </a:ext>
            </a:extLst>
          </p:cNvPr>
          <p:cNvCxnSpPr>
            <a:cxnSpLocks/>
          </p:cNvCxnSpPr>
          <p:nvPr/>
        </p:nvCxnSpPr>
        <p:spPr>
          <a:xfrm flipV="1">
            <a:off x="2388668" y="2917518"/>
            <a:ext cx="932177" cy="1358717"/>
          </a:xfrm>
          <a:prstGeom prst="line">
            <a:avLst/>
          </a:prstGeom>
          <a:ln w="28575"/>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C5C4EA51-8A69-4D8F-B0D3-B874E225398D}"/>
              </a:ext>
            </a:extLst>
          </p:cNvPr>
          <p:cNvCxnSpPr>
            <a:cxnSpLocks/>
          </p:cNvCxnSpPr>
          <p:nvPr/>
        </p:nvCxnSpPr>
        <p:spPr>
          <a:xfrm>
            <a:off x="3911601" y="2889333"/>
            <a:ext cx="1638217" cy="1386903"/>
          </a:xfrm>
          <a:prstGeom prst="line">
            <a:avLst/>
          </a:prstGeom>
          <a:ln w="28575"/>
        </p:spPr>
        <p:style>
          <a:lnRef idx="1">
            <a:schemeClr val="dk1"/>
          </a:lnRef>
          <a:fillRef idx="0">
            <a:schemeClr val="dk1"/>
          </a:fillRef>
          <a:effectRef idx="0">
            <a:schemeClr val="dk1"/>
          </a:effectRef>
          <a:fontRef idx="minor">
            <a:schemeClr val="tx1"/>
          </a:fontRef>
        </p:style>
      </p:cxnSp>
      <p:cxnSp>
        <p:nvCxnSpPr>
          <p:cNvPr id="19" name="Straight Connector 18">
            <a:extLst>
              <a:ext uri="{FF2B5EF4-FFF2-40B4-BE49-F238E27FC236}">
                <a16:creationId xmlns:a16="http://schemas.microsoft.com/office/drawing/2014/main" id="{4A834ACE-C673-4801-94F9-2C72C44592DF}"/>
              </a:ext>
            </a:extLst>
          </p:cNvPr>
          <p:cNvCxnSpPr>
            <a:cxnSpLocks/>
          </p:cNvCxnSpPr>
          <p:nvPr/>
        </p:nvCxnSpPr>
        <p:spPr>
          <a:xfrm>
            <a:off x="3950194" y="2755901"/>
            <a:ext cx="1136157" cy="342900"/>
          </a:xfrm>
          <a:prstGeom prst="line">
            <a:avLst/>
          </a:prstGeom>
          <a:ln w="28575"/>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0098B996-A5FB-4D81-A3C1-E3B50B04941C}"/>
              </a:ext>
            </a:extLst>
          </p:cNvPr>
          <p:cNvCxnSpPr>
            <a:cxnSpLocks/>
            <a:endCxn id="10" idx="0"/>
          </p:cNvCxnSpPr>
          <p:nvPr/>
        </p:nvCxnSpPr>
        <p:spPr>
          <a:xfrm>
            <a:off x="3630615" y="1606552"/>
            <a:ext cx="0" cy="470281"/>
          </a:xfrm>
          <a:prstGeom prst="line">
            <a:avLst/>
          </a:prstGeom>
          <a:ln w="28575"/>
        </p:spPr>
        <p:style>
          <a:lnRef idx="1">
            <a:schemeClr val="dk1"/>
          </a:lnRef>
          <a:fillRef idx="0">
            <a:schemeClr val="dk1"/>
          </a:fillRef>
          <a:effectRef idx="0">
            <a:schemeClr val="dk1"/>
          </a:effectRef>
          <a:fontRef idx="minor">
            <a:schemeClr val="tx1"/>
          </a:fontRef>
        </p:style>
      </p:cxnSp>
      <p:sp>
        <p:nvSpPr>
          <p:cNvPr id="10" name="Rectangle: Rounded Corners 9">
            <a:extLst>
              <a:ext uri="{FF2B5EF4-FFF2-40B4-BE49-F238E27FC236}">
                <a16:creationId xmlns:a16="http://schemas.microsoft.com/office/drawing/2014/main" id="{5976C049-7ADD-4A62-B4EF-9FCBA9B05A44}"/>
              </a:ext>
            </a:extLst>
          </p:cNvPr>
          <p:cNvSpPr/>
          <p:nvPr/>
        </p:nvSpPr>
        <p:spPr>
          <a:xfrm>
            <a:off x="3092668" y="2076833"/>
            <a:ext cx="1075893" cy="867751"/>
          </a:xfrm>
          <a:prstGeom prst="roundRect">
            <a:avLst/>
          </a:prstGeom>
          <a:solidFill>
            <a:schemeClr val="tx1">
              <a:lumMod val="65000"/>
              <a:lumOff val="3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PCIe</a:t>
            </a:r>
          </a:p>
          <a:p>
            <a:pPr algn="ctr"/>
            <a:r>
              <a:rPr lang="en-US" sz="2000" dirty="0"/>
              <a:t>Switch</a:t>
            </a:r>
          </a:p>
        </p:txBody>
      </p:sp>
      <p:sp>
        <p:nvSpPr>
          <p:cNvPr id="2" name="Rectangle: Rounded Corners 1">
            <a:extLst>
              <a:ext uri="{FF2B5EF4-FFF2-40B4-BE49-F238E27FC236}">
                <a16:creationId xmlns:a16="http://schemas.microsoft.com/office/drawing/2014/main" id="{762F82A8-0E4B-4569-AE29-AE395B31454B}"/>
              </a:ext>
            </a:extLst>
          </p:cNvPr>
          <p:cNvSpPr/>
          <p:nvPr/>
        </p:nvSpPr>
        <p:spPr>
          <a:xfrm>
            <a:off x="4799303" y="2243873"/>
            <a:ext cx="2336800" cy="1320800"/>
          </a:xfrm>
          <a:prstGeom prst="roundRect">
            <a:avLst/>
          </a:prstGeom>
          <a:solidFill>
            <a:srgbClr val="0070C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Communications</a:t>
            </a:r>
          </a:p>
          <a:p>
            <a:pPr algn="ctr"/>
            <a:r>
              <a:rPr lang="en-US" sz="2000" dirty="0"/>
              <a:t>SoC</a:t>
            </a:r>
          </a:p>
        </p:txBody>
      </p:sp>
      <p:sp>
        <p:nvSpPr>
          <p:cNvPr id="4" name="Rectangle: Rounded Corners 3">
            <a:extLst>
              <a:ext uri="{FF2B5EF4-FFF2-40B4-BE49-F238E27FC236}">
                <a16:creationId xmlns:a16="http://schemas.microsoft.com/office/drawing/2014/main" id="{C954B422-762D-45F3-B625-FBCAA9529E0C}"/>
              </a:ext>
            </a:extLst>
          </p:cNvPr>
          <p:cNvSpPr/>
          <p:nvPr/>
        </p:nvSpPr>
        <p:spPr>
          <a:xfrm>
            <a:off x="189571" y="2243873"/>
            <a:ext cx="2438400" cy="1320800"/>
          </a:xfrm>
          <a:prstGeom prst="roundRect">
            <a:avLst/>
          </a:prstGeom>
          <a:solidFill>
            <a:srgbClr val="0070C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Display</a:t>
            </a:r>
          </a:p>
          <a:p>
            <a:pPr algn="ctr"/>
            <a:r>
              <a:rPr lang="en-US" sz="2000" dirty="0"/>
              <a:t>SoC</a:t>
            </a:r>
          </a:p>
        </p:txBody>
      </p:sp>
      <p:sp>
        <p:nvSpPr>
          <p:cNvPr id="5" name="Rectangle: Rounded Corners 4">
            <a:extLst>
              <a:ext uri="{FF2B5EF4-FFF2-40B4-BE49-F238E27FC236}">
                <a16:creationId xmlns:a16="http://schemas.microsoft.com/office/drawing/2014/main" id="{16FB3C62-BC52-4F1B-A9F9-903961200BD2}"/>
              </a:ext>
            </a:extLst>
          </p:cNvPr>
          <p:cNvSpPr/>
          <p:nvPr/>
        </p:nvSpPr>
        <p:spPr>
          <a:xfrm>
            <a:off x="4018688" y="4035068"/>
            <a:ext cx="2540000" cy="1320800"/>
          </a:xfrm>
          <a:prstGeom prst="roundRect">
            <a:avLst/>
          </a:prstGeom>
          <a:solidFill>
            <a:srgbClr val="0070C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Vehicle Control</a:t>
            </a:r>
          </a:p>
          <a:p>
            <a:pPr algn="ctr"/>
            <a:r>
              <a:rPr lang="en-US" sz="2000" dirty="0"/>
              <a:t>SoC</a:t>
            </a:r>
          </a:p>
        </p:txBody>
      </p:sp>
      <p:sp>
        <p:nvSpPr>
          <p:cNvPr id="8" name="Rectangle: Rounded Corners 7">
            <a:extLst>
              <a:ext uri="{FF2B5EF4-FFF2-40B4-BE49-F238E27FC236}">
                <a16:creationId xmlns:a16="http://schemas.microsoft.com/office/drawing/2014/main" id="{28A511FB-0E11-41FA-AE44-4DA1FD953A7E}"/>
              </a:ext>
            </a:extLst>
          </p:cNvPr>
          <p:cNvSpPr/>
          <p:nvPr/>
        </p:nvSpPr>
        <p:spPr>
          <a:xfrm>
            <a:off x="1324383" y="4035068"/>
            <a:ext cx="2438400" cy="1320800"/>
          </a:xfrm>
          <a:prstGeom prst="roundRect">
            <a:avLst/>
          </a:prstGeom>
          <a:solidFill>
            <a:srgbClr val="0070C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Entertainment</a:t>
            </a:r>
          </a:p>
          <a:p>
            <a:pPr algn="ctr"/>
            <a:r>
              <a:rPr lang="en-US" sz="2000" dirty="0"/>
              <a:t>SoC</a:t>
            </a:r>
          </a:p>
        </p:txBody>
      </p:sp>
      <p:sp>
        <p:nvSpPr>
          <p:cNvPr id="6" name="Rectangle 5">
            <a:extLst>
              <a:ext uri="{FF2B5EF4-FFF2-40B4-BE49-F238E27FC236}">
                <a16:creationId xmlns:a16="http://schemas.microsoft.com/office/drawing/2014/main" id="{8B30E55A-83C3-4282-AD32-1B5B33EDA43E}"/>
              </a:ext>
            </a:extLst>
          </p:cNvPr>
          <p:cNvSpPr/>
          <p:nvPr/>
        </p:nvSpPr>
        <p:spPr>
          <a:xfrm>
            <a:off x="2665415" y="173547"/>
            <a:ext cx="1930400" cy="1625600"/>
          </a:xfrm>
          <a:prstGeom prst="rect">
            <a:avLst/>
          </a:prstGeom>
          <a:solidFill>
            <a:srgbClr val="FFC0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PCIe Shared Resource:</a:t>
            </a:r>
          </a:p>
          <a:p>
            <a:pPr algn="ctr"/>
            <a:r>
              <a:rPr lang="en-US" sz="2400" b="1" dirty="0">
                <a:solidFill>
                  <a:schemeClr val="tx1"/>
                </a:solidFill>
              </a:rPr>
              <a:t>Automotive</a:t>
            </a:r>
          </a:p>
          <a:p>
            <a:pPr algn="ctr"/>
            <a:r>
              <a:rPr lang="en-US" sz="2400" b="1" dirty="0">
                <a:solidFill>
                  <a:schemeClr val="tx1"/>
                </a:solidFill>
              </a:rPr>
              <a:t>SSD</a:t>
            </a:r>
          </a:p>
        </p:txBody>
      </p:sp>
    </p:spTree>
    <p:extLst>
      <p:ext uri="{BB962C8B-B14F-4D97-AF65-F5344CB8AC3E}">
        <p14:creationId xmlns:p14="http://schemas.microsoft.com/office/powerpoint/2010/main" val="2499782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0" presetClass="entr" presetSubtype="0"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par>
                                <p:cTn id="17" presetID="10" presetClass="entr" presetSubtype="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F5ED893-0C4E-4FE8-9604-97F02FB866FE}"/>
              </a:ext>
            </a:extLst>
          </p:cNvPr>
          <p:cNvPicPr>
            <a:picLocks noChangeAspect="1"/>
          </p:cNvPicPr>
          <p:nvPr/>
        </p:nvPicPr>
        <p:blipFill>
          <a:blip r:embed="rId2"/>
          <a:stretch>
            <a:fillRect/>
          </a:stretch>
        </p:blipFill>
        <p:spPr>
          <a:xfrm>
            <a:off x="576699" y="178386"/>
            <a:ext cx="4542912" cy="6013449"/>
          </a:xfrm>
          <a:prstGeom prst="rect">
            <a:avLst/>
          </a:prstGeom>
        </p:spPr>
      </p:pic>
      <p:pic>
        <p:nvPicPr>
          <p:cNvPr id="6" name="Picture 5" descr="A circuit board&#10;&#10;Description automatically generated">
            <a:extLst>
              <a:ext uri="{FF2B5EF4-FFF2-40B4-BE49-F238E27FC236}">
                <a16:creationId xmlns:a16="http://schemas.microsoft.com/office/drawing/2014/main" id="{E54C3D7B-AD30-4D3D-A231-18357549145E}"/>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5712962" y="2713862"/>
            <a:ext cx="5902339" cy="3477973"/>
          </a:xfrm>
          <a:prstGeom prst="rect">
            <a:avLst/>
          </a:prstGeom>
        </p:spPr>
      </p:pic>
      <p:sp>
        <p:nvSpPr>
          <p:cNvPr id="7" name="Content Placeholder 3">
            <a:extLst>
              <a:ext uri="{FF2B5EF4-FFF2-40B4-BE49-F238E27FC236}">
                <a16:creationId xmlns:a16="http://schemas.microsoft.com/office/drawing/2014/main" id="{9CEAE01C-B9BB-43D9-A919-66E03B9EFCB6}"/>
              </a:ext>
            </a:extLst>
          </p:cNvPr>
          <p:cNvSpPr txBox="1">
            <a:spLocks/>
          </p:cNvSpPr>
          <p:nvPr/>
        </p:nvSpPr>
        <p:spPr bwMode="auto">
          <a:xfrm>
            <a:off x="5497287" y="366130"/>
            <a:ext cx="5486117" cy="2039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68580" tIns="34291" rIns="68580" bIns="34291" numCol="1" rtlCol="0" anchor="t" anchorCtr="0" compatLnSpc="1">
            <a:prstTxWarp prst="textNoShape">
              <a:avLst/>
            </a:prstTxWarp>
            <a:spAutoFit/>
          </a:bodyPr>
          <a:lstStyle>
            <a:lvl1pPr marL="342900" indent="-342900" algn="l" rtl="0" eaLnBrk="0" fontAlgn="base" hangingPunct="0">
              <a:spcBef>
                <a:spcPct val="20000"/>
              </a:spcBef>
              <a:spcAft>
                <a:spcPct val="0"/>
              </a:spcAft>
              <a:buChar char="•"/>
              <a:defRPr sz="3200">
                <a:solidFill>
                  <a:schemeClr val="tx1"/>
                </a:solidFill>
                <a:latin typeface="Verdana" charset="0"/>
                <a:ea typeface="+mn-ea"/>
                <a:cs typeface="+mn-cs"/>
              </a:defRPr>
            </a:lvl1pPr>
            <a:lvl2pPr marL="742950" indent="-285750" algn="l" rtl="0" eaLnBrk="0" fontAlgn="base" hangingPunct="0">
              <a:spcBef>
                <a:spcPct val="20000"/>
              </a:spcBef>
              <a:spcAft>
                <a:spcPct val="0"/>
              </a:spcAft>
              <a:buChar char="–"/>
              <a:defRPr sz="2800">
                <a:solidFill>
                  <a:schemeClr val="tx1"/>
                </a:solidFill>
                <a:latin typeface="Verdana" charset="0"/>
                <a:ea typeface="+mn-ea"/>
              </a:defRPr>
            </a:lvl2pPr>
            <a:lvl3pPr marL="1143000" indent="-228600" algn="l" rtl="0" eaLnBrk="0" fontAlgn="base" hangingPunct="0">
              <a:spcBef>
                <a:spcPct val="20000"/>
              </a:spcBef>
              <a:spcAft>
                <a:spcPct val="0"/>
              </a:spcAft>
              <a:buChar char="•"/>
              <a:defRPr sz="2400">
                <a:solidFill>
                  <a:schemeClr val="tx1"/>
                </a:solidFill>
                <a:latin typeface="Verdana" charset="0"/>
                <a:ea typeface="+mn-ea"/>
              </a:defRPr>
            </a:lvl3pPr>
            <a:lvl4pPr marL="1600200" indent="-228600" algn="l" rtl="0" eaLnBrk="0" fontAlgn="base" hangingPunct="0">
              <a:spcBef>
                <a:spcPct val="20000"/>
              </a:spcBef>
              <a:spcAft>
                <a:spcPct val="0"/>
              </a:spcAft>
              <a:buChar char="–"/>
              <a:defRPr sz="2000">
                <a:solidFill>
                  <a:schemeClr val="tx1"/>
                </a:solidFill>
                <a:latin typeface="Verdana" charset="0"/>
                <a:ea typeface="+mn-ea"/>
              </a:defRPr>
            </a:lvl4pPr>
            <a:lvl5pPr marL="2057400" indent="-228600" algn="l" rtl="0" eaLnBrk="0" fontAlgn="base" hangingPunct="0">
              <a:spcBef>
                <a:spcPct val="20000"/>
              </a:spcBef>
              <a:spcAft>
                <a:spcPct val="0"/>
              </a:spcAft>
              <a:buChar char="»"/>
              <a:defRPr sz="2000">
                <a:solidFill>
                  <a:schemeClr val="tx1"/>
                </a:solidFill>
                <a:latin typeface="Verdana" charset="0"/>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a:lstStyle>
          <a:p>
            <a:pPr marL="0" indent="0" algn="ctr">
              <a:spcBef>
                <a:spcPct val="0"/>
              </a:spcBef>
              <a:buNone/>
            </a:pPr>
            <a:r>
              <a:rPr lang="en-US" b="1" i="1" dirty="0" smtClean="0">
                <a:solidFill>
                  <a:srgbClr val="FF0000"/>
                </a:solidFill>
                <a:latin typeface="Arial" panose="020B0604020202020204" pitchFamily="34" charset="0"/>
                <a:ea typeface="ＭＳ Ｐゴシック" panose="020B0600070205080204" pitchFamily="34" charset="-128"/>
              </a:rPr>
              <a:t>Target: Year End 2022</a:t>
            </a:r>
            <a:endParaRPr lang="en-US" b="1" i="1" dirty="0">
              <a:solidFill>
                <a:srgbClr val="FF0000"/>
              </a:solidFill>
              <a:latin typeface="Arial" panose="020B0604020202020204" pitchFamily="34" charset="0"/>
              <a:ea typeface="ＭＳ Ｐゴシック" panose="020B0600070205080204" pitchFamily="34" charset="-128"/>
            </a:endParaRPr>
          </a:p>
          <a:p>
            <a:pPr marL="0" indent="0" algn="ctr">
              <a:spcBef>
                <a:spcPct val="0"/>
              </a:spcBef>
              <a:buNone/>
            </a:pPr>
            <a:endParaRPr lang="en-US" b="1" dirty="0">
              <a:solidFill>
                <a:srgbClr val="0070C0"/>
              </a:solidFill>
              <a:latin typeface="Arial" panose="020B0604020202020204" pitchFamily="34" charset="0"/>
              <a:ea typeface="ＭＳ Ｐゴシック" panose="020B0600070205080204" pitchFamily="34" charset="-128"/>
            </a:endParaRPr>
          </a:p>
          <a:p>
            <a:pPr marL="0" indent="0" algn="ctr">
              <a:spcBef>
                <a:spcPct val="0"/>
              </a:spcBef>
              <a:buNone/>
            </a:pPr>
            <a:r>
              <a:rPr lang="en-US" b="1" dirty="0">
                <a:solidFill>
                  <a:srgbClr val="0070C0"/>
                </a:solidFill>
                <a:latin typeface="Arial" panose="020B0604020202020204" pitchFamily="34" charset="0"/>
                <a:ea typeface="ＭＳ Ｐゴシック" panose="020B0600070205080204" pitchFamily="34" charset="-128"/>
              </a:rPr>
              <a:t>A New Standard SSD</a:t>
            </a:r>
          </a:p>
          <a:p>
            <a:pPr marL="0" indent="0" algn="ctr">
              <a:spcBef>
                <a:spcPct val="0"/>
              </a:spcBef>
              <a:buNone/>
            </a:pPr>
            <a:r>
              <a:rPr lang="en-US" b="1" dirty="0">
                <a:solidFill>
                  <a:srgbClr val="0070C0"/>
                </a:solidFill>
                <a:latin typeface="Arial" panose="020B0604020202020204" pitchFamily="34" charset="0"/>
                <a:ea typeface="ＭＳ Ｐゴシック" panose="020B0600070205080204" pitchFamily="34" charset="-128"/>
              </a:rPr>
              <a:t>for automotive applications</a:t>
            </a:r>
          </a:p>
        </p:txBody>
      </p:sp>
      <p:sp>
        <p:nvSpPr>
          <p:cNvPr id="2" name="Rectangle 1"/>
          <p:cNvSpPr/>
          <p:nvPr/>
        </p:nvSpPr>
        <p:spPr>
          <a:xfrm>
            <a:off x="870857" y="5675086"/>
            <a:ext cx="870857" cy="3193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599644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8" name="Picture 397" descr="A circuit board&#10;&#10;Description automatically generated">
            <a:extLst>
              <a:ext uri="{FF2B5EF4-FFF2-40B4-BE49-F238E27FC236}">
                <a16:creationId xmlns:a16="http://schemas.microsoft.com/office/drawing/2014/main" id="{FA667F54-0E9E-4D11-9CB4-015C230AE758}"/>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1057754" y="1464136"/>
            <a:ext cx="6291744" cy="3721555"/>
          </a:xfrm>
          <a:prstGeom prst="rect">
            <a:avLst/>
          </a:prstGeom>
        </p:spPr>
      </p:pic>
      <p:sp>
        <p:nvSpPr>
          <p:cNvPr id="4" name="Content Placeholder 3">
            <a:extLst>
              <a:ext uri="{FF2B5EF4-FFF2-40B4-BE49-F238E27FC236}">
                <a16:creationId xmlns:a16="http://schemas.microsoft.com/office/drawing/2014/main" id="{98F48633-8165-4474-8E90-630A900A1C64}"/>
              </a:ext>
            </a:extLst>
          </p:cNvPr>
          <p:cNvSpPr>
            <a:spLocks noGrp="1"/>
          </p:cNvSpPr>
          <p:nvPr>
            <p:ph idx="1"/>
          </p:nvPr>
        </p:nvSpPr>
        <p:spPr>
          <a:xfrm>
            <a:off x="4903190" y="4808769"/>
            <a:ext cx="5949064" cy="1200329"/>
          </a:xfrm>
          <a:noFill/>
        </p:spPr>
        <p:txBody>
          <a:bodyPr wrap="none" rtlCol="0">
            <a:spAutoFit/>
          </a:bodyPr>
          <a:lstStyle/>
          <a:p>
            <a:pPr marL="0" indent="0">
              <a:spcBef>
                <a:spcPct val="0"/>
              </a:spcBef>
              <a:buNone/>
            </a:pPr>
            <a:r>
              <a:rPr lang="en-US" sz="2400" b="1" dirty="0">
                <a:solidFill>
                  <a:srgbClr val="0070C0"/>
                </a:solidFill>
                <a:ea typeface="ＭＳ Ｐゴシック" panose="020B0600070205080204" pitchFamily="34" charset="-128"/>
              </a:rPr>
              <a:t>                         Sufficient power delivery</a:t>
            </a:r>
          </a:p>
          <a:p>
            <a:pPr marL="0" indent="0">
              <a:spcBef>
                <a:spcPct val="0"/>
              </a:spcBef>
              <a:buNone/>
            </a:pPr>
            <a:endParaRPr lang="en-US" sz="2400" b="1" dirty="0">
              <a:solidFill>
                <a:srgbClr val="0070C0"/>
              </a:solidFill>
              <a:ea typeface="ＭＳ Ｐゴシック" panose="020B0600070205080204" pitchFamily="34" charset="-128"/>
            </a:endParaRPr>
          </a:p>
          <a:p>
            <a:pPr marL="0" indent="0">
              <a:spcBef>
                <a:spcPct val="0"/>
              </a:spcBef>
              <a:buNone/>
            </a:pPr>
            <a:r>
              <a:rPr lang="en-US" sz="2400" b="1" dirty="0">
                <a:solidFill>
                  <a:srgbClr val="0070C0"/>
                </a:solidFill>
                <a:ea typeface="ＭＳ Ｐゴシック" panose="020B0600070205080204" pitchFamily="34" charset="-128"/>
              </a:rPr>
              <a:t>             Case exposed for cooling</a:t>
            </a:r>
          </a:p>
        </p:txBody>
      </p:sp>
      <p:sp>
        <p:nvSpPr>
          <p:cNvPr id="6" name="Content Placeholder 3">
            <a:extLst>
              <a:ext uri="{FF2B5EF4-FFF2-40B4-BE49-F238E27FC236}">
                <a16:creationId xmlns:a16="http://schemas.microsoft.com/office/drawing/2014/main" id="{F5F62B08-532C-48D2-ACD8-B2AF9D4B3828}"/>
              </a:ext>
            </a:extLst>
          </p:cNvPr>
          <p:cNvSpPr txBox="1">
            <a:spLocks/>
          </p:cNvSpPr>
          <p:nvPr/>
        </p:nvSpPr>
        <p:spPr bwMode="auto">
          <a:xfrm>
            <a:off x="6721304" y="1278169"/>
            <a:ext cx="3716402" cy="561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68580" tIns="34291" rIns="68580" bIns="34291" numCol="1" rtlCol="0" anchor="t" anchorCtr="0" compatLnSpc="1">
            <a:prstTxWarp prst="textNoShape">
              <a:avLst/>
            </a:prstTxWarp>
            <a:spAutoFit/>
          </a:bodyPr>
          <a:lstStyle>
            <a:lvl1pPr marL="342900" indent="-342900" algn="l" rtl="0" eaLnBrk="0" fontAlgn="base" hangingPunct="0">
              <a:spcBef>
                <a:spcPct val="20000"/>
              </a:spcBef>
              <a:spcAft>
                <a:spcPct val="0"/>
              </a:spcAft>
              <a:buChar char="•"/>
              <a:defRPr sz="3200">
                <a:solidFill>
                  <a:schemeClr val="tx1"/>
                </a:solidFill>
                <a:latin typeface="Verdana" charset="0"/>
                <a:ea typeface="+mn-ea"/>
                <a:cs typeface="+mn-cs"/>
              </a:defRPr>
            </a:lvl1pPr>
            <a:lvl2pPr marL="742950" indent="-285750" algn="l" rtl="0" eaLnBrk="0" fontAlgn="base" hangingPunct="0">
              <a:spcBef>
                <a:spcPct val="20000"/>
              </a:spcBef>
              <a:spcAft>
                <a:spcPct val="0"/>
              </a:spcAft>
              <a:buChar char="–"/>
              <a:defRPr sz="2800">
                <a:solidFill>
                  <a:schemeClr val="tx1"/>
                </a:solidFill>
                <a:latin typeface="Verdana" charset="0"/>
                <a:ea typeface="+mn-ea"/>
              </a:defRPr>
            </a:lvl2pPr>
            <a:lvl3pPr marL="1143000" indent="-228600" algn="l" rtl="0" eaLnBrk="0" fontAlgn="base" hangingPunct="0">
              <a:spcBef>
                <a:spcPct val="20000"/>
              </a:spcBef>
              <a:spcAft>
                <a:spcPct val="0"/>
              </a:spcAft>
              <a:buChar char="•"/>
              <a:defRPr sz="2400">
                <a:solidFill>
                  <a:schemeClr val="tx1"/>
                </a:solidFill>
                <a:latin typeface="Verdana" charset="0"/>
                <a:ea typeface="+mn-ea"/>
              </a:defRPr>
            </a:lvl3pPr>
            <a:lvl4pPr marL="1600200" indent="-228600" algn="l" rtl="0" eaLnBrk="0" fontAlgn="base" hangingPunct="0">
              <a:spcBef>
                <a:spcPct val="20000"/>
              </a:spcBef>
              <a:spcAft>
                <a:spcPct val="0"/>
              </a:spcAft>
              <a:buChar char="–"/>
              <a:defRPr sz="2000">
                <a:solidFill>
                  <a:schemeClr val="tx1"/>
                </a:solidFill>
                <a:latin typeface="Verdana" charset="0"/>
                <a:ea typeface="+mn-ea"/>
              </a:defRPr>
            </a:lvl4pPr>
            <a:lvl5pPr marL="2057400" indent="-228600" algn="l" rtl="0" eaLnBrk="0" fontAlgn="base" hangingPunct="0">
              <a:spcBef>
                <a:spcPct val="20000"/>
              </a:spcBef>
              <a:spcAft>
                <a:spcPct val="0"/>
              </a:spcAft>
              <a:buChar char="»"/>
              <a:defRPr sz="2000">
                <a:solidFill>
                  <a:schemeClr val="tx1"/>
                </a:solidFill>
                <a:latin typeface="Verdana" charset="0"/>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a:lstStyle>
          <a:p>
            <a:pPr marL="0" indent="0" algn="ctr">
              <a:spcBef>
                <a:spcPct val="0"/>
              </a:spcBef>
              <a:buNone/>
            </a:pPr>
            <a:r>
              <a:rPr lang="en-US" b="1" dirty="0">
                <a:solidFill>
                  <a:srgbClr val="0070C0"/>
                </a:solidFill>
                <a:latin typeface="Arial" panose="020B0604020202020204" pitchFamily="34" charset="0"/>
                <a:ea typeface="ＭＳ Ｐゴシック" panose="020B0600070205080204" pitchFamily="34" charset="-128"/>
              </a:rPr>
              <a:t>PCI-SIG 2828 BGA</a:t>
            </a:r>
          </a:p>
        </p:txBody>
      </p:sp>
      <p:cxnSp>
        <p:nvCxnSpPr>
          <p:cNvPr id="3" name="Straight Connector 2">
            <a:extLst>
              <a:ext uri="{FF2B5EF4-FFF2-40B4-BE49-F238E27FC236}">
                <a16:creationId xmlns:a16="http://schemas.microsoft.com/office/drawing/2014/main" id="{1DA3E1C0-4D22-4846-B2B5-611D5F780A2E}"/>
              </a:ext>
            </a:extLst>
          </p:cNvPr>
          <p:cNvCxnSpPr/>
          <p:nvPr/>
        </p:nvCxnSpPr>
        <p:spPr>
          <a:xfrm flipH="1" flipV="1">
            <a:off x="940790" y="2395768"/>
            <a:ext cx="203200" cy="203200"/>
          </a:xfrm>
          <a:prstGeom prst="line">
            <a:avLst/>
          </a:prstGeom>
          <a:ln>
            <a:solidFill>
              <a:schemeClr val="tx1"/>
            </a:solidFill>
          </a:ln>
        </p:spPr>
        <p:style>
          <a:lnRef idx="2">
            <a:schemeClr val="dk1"/>
          </a:lnRef>
          <a:fillRef idx="0">
            <a:schemeClr val="dk1"/>
          </a:fillRef>
          <a:effectRef idx="1">
            <a:schemeClr val="dk1"/>
          </a:effectRef>
          <a:fontRef idx="minor">
            <a:schemeClr val="tx1"/>
          </a:fontRef>
        </p:style>
      </p:cxnSp>
      <p:cxnSp>
        <p:nvCxnSpPr>
          <p:cNvPr id="396" name="Straight Connector 395">
            <a:extLst>
              <a:ext uri="{FF2B5EF4-FFF2-40B4-BE49-F238E27FC236}">
                <a16:creationId xmlns:a16="http://schemas.microsoft.com/office/drawing/2014/main" id="{6BA6CF01-9C0C-4BF4-B81D-1283BB64FDBB}"/>
              </a:ext>
            </a:extLst>
          </p:cNvPr>
          <p:cNvCxnSpPr/>
          <p:nvPr/>
        </p:nvCxnSpPr>
        <p:spPr>
          <a:xfrm flipH="1" flipV="1">
            <a:off x="4293590" y="1278168"/>
            <a:ext cx="203200" cy="203200"/>
          </a:xfrm>
          <a:prstGeom prst="line">
            <a:avLst/>
          </a:prstGeom>
        </p:spPr>
        <p:style>
          <a:lnRef idx="2">
            <a:schemeClr val="dk1"/>
          </a:lnRef>
          <a:fillRef idx="0">
            <a:schemeClr val="dk1"/>
          </a:fillRef>
          <a:effectRef idx="1">
            <a:schemeClr val="dk1"/>
          </a:effectRef>
          <a:fontRef idx="minor">
            <a:schemeClr val="tx1"/>
          </a:fontRef>
        </p:style>
      </p:cxnSp>
      <p:sp>
        <p:nvSpPr>
          <p:cNvPr id="5" name="TextBox 4">
            <a:extLst>
              <a:ext uri="{FF2B5EF4-FFF2-40B4-BE49-F238E27FC236}">
                <a16:creationId xmlns:a16="http://schemas.microsoft.com/office/drawing/2014/main" id="{50E78C41-4D2B-43EC-B9A6-0032D3D2D4B7}"/>
              </a:ext>
            </a:extLst>
          </p:cNvPr>
          <p:cNvSpPr txBox="1"/>
          <p:nvPr/>
        </p:nvSpPr>
        <p:spPr>
          <a:xfrm rot="20493736">
            <a:off x="2218030" y="1636082"/>
            <a:ext cx="1055097" cy="461665"/>
          </a:xfrm>
          <a:prstGeom prst="rect">
            <a:avLst/>
          </a:prstGeom>
          <a:noFill/>
        </p:spPr>
        <p:txBody>
          <a:bodyPr wrap="none" rtlCol="0">
            <a:spAutoFit/>
          </a:bodyPr>
          <a:lstStyle/>
          <a:p>
            <a:r>
              <a:rPr lang="en-US" sz="2400" dirty="0"/>
              <a:t>28 mm</a:t>
            </a:r>
          </a:p>
        </p:txBody>
      </p:sp>
      <p:cxnSp>
        <p:nvCxnSpPr>
          <p:cNvPr id="397" name="Straight Connector 396">
            <a:extLst>
              <a:ext uri="{FF2B5EF4-FFF2-40B4-BE49-F238E27FC236}">
                <a16:creationId xmlns:a16="http://schemas.microsoft.com/office/drawing/2014/main" id="{75AA3FE4-64AC-4766-BF5E-15937F8D415C}"/>
              </a:ext>
            </a:extLst>
          </p:cNvPr>
          <p:cNvCxnSpPr>
            <a:cxnSpLocks/>
          </p:cNvCxnSpPr>
          <p:nvPr/>
        </p:nvCxnSpPr>
        <p:spPr>
          <a:xfrm flipH="1">
            <a:off x="4699990" y="1379768"/>
            <a:ext cx="304800" cy="101600"/>
          </a:xfrm>
          <a:prstGeom prst="line">
            <a:avLst/>
          </a:prstGeom>
        </p:spPr>
        <p:style>
          <a:lnRef idx="2">
            <a:schemeClr val="dk1"/>
          </a:lnRef>
          <a:fillRef idx="0">
            <a:schemeClr val="dk1"/>
          </a:fillRef>
          <a:effectRef idx="1">
            <a:schemeClr val="dk1"/>
          </a:effectRef>
          <a:fontRef idx="minor">
            <a:schemeClr val="tx1"/>
          </a:fontRef>
        </p:style>
      </p:cxnSp>
      <p:cxnSp>
        <p:nvCxnSpPr>
          <p:cNvPr id="400" name="Straight Connector 399">
            <a:extLst>
              <a:ext uri="{FF2B5EF4-FFF2-40B4-BE49-F238E27FC236}">
                <a16:creationId xmlns:a16="http://schemas.microsoft.com/office/drawing/2014/main" id="{64D3C243-DEDB-46CF-A2C0-3BD5141910A2}"/>
              </a:ext>
            </a:extLst>
          </p:cNvPr>
          <p:cNvCxnSpPr>
            <a:cxnSpLocks/>
          </p:cNvCxnSpPr>
          <p:nvPr/>
        </p:nvCxnSpPr>
        <p:spPr>
          <a:xfrm flipH="1">
            <a:off x="7239990" y="3208568"/>
            <a:ext cx="203200" cy="101600"/>
          </a:xfrm>
          <a:prstGeom prst="line">
            <a:avLst/>
          </a:prstGeom>
        </p:spPr>
        <p:style>
          <a:lnRef idx="2">
            <a:schemeClr val="dk1"/>
          </a:lnRef>
          <a:fillRef idx="0">
            <a:schemeClr val="dk1"/>
          </a:fillRef>
          <a:effectRef idx="1">
            <a:schemeClr val="dk1"/>
          </a:effectRef>
          <a:fontRef idx="minor">
            <a:schemeClr val="tx1"/>
          </a:fontRef>
        </p:style>
      </p:cxnSp>
      <p:sp>
        <p:nvSpPr>
          <p:cNvPr id="401" name="TextBox 400">
            <a:extLst>
              <a:ext uri="{FF2B5EF4-FFF2-40B4-BE49-F238E27FC236}">
                <a16:creationId xmlns:a16="http://schemas.microsoft.com/office/drawing/2014/main" id="{2FFE79F3-485E-4532-93BE-93226E1837DE}"/>
              </a:ext>
            </a:extLst>
          </p:cNvPr>
          <p:cNvSpPr txBox="1"/>
          <p:nvPr/>
        </p:nvSpPr>
        <p:spPr>
          <a:xfrm rot="2023791">
            <a:off x="5430514" y="1954317"/>
            <a:ext cx="1055097" cy="461665"/>
          </a:xfrm>
          <a:prstGeom prst="rect">
            <a:avLst/>
          </a:prstGeom>
          <a:noFill/>
        </p:spPr>
        <p:txBody>
          <a:bodyPr wrap="none" rtlCol="0">
            <a:spAutoFit/>
          </a:bodyPr>
          <a:lstStyle/>
          <a:p>
            <a:r>
              <a:rPr lang="en-US" sz="2400" dirty="0"/>
              <a:t>28 mm</a:t>
            </a:r>
          </a:p>
        </p:txBody>
      </p:sp>
      <p:cxnSp>
        <p:nvCxnSpPr>
          <p:cNvPr id="402" name="Straight Connector 401">
            <a:extLst>
              <a:ext uri="{FF2B5EF4-FFF2-40B4-BE49-F238E27FC236}">
                <a16:creationId xmlns:a16="http://schemas.microsoft.com/office/drawing/2014/main" id="{4F719A68-C9CE-4F5A-AC85-1805C89F15E9}"/>
              </a:ext>
            </a:extLst>
          </p:cNvPr>
          <p:cNvCxnSpPr>
            <a:cxnSpLocks/>
          </p:cNvCxnSpPr>
          <p:nvPr/>
        </p:nvCxnSpPr>
        <p:spPr>
          <a:xfrm flipH="1">
            <a:off x="2667990" y="4834168"/>
            <a:ext cx="406400" cy="0"/>
          </a:xfrm>
          <a:prstGeom prst="line">
            <a:avLst/>
          </a:prstGeom>
        </p:spPr>
        <p:style>
          <a:lnRef idx="2">
            <a:schemeClr val="dk1"/>
          </a:lnRef>
          <a:fillRef idx="0">
            <a:schemeClr val="dk1"/>
          </a:fillRef>
          <a:effectRef idx="1">
            <a:schemeClr val="dk1"/>
          </a:effectRef>
          <a:fontRef idx="minor">
            <a:schemeClr val="tx1"/>
          </a:fontRef>
        </p:style>
      </p:cxnSp>
      <p:cxnSp>
        <p:nvCxnSpPr>
          <p:cNvPr id="404" name="Straight Connector 403">
            <a:extLst>
              <a:ext uri="{FF2B5EF4-FFF2-40B4-BE49-F238E27FC236}">
                <a16:creationId xmlns:a16="http://schemas.microsoft.com/office/drawing/2014/main" id="{009D275B-6E17-436E-961C-17E7D8908E5B}"/>
              </a:ext>
            </a:extLst>
          </p:cNvPr>
          <p:cNvCxnSpPr>
            <a:cxnSpLocks/>
          </p:cNvCxnSpPr>
          <p:nvPr/>
        </p:nvCxnSpPr>
        <p:spPr>
          <a:xfrm flipH="1">
            <a:off x="2667990" y="5037368"/>
            <a:ext cx="406400" cy="0"/>
          </a:xfrm>
          <a:prstGeom prst="line">
            <a:avLst/>
          </a:prstGeom>
        </p:spPr>
        <p:style>
          <a:lnRef idx="2">
            <a:schemeClr val="dk1"/>
          </a:lnRef>
          <a:fillRef idx="0">
            <a:schemeClr val="dk1"/>
          </a:fillRef>
          <a:effectRef idx="1">
            <a:schemeClr val="dk1"/>
          </a:effectRef>
          <a:fontRef idx="minor">
            <a:schemeClr val="tx1"/>
          </a:fontRef>
        </p:style>
      </p:cxnSp>
      <p:sp>
        <p:nvSpPr>
          <p:cNvPr id="405" name="TextBox 404">
            <a:extLst>
              <a:ext uri="{FF2B5EF4-FFF2-40B4-BE49-F238E27FC236}">
                <a16:creationId xmlns:a16="http://schemas.microsoft.com/office/drawing/2014/main" id="{96F10377-FD06-4323-B665-A618A323C454}"/>
              </a:ext>
            </a:extLst>
          </p:cNvPr>
          <p:cNvSpPr txBox="1"/>
          <p:nvPr/>
        </p:nvSpPr>
        <p:spPr>
          <a:xfrm>
            <a:off x="870931" y="4696186"/>
            <a:ext cx="2168147" cy="461665"/>
          </a:xfrm>
          <a:prstGeom prst="rect">
            <a:avLst/>
          </a:prstGeom>
          <a:noFill/>
        </p:spPr>
        <p:txBody>
          <a:bodyPr wrap="square" rtlCol="0">
            <a:spAutoFit/>
          </a:bodyPr>
          <a:lstStyle/>
          <a:p>
            <a:r>
              <a:rPr lang="en-US" sz="2400" dirty="0"/>
              <a:t>1.2 – 2.0 mm</a:t>
            </a:r>
          </a:p>
        </p:txBody>
      </p:sp>
      <p:cxnSp>
        <p:nvCxnSpPr>
          <p:cNvPr id="407" name="Straight Arrow Connector 406">
            <a:extLst>
              <a:ext uri="{FF2B5EF4-FFF2-40B4-BE49-F238E27FC236}">
                <a16:creationId xmlns:a16="http://schemas.microsoft.com/office/drawing/2014/main" id="{F1E73AA3-B314-4144-B387-EF640DB67515}"/>
              </a:ext>
            </a:extLst>
          </p:cNvPr>
          <p:cNvCxnSpPr>
            <a:cxnSpLocks/>
            <a:stCxn id="5" idx="1"/>
          </p:cNvCxnSpPr>
          <p:nvPr/>
        </p:nvCxnSpPr>
        <p:spPr>
          <a:xfrm flipH="1">
            <a:off x="1245591" y="2033765"/>
            <a:ext cx="999519" cy="36200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09" name="Straight Arrow Connector 408">
            <a:extLst>
              <a:ext uri="{FF2B5EF4-FFF2-40B4-BE49-F238E27FC236}">
                <a16:creationId xmlns:a16="http://schemas.microsoft.com/office/drawing/2014/main" id="{4D46B145-2D30-47BF-95DF-EBFFDE1CE366}"/>
              </a:ext>
            </a:extLst>
          </p:cNvPr>
          <p:cNvCxnSpPr>
            <a:cxnSpLocks/>
            <a:stCxn id="401" idx="1"/>
          </p:cNvCxnSpPr>
          <p:nvPr/>
        </p:nvCxnSpPr>
        <p:spPr>
          <a:xfrm flipH="1" flipV="1">
            <a:off x="4873949" y="1493264"/>
            <a:ext cx="645370" cy="39895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15" name="Straight Arrow Connector 414">
            <a:extLst>
              <a:ext uri="{FF2B5EF4-FFF2-40B4-BE49-F238E27FC236}">
                <a16:creationId xmlns:a16="http://schemas.microsoft.com/office/drawing/2014/main" id="{317CE04E-78A9-4235-AD9C-8305FAB0C8E7}"/>
              </a:ext>
            </a:extLst>
          </p:cNvPr>
          <p:cNvCxnSpPr>
            <a:cxnSpLocks/>
            <a:stCxn id="5" idx="3"/>
          </p:cNvCxnSpPr>
          <p:nvPr/>
        </p:nvCxnSpPr>
        <p:spPr>
          <a:xfrm flipV="1">
            <a:off x="3246047" y="1379768"/>
            <a:ext cx="945943" cy="32029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18" name="Straight Arrow Connector 417">
            <a:extLst>
              <a:ext uri="{FF2B5EF4-FFF2-40B4-BE49-F238E27FC236}">
                <a16:creationId xmlns:a16="http://schemas.microsoft.com/office/drawing/2014/main" id="{2BE8C836-1D6C-412B-839C-75876F25DC6D}"/>
              </a:ext>
            </a:extLst>
          </p:cNvPr>
          <p:cNvCxnSpPr>
            <a:cxnSpLocks/>
          </p:cNvCxnSpPr>
          <p:nvPr/>
        </p:nvCxnSpPr>
        <p:spPr>
          <a:xfrm>
            <a:off x="6325591" y="2474229"/>
            <a:ext cx="903500" cy="63274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21" name="Straight Arrow Connector 420">
            <a:extLst>
              <a:ext uri="{FF2B5EF4-FFF2-40B4-BE49-F238E27FC236}">
                <a16:creationId xmlns:a16="http://schemas.microsoft.com/office/drawing/2014/main" id="{C65E509E-EE15-4713-9A42-764E0CAE358D}"/>
              </a:ext>
            </a:extLst>
          </p:cNvPr>
          <p:cNvCxnSpPr>
            <a:cxnSpLocks/>
          </p:cNvCxnSpPr>
          <p:nvPr/>
        </p:nvCxnSpPr>
        <p:spPr>
          <a:xfrm flipV="1">
            <a:off x="2871190" y="5037369"/>
            <a:ext cx="0" cy="25217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31" name="Straight Arrow Connector 430">
            <a:extLst>
              <a:ext uri="{FF2B5EF4-FFF2-40B4-BE49-F238E27FC236}">
                <a16:creationId xmlns:a16="http://schemas.microsoft.com/office/drawing/2014/main" id="{542ADC14-0605-4ADC-B81B-D8322039676F}"/>
              </a:ext>
            </a:extLst>
          </p:cNvPr>
          <p:cNvCxnSpPr>
            <a:cxnSpLocks/>
          </p:cNvCxnSpPr>
          <p:nvPr/>
        </p:nvCxnSpPr>
        <p:spPr>
          <a:xfrm flipV="1">
            <a:off x="2871190" y="4529369"/>
            <a:ext cx="0" cy="252175"/>
          </a:xfrm>
          <a:prstGeom prst="straightConnector1">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33" name="Straight Connector 432">
            <a:extLst>
              <a:ext uri="{FF2B5EF4-FFF2-40B4-BE49-F238E27FC236}">
                <a16:creationId xmlns:a16="http://schemas.microsoft.com/office/drawing/2014/main" id="{9C0D5F60-9664-4C20-9F1A-3BB8868EF5AD}"/>
              </a:ext>
            </a:extLst>
          </p:cNvPr>
          <p:cNvCxnSpPr>
            <a:cxnSpLocks/>
          </p:cNvCxnSpPr>
          <p:nvPr/>
        </p:nvCxnSpPr>
        <p:spPr>
          <a:xfrm flipH="1" flipV="1">
            <a:off x="6528790" y="3919768"/>
            <a:ext cx="304800" cy="203200"/>
          </a:xfrm>
          <a:prstGeom prst="line">
            <a:avLst/>
          </a:prstGeom>
        </p:spPr>
        <p:style>
          <a:lnRef idx="2">
            <a:schemeClr val="dk1"/>
          </a:lnRef>
          <a:fillRef idx="0">
            <a:schemeClr val="dk1"/>
          </a:fillRef>
          <a:effectRef idx="1">
            <a:schemeClr val="dk1"/>
          </a:effectRef>
          <a:fontRef idx="minor">
            <a:schemeClr val="tx1"/>
          </a:fontRef>
        </p:style>
      </p:cxnSp>
      <p:cxnSp>
        <p:nvCxnSpPr>
          <p:cNvPr id="434" name="Straight Arrow Connector 433">
            <a:extLst>
              <a:ext uri="{FF2B5EF4-FFF2-40B4-BE49-F238E27FC236}">
                <a16:creationId xmlns:a16="http://schemas.microsoft.com/office/drawing/2014/main" id="{0AEF4394-6F25-45CE-B0FA-35A3BBC5C6D9}"/>
              </a:ext>
            </a:extLst>
          </p:cNvPr>
          <p:cNvCxnSpPr>
            <a:cxnSpLocks/>
          </p:cNvCxnSpPr>
          <p:nvPr/>
        </p:nvCxnSpPr>
        <p:spPr>
          <a:xfrm flipV="1">
            <a:off x="6347815" y="4043594"/>
            <a:ext cx="279400" cy="13969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35" name="Straight Arrow Connector 434">
            <a:extLst>
              <a:ext uri="{FF2B5EF4-FFF2-40B4-BE49-F238E27FC236}">
                <a16:creationId xmlns:a16="http://schemas.microsoft.com/office/drawing/2014/main" id="{E7FAB6CA-6418-4C3F-9D9A-25C82B8EE878}"/>
              </a:ext>
            </a:extLst>
          </p:cNvPr>
          <p:cNvCxnSpPr>
            <a:cxnSpLocks/>
          </p:cNvCxnSpPr>
          <p:nvPr/>
        </p:nvCxnSpPr>
        <p:spPr>
          <a:xfrm flipV="1">
            <a:off x="6817715" y="3789592"/>
            <a:ext cx="304800" cy="150576"/>
          </a:xfrm>
          <a:prstGeom prst="straightConnector1">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37" name="Straight Connector 436">
            <a:extLst>
              <a:ext uri="{FF2B5EF4-FFF2-40B4-BE49-F238E27FC236}">
                <a16:creationId xmlns:a16="http://schemas.microsoft.com/office/drawing/2014/main" id="{FBED5298-8711-4344-8731-38E0B7058CBF}"/>
              </a:ext>
            </a:extLst>
          </p:cNvPr>
          <p:cNvCxnSpPr>
            <a:cxnSpLocks/>
          </p:cNvCxnSpPr>
          <p:nvPr/>
        </p:nvCxnSpPr>
        <p:spPr>
          <a:xfrm flipH="1" flipV="1">
            <a:off x="6627214" y="3853093"/>
            <a:ext cx="304800" cy="203200"/>
          </a:xfrm>
          <a:prstGeom prst="line">
            <a:avLst/>
          </a:prstGeom>
        </p:spPr>
        <p:style>
          <a:lnRef idx="2">
            <a:schemeClr val="dk1"/>
          </a:lnRef>
          <a:fillRef idx="0">
            <a:schemeClr val="dk1"/>
          </a:fillRef>
          <a:effectRef idx="1">
            <a:schemeClr val="dk1"/>
          </a:effectRef>
          <a:fontRef idx="minor">
            <a:schemeClr val="tx1"/>
          </a:fontRef>
        </p:style>
      </p:cxnSp>
      <p:sp>
        <p:nvSpPr>
          <p:cNvPr id="441" name="TextBox 440">
            <a:extLst>
              <a:ext uri="{FF2B5EF4-FFF2-40B4-BE49-F238E27FC236}">
                <a16:creationId xmlns:a16="http://schemas.microsoft.com/office/drawing/2014/main" id="{3E02562E-B80A-4FFB-8EC5-8737CA2E0398}"/>
              </a:ext>
            </a:extLst>
          </p:cNvPr>
          <p:cNvSpPr txBox="1"/>
          <p:nvPr/>
        </p:nvSpPr>
        <p:spPr>
          <a:xfrm>
            <a:off x="6909790" y="3856270"/>
            <a:ext cx="2482796" cy="461665"/>
          </a:xfrm>
          <a:prstGeom prst="rect">
            <a:avLst/>
          </a:prstGeom>
          <a:noFill/>
        </p:spPr>
        <p:txBody>
          <a:bodyPr wrap="none" rtlCol="0">
            <a:spAutoFit/>
          </a:bodyPr>
          <a:lstStyle/>
          <a:p>
            <a:r>
              <a:rPr lang="en-US" sz="2400" dirty="0"/>
              <a:t>0.8 x 0.8 mm pitch</a:t>
            </a:r>
          </a:p>
        </p:txBody>
      </p:sp>
      <p:sp>
        <p:nvSpPr>
          <p:cNvPr id="25" name="Oval 24">
            <a:extLst>
              <a:ext uri="{FF2B5EF4-FFF2-40B4-BE49-F238E27FC236}">
                <a16:creationId xmlns:a16="http://schemas.microsoft.com/office/drawing/2014/main" id="{08DA3352-1D80-4C72-9632-02504045E9A3}"/>
              </a:ext>
            </a:extLst>
          </p:cNvPr>
          <p:cNvSpPr/>
          <p:nvPr/>
        </p:nvSpPr>
        <p:spPr>
          <a:xfrm>
            <a:off x="44453" y="79056"/>
            <a:ext cx="2752327" cy="1199112"/>
          </a:xfrm>
          <a:prstGeom prst="ellipse">
            <a:avLst/>
          </a:prstGeom>
          <a:solidFill>
            <a:srgbClr val="0070C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Package &amp; Pinout</a:t>
            </a:r>
          </a:p>
        </p:txBody>
      </p:sp>
      <p:sp>
        <p:nvSpPr>
          <p:cNvPr id="27" name="TextBox 26">
            <a:extLst>
              <a:ext uri="{FF2B5EF4-FFF2-40B4-BE49-F238E27FC236}">
                <a16:creationId xmlns:a16="http://schemas.microsoft.com/office/drawing/2014/main" id="{B3603465-EF6B-40B8-AE9A-5DDE9118FB7C}"/>
              </a:ext>
            </a:extLst>
          </p:cNvPr>
          <p:cNvSpPr txBox="1"/>
          <p:nvPr/>
        </p:nvSpPr>
        <p:spPr>
          <a:xfrm>
            <a:off x="7204729" y="6299881"/>
            <a:ext cx="2749551" cy="297454"/>
          </a:xfrm>
          <a:prstGeom prst="rect">
            <a:avLst/>
          </a:prstGeom>
          <a:noFill/>
        </p:spPr>
        <p:txBody>
          <a:bodyPr wrap="square">
            <a:spAutoFit/>
          </a:bodyPr>
          <a:lstStyle>
            <a:defPPr>
              <a:defRPr lang="en-US"/>
            </a:defPPr>
            <a:lvl1pPr>
              <a:defRPr sz="1000">
                <a:effectLst/>
                <a:latin typeface="Times New Roman" panose="02020603050405020304" pitchFamily="18" charset="0"/>
                <a:ea typeface="Times New Roman" panose="02020603050405020304" pitchFamily="18" charset="0"/>
              </a:defRPr>
            </a:lvl1pPr>
          </a:lstStyle>
          <a:p>
            <a:r>
              <a:rPr lang="en-US" sz="1333" dirty="0"/>
              <a:t>Ref: PCI Express M.2 Specification</a:t>
            </a:r>
          </a:p>
        </p:txBody>
      </p:sp>
    </p:spTree>
    <p:extLst>
      <p:ext uri="{BB962C8B-B14F-4D97-AF65-F5344CB8AC3E}">
        <p14:creationId xmlns:p14="http://schemas.microsoft.com/office/powerpoint/2010/main" val="17793118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descr="A close up of text on a white background&#10;&#10;Description automatically generated">
            <a:extLst>
              <a:ext uri="{FF2B5EF4-FFF2-40B4-BE49-F238E27FC236}">
                <a16:creationId xmlns:a16="http://schemas.microsoft.com/office/drawing/2014/main" id="{08BC1825-A29C-49F5-992B-2291DC377770}"/>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645277" y="492875"/>
            <a:ext cx="5747385" cy="5861033"/>
          </a:xfrm>
          <a:prstGeom prst="rect">
            <a:avLst/>
          </a:prstGeom>
        </p:spPr>
      </p:pic>
      <p:sp>
        <p:nvSpPr>
          <p:cNvPr id="19" name="Rectangle 18">
            <a:extLst>
              <a:ext uri="{FF2B5EF4-FFF2-40B4-BE49-F238E27FC236}">
                <a16:creationId xmlns:a16="http://schemas.microsoft.com/office/drawing/2014/main" id="{CEB53392-62AC-4ABB-BC1C-08C54C4DAE39}"/>
              </a:ext>
            </a:extLst>
          </p:cNvPr>
          <p:cNvSpPr/>
          <p:nvPr/>
        </p:nvSpPr>
        <p:spPr>
          <a:xfrm>
            <a:off x="1115024" y="1061387"/>
            <a:ext cx="4892527" cy="4773933"/>
          </a:xfrm>
          <a:prstGeom prst="rect">
            <a:avLst/>
          </a:prstGeom>
          <a:noFill/>
          <a:ln w="28575" cap="flat" cmpd="sng" algn="ctr">
            <a:solidFill>
              <a:schemeClr val="accent6">
                <a:lumMod val="60000"/>
                <a:lumOff val="40000"/>
              </a:schemeClr>
            </a:solidFill>
            <a:prstDash val="solid"/>
            <a:miter lim="800000"/>
          </a:ln>
          <a:effectLst/>
        </p:spPr>
        <p:txBody>
          <a:bodyPr rtlCol="0" anchor="ctr"/>
          <a:lstStyle/>
          <a:p>
            <a:pPr algn="ctr" defTabSz="609585">
              <a:defRPr/>
            </a:pPr>
            <a:endParaRPr lang="en-US" sz="2400" kern="0">
              <a:solidFill>
                <a:prstClr val="white"/>
              </a:solidFill>
              <a:latin typeface="Calibri" panose="020F0502020204030204"/>
            </a:endParaRPr>
          </a:p>
        </p:txBody>
      </p:sp>
      <p:sp>
        <p:nvSpPr>
          <p:cNvPr id="20" name="Rectangle 19">
            <a:extLst>
              <a:ext uri="{FF2B5EF4-FFF2-40B4-BE49-F238E27FC236}">
                <a16:creationId xmlns:a16="http://schemas.microsoft.com/office/drawing/2014/main" id="{058094CE-913C-47D1-9A79-50C78AED4EA7}"/>
              </a:ext>
            </a:extLst>
          </p:cNvPr>
          <p:cNvSpPr/>
          <p:nvPr/>
        </p:nvSpPr>
        <p:spPr>
          <a:xfrm>
            <a:off x="1714369" y="1517358"/>
            <a:ext cx="3681459" cy="3834271"/>
          </a:xfrm>
          <a:prstGeom prst="rect">
            <a:avLst/>
          </a:prstGeom>
          <a:noFill/>
          <a:ln w="28575" cap="flat" cmpd="sng" algn="ctr">
            <a:solidFill>
              <a:srgbClr val="00B050"/>
            </a:solidFill>
            <a:prstDash val="solid"/>
            <a:miter lim="800000"/>
          </a:ln>
          <a:effectLst/>
        </p:spPr>
        <p:txBody>
          <a:bodyPr rtlCol="0" anchor="ctr"/>
          <a:lstStyle/>
          <a:p>
            <a:pPr algn="ctr" defTabSz="609585">
              <a:defRPr/>
            </a:pPr>
            <a:endParaRPr lang="en-US" sz="2400" kern="0">
              <a:solidFill>
                <a:prstClr val="white"/>
              </a:solidFill>
              <a:latin typeface="Calibri" panose="020F0502020204030204"/>
            </a:endParaRPr>
          </a:p>
        </p:txBody>
      </p:sp>
      <p:sp>
        <p:nvSpPr>
          <p:cNvPr id="31" name="Rectangle 30">
            <a:extLst>
              <a:ext uri="{FF2B5EF4-FFF2-40B4-BE49-F238E27FC236}">
                <a16:creationId xmlns:a16="http://schemas.microsoft.com/office/drawing/2014/main" id="{3C47EF38-BCAE-4EE5-A872-650E520442A2}"/>
              </a:ext>
            </a:extLst>
          </p:cNvPr>
          <p:cNvSpPr/>
          <p:nvPr/>
        </p:nvSpPr>
        <p:spPr>
          <a:xfrm>
            <a:off x="684697" y="523010"/>
            <a:ext cx="5697133" cy="5811979"/>
          </a:xfrm>
          <a:prstGeom prst="rect">
            <a:avLst/>
          </a:prstGeom>
          <a:noFill/>
          <a:ln w="28575" cap="flat" cmpd="sng" algn="ctr">
            <a:solidFill>
              <a:schemeClr val="tx1"/>
            </a:solidFill>
            <a:prstDash val="solid"/>
            <a:miter lim="800000"/>
          </a:ln>
          <a:effectLst/>
        </p:spPr>
        <p:txBody>
          <a:bodyPr rtlCol="0" anchor="ctr"/>
          <a:lstStyle/>
          <a:p>
            <a:pPr algn="ctr" defTabSz="609585">
              <a:defRPr/>
            </a:pPr>
            <a:endParaRPr lang="en-US" sz="2400" kern="0">
              <a:solidFill>
                <a:prstClr val="white"/>
              </a:solidFill>
              <a:latin typeface="Calibri" panose="020F0502020204030204"/>
            </a:endParaRPr>
          </a:p>
        </p:txBody>
      </p:sp>
      <p:sp>
        <p:nvSpPr>
          <p:cNvPr id="21" name="TextBox 20">
            <a:extLst>
              <a:ext uri="{FF2B5EF4-FFF2-40B4-BE49-F238E27FC236}">
                <a16:creationId xmlns:a16="http://schemas.microsoft.com/office/drawing/2014/main" id="{07BF3CA2-AE60-4F90-8663-21B36CC44CFE}"/>
              </a:ext>
            </a:extLst>
          </p:cNvPr>
          <p:cNvSpPr txBox="1"/>
          <p:nvPr/>
        </p:nvSpPr>
        <p:spPr>
          <a:xfrm>
            <a:off x="3235916" y="3325656"/>
            <a:ext cx="939681" cy="461665"/>
          </a:xfrm>
          <a:prstGeom prst="rect">
            <a:avLst/>
          </a:prstGeom>
          <a:solidFill>
            <a:srgbClr val="00B050"/>
          </a:solidFill>
        </p:spPr>
        <p:txBody>
          <a:bodyPr wrap="none" rtlCol="0">
            <a:spAutoFit/>
          </a:bodyPr>
          <a:lstStyle>
            <a:defPPr>
              <a:defRPr lang="en-US"/>
            </a:defPPr>
            <a:lvl1pPr defTabSz="457200" fontAlgn="auto">
              <a:spcBef>
                <a:spcPts val="0"/>
              </a:spcBef>
              <a:spcAft>
                <a:spcPts val="0"/>
              </a:spcAft>
              <a:defRPr sz="1800">
                <a:solidFill>
                  <a:prstClr val="black"/>
                </a:solidFill>
                <a:latin typeface="Calibri" panose="020F0502020204030204"/>
              </a:defRPr>
            </a:lvl1pPr>
          </a:lstStyle>
          <a:p>
            <a:r>
              <a:rPr lang="en-US" sz="2400" dirty="0"/>
              <a:t>16x20</a:t>
            </a:r>
          </a:p>
        </p:txBody>
      </p:sp>
      <p:cxnSp>
        <p:nvCxnSpPr>
          <p:cNvPr id="22" name="Straight Connector 21">
            <a:extLst>
              <a:ext uri="{FF2B5EF4-FFF2-40B4-BE49-F238E27FC236}">
                <a16:creationId xmlns:a16="http://schemas.microsoft.com/office/drawing/2014/main" id="{B24818C6-ED27-4FFF-BF42-259AB642084B}"/>
              </a:ext>
            </a:extLst>
          </p:cNvPr>
          <p:cNvCxnSpPr>
            <a:cxnSpLocks/>
          </p:cNvCxnSpPr>
          <p:nvPr/>
        </p:nvCxnSpPr>
        <p:spPr>
          <a:xfrm flipV="1">
            <a:off x="1711916" y="3732055"/>
            <a:ext cx="1524000" cy="446077"/>
          </a:xfrm>
          <a:prstGeom prst="line">
            <a:avLst/>
          </a:prstGeom>
          <a:noFill/>
          <a:ln w="28575" cap="flat" cmpd="sng" algn="ctr">
            <a:solidFill>
              <a:srgbClr val="00B050"/>
            </a:solidFill>
            <a:prstDash val="solid"/>
            <a:miter lim="800000"/>
          </a:ln>
          <a:effectLst/>
        </p:spPr>
      </p:cxnSp>
      <p:sp>
        <p:nvSpPr>
          <p:cNvPr id="23" name="TextBox 22">
            <a:extLst>
              <a:ext uri="{FF2B5EF4-FFF2-40B4-BE49-F238E27FC236}">
                <a16:creationId xmlns:a16="http://schemas.microsoft.com/office/drawing/2014/main" id="{5AF765EC-811F-407B-9F83-B757810D8177}"/>
              </a:ext>
            </a:extLst>
          </p:cNvPr>
          <p:cNvSpPr txBox="1"/>
          <p:nvPr/>
        </p:nvSpPr>
        <p:spPr>
          <a:xfrm>
            <a:off x="2668650" y="4688789"/>
            <a:ext cx="939681" cy="461665"/>
          </a:xfrm>
          <a:prstGeom prst="rect">
            <a:avLst/>
          </a:prstGeom>
          <a:solidFill>
            <a:schemeClr val="accent6">
              <a:lumMod val="40000"/>
              <a:lumOff val="60000"/>
            </a:schemeClr>
          </a:solidFill>
        </p:spPr>
        <p:txBody>
          <a:bodyPr wrap="none" rtlCol="0">
            <a:spAutoFit/>
          </a:bodyPr>
          <a:lstStyle>
            <a:defPPr>
              <a:defRPr lang="en-US"/>
            </a:defPPr>
            <a:lvl1pPr defTabSz="457200" fontAlgn="auto">
              <a:spcBef>
                <a:spcPts val="0"/>
              </a:spcBef>
              <a:spcAft>
                <a:spcPts val="0"/>
              </a:spcAft>
              <a:defRPr sz="1800">
                <a:solidFill>
                  <a:prstClr val="black"/>
                </a:solidFill>
                <a:latin typeface="Calibri" panose="020F0502020204030204"/>
              </a:defRPr>
            </a:lvl1pPr>
          </a:lstStyle>
          <a:p>
            <a:r>
              <a:rPr lang="en-US" sz="2400" dirty="0"/>
              <a:t>20x24</a:t>
            </a:r>
          </a:p>
        </p:txBody>
      </p:sp>
      <p:cxnSp>
        <p:nvCxnSpPr>
          <p:cNvPr id="24" name="Straight Connector 23">
            <a:extLst>
              <a:ext uri="{FF2B5EF4-FFF2-40B4-BE49-F238E27FC236}">
                <a16:creationId xmlns:a16="http://schemas.microsoft.com/office/drawing/2014/main" id="{65188A89-4411-4F4F-B477-B88482229319}"/>
              </a:ext>
            </a:extLst>
          </p:cNvPr>
          <p:cNvCxnSpPr>
            <a:cxnSpLocks/>
            <a:endCxn id="23" idx="1"/>
          </p:cNvCxnSpPr>
          <p:nvPr/>
        </p:nvCxnSpPr>
        <p:spPr>
          <a:xfrm flipV="1">
            <a:off x="1965916" y="4919622"/>
            <a:ext cx="702734" cy="912167"/>
          </a:xfrm>
          <a:prstGeom prst="line">
            <a:avLst/>
          </a:prstGeom>
          <a:noFill/>
          <a:ln w="28575" cap="flat" cmpd="sng" algn="ctr">
            <a:solidFill>
              <a:schemeClr val="accent6">
                <a:lumMod val="60000"/>
                <a:lumOff val="40000"/>
              </a:schemeClr>
            </a:solidFill>
            <a:prstDash val="solid"/>
            <a:miter lim="800000"/>
          </a:ln>
          <a:effectLst/>
        </p:spPr>
      </p:cxnSp>
      <p:sp>
        <p:nvSpPr>
          <p:cNvPr id="26" name="TextBox 25">
            <a:extLst>
              <a:ext uri="{FF2B5EF4-FFF2-40B4-BE49-F238E27FC236}">
                <a16:creationId xmlns:a16="http://schemas.microsoft.com/office/drawing/2014/main" id="{C079246F-82ED-4032-A60F-C38DB786A998}"/>
              </a:ext>
            </a:extLst>
          </p:cNvPr>
          <p:cNvSpPr txBox="1"/>
          <p:nvPr/>
        </p:nvSpPr>
        <p:spPr>
          <a:xfrm>
            <a:off x="2036294" y="2969219"/>
            <a:ext cx="939681" cy="461665"/>
          </a:xfrm>
          <a:prstGeom prst="rect">
            <a:avLst/>
          </a:prstGeom>
          <a:solidFill>
            <a:schemeClr val="accent2"/>
          </a:solidFill>
        </p:spPr>
        <p:txBody>
          <a:bodyPr wrap="none" rtlCol="0">
            <a:spAutoFit/>
          </a:bodyPr>
          <a:lstStyle>
            <a:defPPr>
              <a:defRPr lang="en-US"/>
            </a:defPPr>
            <a:lvl1pPr defTabSz="457200" fontAlgn="auto">
              <a:spcBef>
                <a:spcPts val="0"/>
              </a:spcBef>
              <a:spcAft>
                <a:spcPts val="0"/>
              </a:spcAft>
              <a:defRPr sz="1800">
                <a:solidFill>
                  <a:prstClr val="black"/>
                </a:solidFill>
                <a:latin typeface="Calibri" panose="020F0502020204030204"/>
              </a:defRPr>
            </a:lvl1pPr>
          </a:lstStyle>
          <a:p>
            <a:r>
              <a:rPr lang="en-US" sz="2400" dirty="0"/>
              <a:t>22x28</a:t>
            </a:r>
          </a:p>
        </p:txBody>
      </p:sp>
      <p:cxnSp>
        <p:nvCxnSpPr>
          <p:cNvPr id="27" name="Straight Connector 26">
            <a:extLst>
              <a:ext uri="{FF2B5EF4-FFF2-40B4-BE49-F238E27FC236}">
                <a16:creationId xmlns:a16="http://schemas.microsoft.com/office/drawing/2014/main" id="{3FDE179C-21BE-4E41-ACA7-E80C97903B3A}"/>
              </a:ext>
            </a:extLst>
          </p:cNvPr>
          <p:cNvCxnSpPr>
            <a:cxnSpLocks/>
          </p:cNvCxnSpPr>
          <p:nvPr/>
        </p:nvCxnSpPr>
        <p:spPr>
          <a:xfrm flipV="1">
            <a:off x="968708" y="3215439"/>
            <a:ext cx="1073533" cy="720931"/>
          </a:xfrm>
          <a:prstGeom prst="line">
            <a:avLst/>
          </a:prstGeom>
          <a:noFill/>
          <a:ln w="28575" cap="flat" cmpd="sng" algn="ctr">
            <a:solidFill>
              <a:srgbClr val="00B0F0"/>
            </a:solidFill>
            <a:prstDash val="solid"/>
            <a:miter lim="800000"/>
          </a:ln>
          <a:effectLst/>
        </p:spPr>
      </p:cxnSp>
      <p:sp>
        <p:nvSpPr>
          <p:cNvPr id="30" name="TextBox 29">
            <a:extLst>
              <a:ext uri="{FF2B5EF4-FFF2-40B4-BE49-F238E27FC236}">
                <a16:creationId xmlns:a16="http://schemas.microsoft.com/office/drawing/2014/main" id="{9A601970-7CA3-4D06-85F0-EC976FBF5D5D}"/>
              </a:ext>
            </a:extLst>
          </p:cNvPr>
          <p:cNvSpPr txBox="1"/>
          <p:nvPr/>
        </p:nvSpPr>
        <p:spPr>
          <a:xfrm>
            <a:off x="6851184" y="1229689"/>
            <a:ext cx="4727448" cy="5262979"/>
          </a:xfrm>
          <a:prstGeom prst="rect">
            <a:avLst/>
          </a:prstGeom>
          <a:noFill/>
        </p:spPr>
        <p:txBody>
          <a:bodyPr wrap="none" rtlCol="0">
            <a:spAutoFit/>
          </a:bodyPr>
          <a:lstStyle/>
          <a:p>
            <a:pPr defTabSz="609585"/>
            <a:r>
              <a:rPr lang="en-US" sz="2400" b="1" dirty="0">
                <a:solidFill>
                  <a:prstClr val="black"/>
                </a:solidFill>
                <a:latin typeface="Calibri" panose="020F0502020204030204"/>
              </a:rPr>
              <a:t>To assist suppliers in offering well</a:t>
            </a:r>
            <a:br>
              <a:rPr lang="en-US" sz="2400" b="1" dirty="0">
                <a:solidFill>
                  <a:prstClr val="black"/>
                </a:solidFill>
                <a:latin typeface="Calibri" panose="020F0502020204030204"/>
              </a:rPr>
            </a:br>
            <a:r>
              <a:rPr lang="en-US" sz="2400" b="1" dirty="0">
                <a:solidFill>
                  <a:prstClr val="black"/>
                </a:solidFill>
                <a:latin typeface="Calibri" panose="020F0502020204030204"/>
              </a:rPr>
              <a:t>priced options without sacrificing</a:t>
            </a:r>
            <a:br>
              <a:rPr lang="en-US" sz="2400" b="1" dirty="0">
                <a:solidFill>
                  <a:prstClr val="black"/>
                </a:solidFill>
                <a:latin typeface="Calibri" panose="020F0502020204030204"/>
              </a:rPr>
            </a:br>
            <a:r>
              <a:rPr lang="en-US" sz="2400" b="1" dirty="0">
                <a:solidFill>
                  <a:prstClr val="black"/>
                </a:solidFill>
                <a:latin typeface="Calibri" panose="020F0502020204030204"/>
              </a:rPr>
              <a:t>compatibility:</a:t>
            </a:r>
          </a:p>
          <a:p>
            <a:pPr defTabSz="609585"/>
            <a:endParaRPr lang="en-US" sz="2400" dirty="0">
              <a:solidFill>
                <a:prstClr val="black"/>
              </a:solidFill>
              <a:latin typeface="Calibri" panose="020F0502020204030204"/>
            </a:endParaRPr>
          </a:p>
          <a:p>
            <a:pPr marL="457189" indent="-457189" defTabSz="609585">
              <a:buFontTx/>
              <a:buAutoNum type="arabicParenR"/>
            </a:pPr>
            <a:r>
              <a:rPr lang="en-US" sz="2400" dirty="0">
                <a:solidFill>
                  <a:prstClr val="black"/>
                </a:solidFill>
                <a:latin typeface="Calibri" panose="020F0502020204030204"/>
              </a:rPr>
              <a:t>End users design to 2828,</a:t>
            </a:r>
            <a:br>
              <a:rPr lang="en-US" sz="2400" dirty="0">
                <a:solidFill>
                  <a:prstClr val="black"/>
                </a:solidFill>
                <a:latin typeface="Calibri" panose="020F0502020204030204"/>
              </a:rPr>
            </a:br>
            <a:r>
              <a:rPr lang="en-US" sz="2400" dirty="0">
                <a:solidFill>
                  <a:prstClr val="black"/>
                </a:solidFill>
                <a:latin typeface="Calibri" panose="020F0502020204030204"/>
              </a:rPr>
              <a:t>allow any part to drop in</a:t>
            </a:r>
          </a:p>
          <a:p>
            <a:pPr marL="457189" indent="-457189" defTabSz="609585">
              <a:buFontTx/>
              <a:buAutoNum type="arabicParenR"/>
            </a:pPr>
            <a:endParaRPr lang="en-US" sz="2400" dirty="0">
              <a:solidFill>
                <a:prstClr val="black"/>
              </a:solidFill>
              <a:latin typeface="Calibri" panose="020F0502020204030204"/>
            </a:endParaRPr>
          </a:p>
          <a:p>
            <a:pPr marL="457189" indent="-457189" defTabSz="609585">
              <a:buFontTx/>
              <a:buAutoNum type="arabicParenR"/>
            </a:pPr>
            <a:r>
              <a:rPr lang="en-US" sz="2400" dirty="0">
                <a:solidFill>
                  <a:prstClr val="black"/>
                </a:solidFill>
                <a:latin typeface="Calibri" panose="020F0502020204030204"/>
              </a:rPr>
              <a:t>Allows suppliers to use any of</a:t>
            </a:r>
            <a:br>
              <a:rPr lang="en-US" sz="2400" dirty="0">
                <a:solidFill>
                  <a:prstClr val="black"/>
                </a:solidFill>
                <a:latin typeface="Calibri" panose="020F0502020204030204"/>
              </a:rPr>
            </a:br>
            <a:r>
              <a:rPr lang="en-US" sz="2400" dirty="0">
                <a:solidFill>
                  <a:prstClr val="black"/>
                </a:solidFill>
                <a:latin typeface="Calibri" panose="020F0502020204030204"/>
              </a:rPr>
              <a:t>the footprint compatible options</a:t>
            </a:r>
          </a:p>
          <a:p>
            <a:pPr marL="457189" indent="-457189" defTabSz="609585">
              <a:buFontTx/>
              <a:buAutoNum type="arabicParenR"/>
            </a:pPr>
            <a:endParaRPr lang="en-US" sz="2400" dirty="0">
              <a:solidFill>
                <a:prstClr val="black"/>
              </a:solidFill>
              <a:latin typeface="Calibri" panose="020F0502020204030204"/>
            </a:endParaRPr>
          </a:p>
          <a:p>
            <a:pPr lvl="1" defTabSz="609585"/>
            <a:r>
              <a:rPr lang="en-US" sz="2400" dirty="0">
                <a:solidFill>
                  <a:prstClr val="black"/>
                </a:solidFill>
                <a:latin typeface="Calibri" panose="020F0502020204030204"/>
              </a:rPr>
              <a:t>16 x 20 mm</a:t>
            </a:r>
          </a:p>
          <a:p>
            <a:pPr lvl="1" defTabSz="609585"/>
            <a:r>
              <a:rPr lang="en-US" sz="2400" dirty="0">
                <a:solidFill>
                  <a:prstClr val="black"/>
                </a:solidFill>
                <a:latin typeface="Calibri" panose="020F0502020204030204"/>
              </a:rPr>
              <a:t>20 x 24 mm</a:t>
            </a:r>
          </a:p>
          <a:p>
            <a:pPr lvl="1" defTabSz="609585"/>
            <a:r>
              <a:rPr lang="en-US" sz="2400" dirty="0">
                <a:solidFill>
                  <a:prstClr val="black"/>
                </a:solidFill>
                <a:latin typeface="Calibri" panose="020F0502020204030204"/>
              </a:rPr>
              <a:t>22 x 28 mm</a:t>
            </a:r>
          </a:p>
          <a:p>
            <a:pPr lvl="1" defTabSz="609585"/>
            <a:r>
              <a:rPr lang="en-US" sz="2400" dirty="0">
                <a:solidFill>
                  <a:prstClr val="black"/>
                </a:solidFill>
                <a:latin typeface="Calibri" panose="020F0502020204030204"/>
              </a:rPr>
              <a:t>28 x 28 mm</a:t>
            </a:r>
          </a:p>
        </p:txBody>
      </p:sp>
      <p:sp>
        <p:nvSpPr>
          <p:cNvPr id="28" name="TextBox 27">
            <a:extLst>
              <a:ext uri="{FF2B5EF4-FFF2-40B4-BE49-F238E27FC236}">
                <a16:creationId xmlns:a16="http://schemas.microsoft.com/office/drawing/2014/main" id="{3FB1D314-A72A-4205-A111-30B7A26A5EDE}"/>
              </a:ext>
            </a:extLst>
          </p:cNvPr>
          <p:cNvSpPr txBox="1"/>
          <p:nvPr/>
        </p:nvSpPr>
        <p:spPr>
          <a:xfrm>
            <a:off x="2059050" y="2106456"/>
            <a:ext cx="939681" cy="461665"/>
          </a:xfrm>
          <a:prstGeom prst="rect">
            <a:avLst/>
          </a:prstGeom>
          <a:solidFill>
            <a:srgbClr val="FF0000"/>
          </a:solidFill>
        </p:spPr>
        <p:txBody>
          <a:bodyPr wrap="none" rtlCol="0">
            <a:spAutoFit/>
          </a:bodyPr>
          <a:lstStyle/>
          <a:p>
            <a:pPr defTabSz="609585"/>
            <a:r>
              <a:rPr lang="en-US" sz="2400" dirty="0">
                <a:solidFill>
                  <a:prstClr val="black"/>
                </a:solidFill>
                <a:latin typeface="Calibri" panose="020F0502020204030204"/>
              </a:rPr>
              <a:t>28x28</a:t>
            </a:r>
          </a:p>
        </p:txBody>
      </p:sp>
      <p:sp>
        <p:nvSpPr>
          <p:cNvPr id="25" name="Rectangle 24">
            <a:extLst>
              <a:ext uri="{FF2B5EF4-FFF2-40B4-BE49-F238E27FC236}">
                <a16:creationId xmlns:a16="http://schemas.microsoft.com/office/drawing/2014/main" id="{3F3A605D-A48F-4EAE-BE4F-4B3408909527}"/>
              </a:ext>
            </a:extLst>
          </p:cNvPr>
          <p:cNvSpPr/>
          <p:nvPr/>
        </p:nvSpPr>
        <p:spPr>
          <a:xfrm>
            <a:off x="975317" y="523010"/>
            <a:ext cx="5173133" cy="5811979"/>
          </a:xfrm>
          <a:prstGeom prst="rect">
            <a:avLst/>
          </a:prstGeom>
          <a:noFill/>
          <a:ln w="28575" cap="flat" cmpd="sng" algn="ctr">
            <a:solidFill>
              <a:srgbClr val="00B0F0"/>
            </a:solidFill>
            <a:prstDash val="solid"/>
            <a:miter lim="800000"/>
          </a:ln>
          <a:effectLst/>
        </p:spPr>
        <p:txBody>
          <a:bodyPr rtlCol="0" anchor="ctr"/>
          <a:lstStyle/>
          <a:p>
            <a:pPr algn="ctr" defTabSz="609585">
              <a:defRPr/>
            </a:pPr>
            <a:endParaRPr lang="en-US" sz="2400" kern="0">
              <a:solidFill>
                <a:prstClr val="white"/>
              </a:solidFill>
              <a:latin typeface="Calibri" panose="020F0502020204030204"/>
            </a:endParaRPr>
          </a:p>
        </p:txBody>
      </p:sp>
      <p:sp>
        <p:nvSpPr>
          <p:cNvPr id="16" name="Rectangle 15">
            <a:extLst>
              <a:ext uri="{FF2B5EF4-FFF2-40B4-BE49-F238E27FC236}">
                <a16:creationId xmlns:a16="http://schemas.microsoft.com/office/drawing/2014/main" id="{3AD1E5FE-4FEC-40B4-86FC-CDA561231DDE}"/>
              </a:ext>
            </a:extLst>
          </p:cNvPr>
          <p:cNvSpPr/>
          <p:nvPr/>
        </p:nvSpPr>
        <p:spPr>
          <a:xfrm>
            <a:off x="684207" y="523010"/>
            <a:ext cx="5697133" cy="5811979"/>
          </a:xfrm>
          <a:prstGeom prst="rect">
            <a:avLst/>
          </a:prstGeom>
          <a:noFill/>
          <a:ln w="28575" cap="flat" cmpd="sng" algn="ctr">
            <a:solidFill>
              <a:srgbClr val="FF0000"/>
            </a:solidFill>
            <a:prstDash val="solid"/>
            <a:miter lim="800000"/>
          </a:ln>
          <a:effectLst/>
        </p:spPr>
        <p:txBody>
          <a:bodyPr rtlCol="0" anchor="ctr"/>
          <a:lstStyle/>
          <a:p>
            <a:pPr algn="ctr" defTabSz="609585">
              <a:defRPr/>
            </a:pPr>
            <a:endParaRPr lang="en-US" sz="2400" kern="0">
              <a:solidFill>
                <a:prstClr val="white"/>
              </a:solidFill>
              <a:latin typeface="Calibri" panose="020F0502020204030204"/>
            </a:endParaRPr>
          </a:p>
        </p:txBody>
      </p:sp>
      <p:cxnSp>
        <p:nvCxnSpPr>
          <p:cNvPr id="29" name="Straight Connector 28">
            <a:extLst>
              <a:ext uri="{FF2B5EF4-FFF2-40B4-BE49-F238E27FC236}">
                <a16:creationId xmlns:a16="http://schemas.microsoft.com/office/drawing/2014/main" id="{F657CC2C-CBF4-4D44-BAEC-CC4B6EC68A31}"/>
              </a:ext>
            </a:extLst>
          </p:cNvPr>
          <p:cNvCxnSpPr>
            <a:cxnSpLocks/>
          </p:cNvCxnSpPr>
          <p:nvPr/>
        </p:nvCxnSpPr>
        <p:spPr>
          <a:xfrm flipV="1">
            <a:off x="687449" y="2411255"/>
            <a:ext cx="1371600" cy="347133"/>
          </a:xfrm>
          <a:prstGeom prst="line">
            <a:avLst/>
          </a:prstGeom>
          <a:noFill/>
          <a:ln w="28575" cap="flat" cmpd="sng" algn="ctr">
            <a:solidFill>
              <a:srgbClr val="FF0000"/>
            </a:solidFill>
            <a:prstDash val="solid"/>
            <a:miter lim="800000"/>
          </a:ln>
          <a:effectLst/>
        </p:spPr>
      </p:cxnSp>
    </p:spTree>
    <p:extLst>
      <p:ext uri="{BB962C8B-B14F-4D97-AF65-F5344CB8AC3E}">
        <p14:creationId xmlns:p14="http://schemas.microsoft.com/office/powerpoint/2010/main" val="877275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3" grpId="0" animBg="1"/>
      <p:bldP spid="26" grpId="0" animBg="1"/>
      <p:bldP spid="28" grpId="0" animBg="1"/>
      <p:bldP spid="25" grpId="0" animBg="1"/>
      <p:bldP spid="1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descr="Alpha PCB - PCB Design">
            <a:extLst>
              <a:ext uri="{FF2B5EF4-FFF2-40B4-BE49-F238E27FC236}">
                <a16:creationId xmlns:a16="http://schemas.microsoft.com/office/drawing/2014/main" id="{990781EA-36AC-4E17-89F3-AF8F9D7A9131}"/>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92000" contrast="80000"/>
                    </a14:imgEffect>
                  </a14:imgLayer>
                </a14:imgProps>
              </a:ext>
              <a:ext uri="{28A0092B-C50C-407E-A947-70E740481C1C}">
                <a14:useLocalDpi xmlns:a14="http://schemas.microsoft.com/office/drawing/2010/main" val="0"/>
              </a:ext>
            </a:extLst>
          </a:blip>
          <a:srcRect/>
          <a:stretch>
            <a:fillRect/>
          </a:stretch>
        </p:blipFill>
        <p:spPr bwMode="auto">
          <a:xfrm>
            <a:off x="0" y="276986"/>
            <a:ext cx="12192000" cy="5942895"/>
          </a:xfrm>
          <a:prstGeom prst="rect">
            <a:avLst/>
          </a:prstGeom>
          <a:noFill/>
          <a:extLst>
            <a:ext uri="{909E8E84-426E-40DD-AFC4-6F175D3DCCD1}">
              <a14:hiddenFill xmlns:a14="http://schemas.microsoft.com/office/drawing/2010/main">
                <a:solidFill>
                  <a:srgbClr val="FFFFFF"/>
                </a:solidFill>
              </a14:hiddenFill>
            </a:ext>
          </a:extLst>
        </p:spPr>
      </p:pic>
      <p:sp>
        <p:nvSpPr>
          <p:cNvPr id="425" name="TextBox 424">
            <a:extLst>
              <a:ext uri="{FF2B5EF4-FFF2-40B4-BE49-F238E27FC236}">
                <a16:creationId xmlns:a16="http://schemas.microsoft.com/office/drawing/2014/main" id="{4AF63AE0-8265-4640-9C9D-3BC629E0107C}"/>
              </a:ext>
            </a:extLst>
          </p:cNvPr>
          <p:cNvSpPr txBox="1"/>
          <p:nvPr/>
        </p:nvSpPr>
        <p:spPr>
          <a:xfrm>
            <a:off x="1653196" y="2765625"/>
            <a:ext cx="1576072" cy="461665"/>
          </a:xfrm>
          <a:prstGeom prst="rect">
            <a:avLst/>
          </a:prstGeom>
          <a:noFill/>
        </p:spPr>
        <p:txBody>
          <a:bodyPr wrap="none" rtlCol="0">
            <a:spAutoFit/>
          </a:bodyPr>
          <a:lstStyle/>
          <a:p>
            <a:pPr algn="r"/>
            <a:r>
              <a:rPr lang="en-US" sz="2400" b="1" dirty="0">
                <a:effectLst>
                  <a:outerShdw blurRad="38100" dist="38100" dir="2700000" algn="tl">
                    <a:srgbClr val="000000">
                      <a:alpha val="43137"/>
                    </a:srgbClr>
                  </a:outerShdw>
                </a:effectLst>
              </a:rPr>
              <a:t>PCIe 4.0 x4</a:t>
            </a:r>
          </a:p>
        </p:txBody>
      </p:sp>
      <p:sp>
        <p:nvSpPr>
          <p:cNvPr id="426" name="Arrow: Left-Right 425">
            <a:extLst>
              <a:ext uri="{FF2B5EF4-FFF2-40B4-BE49-F238E27FC236}">
                <a16:creationId xmlns:a16="http://schemas.microsoft.com/office/drawing/2014/main" id="{3CFE67B6-5D81-402D-B296-DE9C6C062CE1}"/>
              </a:ext>
            </a:extLst>
          </p:cNvPr>
          <p:cNvSpPr/>
          <p:nvPr/>
        </p:nvSpPr>
        <p:spPr>
          <a:xfrm>
            <a:off x="3585168" y="2664024"/>
            <a:ext cx="2946400" cy="609600"/>
          </a:xfrm>
          <a:prstGeom prst="leftRightArrow">
            <a:avLst/>
          </a:prstGeom>
          <a:pattFill prst="dkHorz">
            <a:fgClr>
              <a:schemeClr val="tx1"/>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427" name="TextBox 426">
            <a:extLst>
              <a:ext uri="{FF2B5EF4-FFF2-40B4-BE49-F238E27FC236}">
                <a16:creationId xmlns:a16="http://schemas.microsoft.com/office/drawing/2014/main" id="{F515CC9C-A653-4C69-8DD5-3138AA051C03}"/>
              </a:ext>
            </a:extLst>
          </p:cNvPr>
          <p:cNvSpPr txBox="1"/>
          <p:nvPr/>
        </p:nvSpPr>
        <p:spPr>
          <a:xfrm>
            <a:off x="3737568" y="990600"/>
            <a:ext cx="3747629" cy="502766"/>
          </a:xfrm>
          <a:prstGeom prst="rect">
            <a:avLst/>
          </a:prstGeom>
          <a:noFill/>
        </p:spPr>
        <p:txBody>
          <a:bodyPr wrap="none" rtlCol="0">
            <a:spAutoFit/>
          </a:bodyPr>
          <a:lstStyle/>
          <a:p>
            <a:r>
              <a:rPr lang="en-US" sz="2667" b="1" dirty="0">
                <a:effectLst>
                  <a:outerShdw blurRad="38100" dist="38100" dir="2700000" algn="tl">
                    <a:srgbClr val="000000">
                      <a:alpha val="43137"/>
                    </a:srgbClr>
                  </a:outerShdw>
                </a:effectLst>
              </a:rPr>
              <a:t>32 GB/s peak throughput</a:t>
            </a:r>
          </a:p>
        </p:txBody>
      </p:sp>
      <p:sp>
        <p:nvSpPr>
          <p:cNvPr id="429" name="Arrow: Left-Right 428">
            <a:extLst>
              <a:ext uri="{FF2B5EF4-FFF2-40B4-BE49-F238E27FC236}">
                <a16:creationId xmlns:a16="http://schemas.microsoft.com/office/drawing/2014/main" id="{20C9BD23-8E72-4FBD-8D7E-0371AF1835DC}"/>
              </a:ext>
            </a:extLst>
          </p:cNvPr>
          <p:cNvSpPr/>
          <p:nvPr/>
        </p:nvSpPr>
        <p:spPr>
          <a:xfrm>
            <a:off x="3585168" y="4169372"/>
            <a:ext cx="2946400" cy="223163"/>
          </a:xfrm>
          <a:prstGeom prst="leftRightArrow">
            <a:avLst/>
          </a:prstGeom>
          <a:pattFill prst="dkHorz">
            <a:fgClr>
              <a:schemeClr val="tx1"/>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430" name="Arrow: Left-Right 429">
            <a:extLst>
              <a:ext uri="{FF2B5EF4-FFF2-40B4-BE49-F238E27FC236}">
                <a16:creationId xmlns:a16="http://schemas.microsoft.com/office/drawing/2014/main" id="{23356C82-80CC-411D-8962-C2B2917D53CD}"/>
              </a:ext>
            </a:extLst>
          </p:cNvPr>
          <p:cNvSpPr/>
          <p:nvPr/>
        </p:nvSpPr>
        <p:spPr>
          <a:xfrm>
            <a:off x="3585168" y="4923096"/>
            <a:ext cx="2946400" cy="223163"/>
          </a:xfrm>
          <a:prstGeom prst="leftRightArrow">
            <a:avLst/>
          </a:prstGeom>
          <a:pattFill prst="dkHorz">
            <a:fgClr>
              <a:schemeClr val="tx1"/>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431" name="Rectangle 430">
            <a:extLst>
              <a:ext uri="{FF2B5EF4-FFF2-40B4-BE49-F238E27FC236}">
                <a16:creationId xmlns:a16="http://schemas.microsoft.com/office/drawing/2014/main" id="{E041E885-0772-4C19-A902-AB2065235821}"/>
              </a:ext>
            </a:extLst>
          </p:cNvPr>
          <p:cNvSpPr/>
          <p:nvPr/>
        </p:nvSpPr>
        <p:spPr>
          <a:xfrm>
            <a:off x="7242768" y="2429947"/>
            <a:ext cx="1930400" cy="2946400"/>
          </a:xfrm>
          <a:prstGeom prst="rect">
            <a:avLst/>
          </a:prstGeom>
          <a:solidFill>
            <a:schemeClr val="accent1">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Automotive</a:t>
            </a:r>
          </a:p>
          <a:p>
            <a:pPr algn="ctr"/>
            <a:endParaRPr lang="en-US" sz="2400" b="1" dirty="0"/>
          </a:p>
          <a:p>
            <a:pPr algn="ctr"/>
            <a:r>
              <a:rPr lang="en-US" sz="2400" b="1" dirty="0"/>
              <a:t>SSD</a:t>
            </a:r>
          </a:p>
        </p:txBody>
      </p:sp>
      <p:pic>
        <p:nvPicPr>
          <p:cNvPr id="6146" name="Picture 2" descr="Running Man Logo Sticker">
            <a:extLst>
              <a:ext uri="{FF2B5EF4-FFF2-40B4-BE49-F238E27FC236}">
                <a16:creationId xmlns:a16="http://schemas.microsoft.com/office/drawing/2014/main" id="{611CA9F0-B57B-4033-92B5-E87B8190880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09272" y="2065974"/>
            <a:ext cx="1898193" cy="1993900"/>
          </a:xfrm>
          <a:prstGeom prst="rect">
            <a:avLst/>
          </a:prstGeom>
          <a:noFill/>
          <a:extLst>
            <a:ext uri="{909E8E84-426E-40DD-AFC4-6F175D3DCCD1}">
              <a14:hiddenFill xmlns:a14="http://schemas.microsoft.com/office/drawing/2010/main">
                <a:solidFill>
                  <a:srgbClr val="FFFFFF"/>
                </a:solidFill>
              </a14:hiddenFill>
            </a:ext>
          </a:extLst>
        </p:spPr>
      </p:pic>
      <p:sp>
        <p:nvSpPr>
          <p:cNvPr id="436" name="TextBox 435">
            <a:extLst>
              <a:ext uri="{FF2B5EF4-FFF2-40B4-BE49-F238E27FC236}">
                <a16:creationId xmlns:a16="http://schemas.microsoft.com/office/drawing/2014/main" id="{6EA51E43-3B32-4DBC-B790-DD0E2F68400E}"/>
              </a:ext>
            </a:extLst>
          </p:cNvPr>
          <p:cNvSpPr txBox="1"/>
          <p:nvPr/>
        </p:nvSpPr>
        <p:spPr>
          <a:xfrm>
            <a:off x="2436167" y="4808976"/>
            <a:ext cx="793101" cy="461665"/>
          </a:xfrm>
          <a:prstGeom prst="rect">
            <a:avLst/>
          </a:prstGeom>
          <a:noFill/>
        </p:spPr>
        <p:txBody>
          <a:bodyPr wrap="none" rtlCol="0">
            <a:spAutoFit/>
          </a:bodyPr>
          <a:lstStyle/>
          <a:p>
            <a:pPr algn="r"/>
            <a:r>
              <a:rPr lang="en-US" sz="2400" b="1" dirty="0">
                <a:effectLst>
                  <a:outerShdw blurRad="38100" dist="38100" dir="2700000" algn="tl">
                    <a:srgbClr val="000000">
                      <a:alpha val="43137"/>
                    </a:srgbClr>
                  </a:outerShdw>
                </a:effectLst>
              </a:rPr>
              <a:t>JTAG</a:t>
            </a:r>
          </a:p>
        </p:txBody>
      </p:sp>
      <p:sp>
        <p:nvSpPr>
          <p:cNvPr id="437" name="TextBox 436">
            <a:extLst>
              <a:ext uri="{FF2B5EF4-FFF2-40B4-BE49-F238E27FC236}">
                <a16:creationId xmlns:a16="http://schemas.microsoft.com/office/drawing/2014/main" id="{FD929EBC-35ED-4FEB-A236-4F8E7994F919}"/>
              </a:ext>
            </a:extLst>
          </p:cNvPr>
          <p:cNvSpPr txBox="1"/>
          <p:nvPr/>
        </p:nvSpPr>
        <p:spPr>
          <a:xfrm>
            <a:off x="2167761" y="4045864"/>
            <a:ext cx="1061508" cy="461665"/>
          </a:xfrm>
          <a:prstGeom prst="rect">
            <a:avLst/>
          </a:prstGeom>
          <a:noFill/>
        </p:spPr>
        <p:txBody>
          <a:bodyPr wrap="none" rtlCol="0">
            <a:spAutoFit/>
          </a:bodyPr>
          <a:lstStyle/>
          <a:p>
            <a:pPr algn="r"/>
            <a:r>
              <a:rPr lang="en-US" sz="2400" b="1" dirty="0">
                <a:effectLst>
                  <a:outerShdw blurRad="38100" dist="38100" dir="2700000" algn="tl">
                    <a:srgbClr val="000000">
                      <a:alpha val="43137"/>
                    </a:srgbClr>
                  </a:outerShdw>
                </a:effectLst>
              </a:rPr>
              <a:t>SMBus</a:t>
            </a:r>
          </a:p>
        </p:txBody>
      </p:sp>
      <p:sp>
        <p:nvSpPr>
          <p:cNvPr id="14" name="Oval 13">
            <a:extLst>
              <a:ext uri="{FF2B5EF4-FFF2-40B4-BE49-F238E27FC236}">
                <a16:creationId xmlns:a16="http://schemas.microsoft.com/office/drawing/2014/main" id="{E2C73586-0773-4D16-A1B9-41341ED79B8D}"/>
              </a:ext>
            </a:extLst>
          </p:cNvPr>
          <p:cNvSpPr/>
          <p:nvPr/>
        </p:nvSpPr>
        <p:spPr>
          <a:xfrm>
            <a:off x="76007" y="67992"/>
            <a:ext cx="2752327" cy="1199112"/>
          </a:xfrm>
          <a:prstGeom prst="ellipse">
            <a:avLst/>
          </a:prstGeom>
          <a:solidFill>
            <a:srgbClr val="0070C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Electrical</a:t>
            </a:r>
            <a:br>
              <a:rPr lang="en-US" sz="2400" dirty="0"/>
            </a:br>
            <a:r>
              <a:rPr lang="en-US" sz="2400" dirty="0"/>
              <a:t>Interface</a:t>
            </a:r>
          </a:p>
        </p:txBody>
      </p:sp>
      <p:sp>
        <p:nvSpPr>
          <p:cNvPr id="16" name="TextBox 15">
            <a:extLst>
              <a:ext uri="{FF2B5EF4-FFF2-40B4-BE49-F238E27FC236}">
                <a16:creationId xmlns:a16="http://schemas.microsoft.com/office/drawing/2014/main" id="{9A01354C-FC68-46EE-9695-FBC39FACCB7B}"/>
              </a:ext>
            </a:extLst>
          </p:cNvPr>
          <p:cNvSpPr txBox="1"/>
          <p:nvPr/>
        </p:nvSpPr>
        <p:spPr>
          <a:xfrm>
            <a:off x="6691239" y="6390717"/>
            <a:ext cx="3220791" cy="297454"/>
          </a:xfrm>
          <a:prstGeom prst="rect">
            <a:avLst/>
          </a:prstGeom>
          <a:noFill/>
        </p:spPr>
        <p:txBody>
          <a:bodyPr wrap="square">
            <a:spAutoFit/>
          </a:bodyPr>
          <a:lstStyle>
            <a:defPPr>
              <a:defRPr lang="en-US"/>
            </a:defPPr>
            <a:lvl1pPr>
              <a:defRPr sz="1000">
                <a:effectLst/>
                <a:latin typeface="Times New Roman" panose="02020603050405020304" pitchFamily="18" charset="0"/>
                <a:ea typeface="Times New Roman" panose="02020603050405020304" pitchFamily="18" charset="0"/>
              </a:defRPr>
            </a:lvl1pPr>
          </a:lstStyle>
          <a:p>
            <a:r>
              <a:rPr lang="en-US" sz="1333" dirty="0"/>
              <a:t>Ref: PCI Express Base Specification 4.0</a:t>
            </a:r>
          </a:p>
        </p:txBody>
      </p:sp>
    </p:spTree>
    <p:extLst>
      <p:ext uri="{BB962C8B-B14F-4D97-AF65-F5344CB8AC3E}">
        <p14:creationId xmlns:p14="http://schemas.microsoft.com/office/powerpoint/2010/main" val="3789764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3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2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3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9" grpId="0" animBg="1"/>
      <p:bldP spid="430" grpId="0" animBg="1"/>
      <p:bldP spid="436" grpId="0"/>
      <p:bldP spid="43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5F5014E3-BFD9-4C38-B1DD-C05302D4018A}"/>
              </a:ext>
            </a:extLst>
          </p:cNvPr>
          <p:cNvSpPr/>
          <p:nvPr/>
        </p:nvSpPr>
        <p:spPr>
          <a:xfrm>
            <a:off x="101561" y="71567"/>
            <a:ext cx="2752327" cy="1199112"/>
          </a:xfrm>
          <a:prstGeom prst="ellipse">
            <a:avLst/>
          </a:prstGeom>
          <a:solidFill>
            <a:srgbClr val="0070C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Command</a:t>
            </a:r>
            <a:br>
              <a:rPr lang="en-US" sz="2400" dirty="0"/>
            </a:br>
            <a:r>
              <a:rPr lang="en-US" sz="2400" dirty="0"/>
              <a:t>Protocol</a:t>
            </a:r>
          </a:p>
        </p:txBody>
      </p:sp>
      <p:sp>
        <p:nvSpPr>
          <p:cNvPr id="6" name="TextBox 5">
            <a:extLst>
              <a:ext uri="{FF2B5EF4-FFF2-40B4-BE49-F238E27FC236}">
                <a16:creationId xmlns:a16="http://schemas.microsoft.com/office/drawing/2014/main" id="{6C1A8D2B-D9D1-49F2-A513-BCA43796A33B}"/>
              </a:ext>
            </a:extLst>
          </p:cNvPr>
          <p:cNvSpPr txBox="1"/>
          <p:nvPr/>
        </p:nvSpPr>
        <p:spPr>
          <a:xfrm>
            <a:off x="7032997" y="6032877"/>
            <a:ext cx="2803815" cy="297454"/>
          </a:xfrm>
          <a:prstGeom prst="rect">
            <a:avLst/>
          </a:prstGeom>
          <a:noFill/>
        </p:spPr>
        <p:txBody>
          <a:bodyPr wrap="square">
            <a:spAutoFit/>
          </a:bodyPr>
          <a:lstStyle>
            <a:defPPr>
              <a:defRPr lang="en-US"/>
            </a:defPPr>
            <a:lvl1pPr>
              <a:defRPr sz="1000">
                <a:effectLst/>
                <a:latin typeface="Times New Roman" panose="02020603050405020304" pitchFamily="18" charset="0"/>
                <a:ea typeface="Times New Roman" panose="02020603050405020304" pitchFamily="18" charset="0"/>
              </a:defRPr>
            </a:lvl1pPr>
          </a:lstStyle>
          <a:p>
            <a:r>
              <a:rPr lang="en-US" sz="1333" dirty="0"/>
              <a:t>Ref: NVM Express (NVMe) protocol</a:t>
            </a:r>
          </a:p>
        </p:txBody>
      </p:sp>
      <p:sp>
        <p:nvSpPr>
          <p:cNvPr id="7" name="Rectangle: Rounded Corners 6">
            <a:extLst>
              <a:ext uri="{FF2B5EF4-FFF2-40B4-BE49-F238E27FC236}">
                <a16:creationId xmlns:a16="http://schemas.microsoft.com/office/drawing/2014/main" id="{05A0A279-E8D1-477A-AF7C-29971E49A8C3}"/>
              </a:ext>
            </a:extLst>
          </p:cNvPr>
          <p:cNvSpPr/>
          <p:nvPr/>
        </p:nvSpPr>
        <p:spPr>
          <a:xfrm>
            <a:off x="794267" y="1760621"/>
            <a:ext cx="1613209" cy="1668379"/>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Required:</a:t>
            </a:r>
          </a:p>
          <a:p>
            <a:pPr algn="ctr"/>
            <a:r>
              <a:rPr lang="en-US" sz="2400" dirty="0"/>
              <a:t>PCIe 4.0</a:t>
            </a:r>
          </a:p>
        </p:txBody>
      </p:sp>
      <p:sp>
        <p:nvSpPr>
          <p:cNvPr id="8" name="Rectangle: Rounded Corners 7">
            <a:extLst>
              <a:ext uri="{FF2B5EF4-FFF2-40B4-BE49-F238E27FC236}">
                <a16:creationId xmlns:a16="http://schemas.microsoft.com/office/drawing/2014/main" id="{4F619387-6789-46FB-9563-F9A664141FAE}"/>
              </a:ext>
            </a:extLst>
          </p:cNvPr>
          <p:cNvSpPr/>
          <p:nvPr/>
        </p:nvSpPr>
        <p:spPr>
          <a:xfrm>
            <a:off x="4933393" y="1760621"/>
            <a:ext cx="2257563" cy="1668379"/>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Encouraged:</a:t>
            </a:r>
          </a:p>
          <a:p>
            <a:pPr algn="ctr"/>
            <a:r>
              <a:rPr lang="en-US" sz="2400" dirty="0">
                <a:solidFill>
                  <a:schemeClr val="tx1"/>
                </a:solidFill>
              </a:rPr>
              <a:t>Single Root I/O Virtualization</a:t>
            </a:r>
          </a:p>
        </p:txBody>
      </p:sp>
      <p:sp>
        <p:nvSpPr>
          <p:cNvPr id="9" name="TextBox 8">
            <a:extLst>
              <a:ext uri="{FF2B5EF4-FFF2-40B4-BE49-F238E27FC236}">
                <a16:creationId xmlns:a16="http://schemas.microsoft.com/office/drawing/2014/main" id="{A3248455-1F54-4592-B777-9571BB49A000}"/>
              </a:ext>
            </a:extLst>
          </p:cNvPr>
          <p:cNvSpPr txBox="1"/>
          <p:nvPr/>
        </p:nvSpPr>
        <p:spPr>
          <a:xfrm>
            <a:off x="7032996" y="6314188"/>
            <a:ext cx="3070515" cy="297454"/>
          </a:xfrm>
          <a:prstGeom prst="rect">
            <a:avLst/>
          </a:prstGeom>
          <a:noFill/>
        </p:spPr>
        <p:txBody>
          <a:bodyPr wrap="square">
            <a:spAutoFit/>
          </a:bodyPr>
          <a:lstStyle>
            <a:defPPr>
              <a:defRPr lang="en-US"/>
            </a:defPPr>
            <a:lvl1pPr>
              <a:defRPr sz="1000">
                <a:effectLst/>
                <a:latin typeface="Times New Roman" panose="02020603050405020304" pitchFamily="18" charset="0"/>
                <a:ea typeface="Times New Roman" panose="02020603050405020304" pitchFamily="18" charset="0"/>
              </a:defRPr>
            </a:lvl1pPr>
          </a:lstStyle>
          <a:p>
            <a:r>
              <a:rPr lang="en-US" sz="1333" dirty="0"/>
              <a:t>Ref: PCI Express Base Specification 4.0</a:t>
            </a:r>
          </a:p>
        </p:txBody>
      </p:sp>
      <p:sp>
        <p:nvSpPr>
          <p:cNvPr id="11" name="Rectangle: Rounded Corners 10">
            <a:extLst>
              <a:ext uri="{FF2B5EF4-FFF2-40B4-BE49-F238E27FC236}">
                <a16:creationId xmlns:a16="http://schemas.microsoft.com/office/drawing/2014/main" id="{C8969DEA-A739-4127-8418-9928A6A60695}"/>
              </a:ext>
            </a:extLst>
          </p:cNvPr>
          <p:cNvSpPr/>
          <p:nvPr/>
        </p:nvSpPr>
        <p:spPr>
          <a:xfrm>
            <a:off x="2541653" y="1760621"/>
            <a:ext cx="2257563" cy="1668379"/>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Required:</a:t>
            </a:r>
          </a:p>
          <a:p>
            <a:pPr algn="ctr"/>
            <a:r>
              <a:rPr lang="en-US" sz="2400" dirty="0"/>
              <a:t>NVMe 1.4c+</a:t>
            </a:r>
          </a:p>
        </p:txBody>
      </p:sp>
      <p:sp>
        <p:nvSpPr>
          <p:cNvPr id="12" name="TextBox 11">
            <a:extLst>
              <a:ext uri="{FF2B5EF4-FFF2-40B4-BE49-F238E27FC236}">
                <a16:creationId xmlns:a16="http://schemas.microsoft.com/office/drawing/2014/main" id="{D714167C-B859-45F6-BA4E-484D7F8F34AD}"/>
              </a:ext>
            </a:extLst>
          </p:cNvPr>
          <p:cNvSpPr txBox="1"/>
          <p:nvPr/>
        </p:nvSpPr>
        <p:spPr>
          <a:xfrm>
            <a:off x="1986867" y="3918943"/>
            <a:ext cx="4211025" cy="1938992"/>
          </a:xfrm>
          <a:prstGeom prst="rect">
            <a:avLst/>
          </a:prstGeom>
          <a:noFill/>
        </p:spPr>
        <p:txBody>
          <a:bodyPr wrap="none" rtlCol="0">
            <a:spAutoFit/>
          </a:bodyPr>
          <a:lstStyle/>
          <a:p>
            <a:r>
              <a:rPr lang="en-US" sz="2400" dirty="0"/>
              <a:t>Physical interface</a:t>
            </a:r>
          </a:p>
          <a:p>
            <a:r>
              <a:rPr lang="en-US" sz="2400" dirty="0"/>
              <a:t>Logical interface</a:t>
            </a:r>
          </a:p>
          <a:p>
            <a:endParaRPr lang="en-US" sz="2400" dirty="0"/>
          </a:p>
          <a:p>
            <a:r>
              <a:rPr lang="en-US" sz="2400" dirty="0"/>
              <a:t>System and power management</a:t>
            </a:r>
          </a:p>
          <a:p>
            <a:r>
              <a:rPr lang="en-US" sz="2400" dirty="0"/>
              <a:t>Testability</a:t>
            </a:r>
          </a:p>
        </p:txBody>
      </p:sp>
      <p:sp>
        <p:nvSpPr>
          <p:cNvPr id="13" name="Rectangle: Rounded Corners 12">
            <a:extLst>
              <a:ext uri="{FF2B5EF4-FFF2-40B4-BE49-F238E27FC236}">
                <a16:creationId xmlns:a16="http://schemas.microsoft.com/office/drawing/2014/main" id="{A0A8C080-D8DD-45DC-82C4-C7131BC9EB3A}"/>
              </a:ext>
            </a:extLst>
          </p:cNvPr>
          <p:cNvSpPr/>
          <p:nvPr/>
        </p:nvSpPr>
        <p:spPr>
          <a:xfrm>
            <a:off x="7325134" y="1760621"/>
            <a:ext cx="1565692" cy="1668379"/>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Required:</a:t>
            </a:r>
          </a:p>
          <a:p>
            <a:pPr algn="ctr"/>
            <a:r>
              <a:rPr lang="en-US" sz="2400" dirty="0"/>
              <a:t>SMBus</a:t>
            </a:r>
          </a:p>
        </p:txBody>
      </p:sp>
      <p:sp>
        <p:nvSpPr>
          <p:cNvPr id="15" name="TextBox 14">
            <a:extLst>
              <a:ext uri="{FF2B5EF4-FFF2-40B4-BE49-F238E27FC236}">
                <a16:creationId xmlns:a16="http://schemas.microsoft.com/office/drawing/2014/main" id="{93CEE351-648B-4CA2-A9D9-605EDF1B416E}"/>
              </a:ext>
            </a:extLst>
          </p:cNvPr>
          <p:cNvSpPr txBox="1"/>
          <p:nvPr/>
        </p:nvSpPr>
        <p:spPr>
          <a:xfrm>
            <a:off x="7032996" y="5751566"/>
            <a:ext cx="3968749" cy="297454"/>
          </a:xfrm>
          <a:prstGeom prst="rect">
            <a:avLst/>
          </a:prstGeom>
          <a:noFill/>
        </p:spPr>
        <p:txBody>
          <a:bodyPr wrap="square">
            <a:spAutoFit/>
          </a:bodyPr>
          <a:lstStyle>
            <a:defPPr>
              <a:defRPr lang="en-US"/>
            </a:defPPr>
            <a:lvl1pPr>
              <a:defRPr sz="1000">
                <a:effectLst/>
                <a:latin typeface="Times New Roman" panose="02020603050405020304" pitchFamily="18" charset="0"/>
                <a:ea typeface="Times New Roman" panose="02020603050405020304" pitchFamily="18" charset="0"/>
              </a:defRPr>
            </a:lvl1pPr>
          </a:lstStyle>
          <a:p>
            <a:r>
              <a:rPr lang="en-US" sz="1333" dirty="0"/>
              <a:t>Ref: System Management Bus (SMBus) Specification</a:t>
            </a:r>
          </a:p>
        </p:txBody>
      </p:sp>
      <p:sp>
        <p:nvSpPr>
          <p:cNvPr id="16" name="Rectangle: Rounded Corners 15">
            <a:extLst>
              <a:ext uri="{FF2B5EF4-FFF2-40B4-BE49-F238E27FC236}">
                <a16:creationId xmlns:a16="http://schemas.microsoft.com/office/drawing/2014/main" id="{75928D4E-315C-4F18-BCAD-3A02DECDB053}"/>
              </a:ext>
            </a:extLst>
          </p:cNvPr>
          <p:cNvSpPr/>
          <p:nvPr/>
        </p:nvSpPr>
        <p:spPr>
          <a:xfrm>
            <a:off x="9022732" y="1760621"/>
            <a:ext cx="1565692" cy="1668379"/>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Required:</a:t>
            </a:r>
          </a:p>
          <a:p>
            <a:pPr algn="ctr"/>
            <a:r>
              <a:rPr lang="en-US" sz="2400" dirty="0"/>
              <a:t>JTAG</a:t>
            </a:r>
          </a:p>
        </p:txBody>
      </p:sp>
      <p:sp>
        <p:nvSpPr>
          <p:cNvPr id="18" name="TextBox 17">
            <a:extLst>
              <a:ext uri="{FF2B5EF4-FFF2-40B4-BE49-F238E27FC236}">
                <a16:creationId xmlns:a16="http://schemas.microsoft.com/office/drawing/2014/main" id="{5F6B5F4E-17CD-4EB2-8020-CF97536BCED6}"/>
              </a:ext>
            </a:extLst>
          </p:cNvPr>
          <p:cNvSpPr txBox="1"/>
          <p:nvPr/>
        </p:nvSpPr>
        <p:spPr>
          <a:xfrm>
            <a:off x="7032996" y="5470256"/>
            <a:ext cx="2965451" cy="297454"/>
          </a:xfrm>
          <a:prstGeom prst="rect">
            <a:avLst/>
          </a:prstGeom>
          <a:noFill/>
        </p:spPr>
        <p:txBody>
          <a:bodyPr wrap="square">
            <a:spAutoFit/>
          </a:bodyPr>
          <a:lstStyle>
            <a:defPPr>
              <a:defRPr lang="en-US"/>
            </a:defPPr>
            <a:lvl1pPr>
              <a:defRPr sz="1000">
                <a:effectLst/>
                <a:latin typeface="Times New Roman" panose="02020603050405020304" pitchFamily="18" charset="0"/>
                <a:ea typeface="Times New Roman" panose="02020603050405020304" pitchFamily="18" charset="0"/>
              </a:defRPr>
            </a:lvl1pPr>
          </a:lstStyle>
          <a:p>
            <a:r>
              <a:rPr lang="en-US" sz="1333" dirty="0"/>
              <a:t>Ref: JTAG (IEEE 1149.1) Specification</a:t>
            </a:r>
          </a:p>
        </p:txBody>
      </p:sp>
      <p:sp>
        <p:nvSpPr>
          <p:cNvPr id="14" name="TextBox 13">
            <a:extLst>
              <a:ext uri="{FF2B5EF4-FFF2-40B4-BE49-F238E27FC236}">
                <a16:creationId xmlns:a16="http://schemas.microsoft.com/office/drawing/2014/main" id="{6E2DD9E2-F420-B069-22D0-CC75657F87BD}"/>
              </a:ext>
            </a:extLst>
          </p:cNvPr>
          <p:cNvSpPr txBox="1"/>
          <p:nvPr/>
        </p:nvSpPr>
        <p:spPr>
          <a:xfrm>
            <a:off x="1986867" y="4657606"/>
            <a:ext cx="2961323" cy="461665"/>
          </a:xfrm>
          <a:prstGeom prst="rect">
            <a:avLst/>
          </a:prstGeom>
          <a:noFill/>
        </p:spPr>
        <p:txBody>
          <a:bodyPr wrap="none" rtlCol="0">
            <a:spAutoFit/>
          </a:bodyPr>
          <a:lstStyle/>
          <a:p>
            <a:r>
              <a:rPr lang="en-US" sz="2400" dirty="0">
                <a:solidFill>
                  <a:srgbClr val="FF0000"/>
                </a:solidFill>
              </a:rPr>
              <a:t>Optional virtualization</a:t>
            </a:r>
          </a:p>
        </p:txBody>
      </p:sp>
    </p:spTree>
    <p:extLst>
      <p:ext uri="{BB962C8B-B14F-4D97-AF65-F5344CB8AC3E}">
        <p14:creationId xmlns:p14="http://schemas.microsoft.com/office/powerpoint/2010/main" val="4067306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6" name="Picture 4" descr="Inspection png images | PNGWing">
            <a:extLst>
              <a:ext uri="{FF2B5EF4-FFF2-40B4-BE49-F238E27FC236}">
                <a16:creationId xmlns:a16="http://schemas.microsoft.com/office/drawing/2014/main" id="{959541D6-A211-43D3-8A37-9E42EE96C0B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167" t="6071" r="14306" b="9643"/>
          <a:stretch/>
        </p:blipFill>
        <p:spPr bwMode="auto">
          <a:xfrm>
            <a:off x="4310524" y="430750"/>
            <a:ext cx="2018784" cy="2434920"/>
          </a:xfrm>
          <a:prstGeom prst="rect">
            <a:avLst/>
          </a:prstGeom>
          <a:noFill/>
          <a:extLst>
            <a:ext uri="{909E8E84-426E-40DD-AFC4-6F175D3DCCD1}">
              <a14:hiddenFill xmlns:a14="http://schemas.microsoft.com/office/drawing/2010/main">
                <a:solidFill>
                  <a:srgbClr val="FFFFFF"/>
                </a:solidFill>
              </a14:hiddenFill>
            </a:ext>
          </a:extLst>
        </p:spPr>
      </p:pic>
      <p:sp>
        <p:nvSpPr>
          <p:cNvPr id="4" name="Oval 3">
            <a:extLst>
              <a:ext uri="{FF2B5EF4-FFF2-40B4-BE49-F238E27FC236}">
                <a16:creationId xmlns:a16="http://schemas.microsoft.com/office/drawing/2014/main" id="{538A64CF-38C7-40BF-920C-EBFC04A2F00E}"/>
              </a:ext>
            </a:extLst>
          </p:cNvPr>
          <p:cNvSpPr/>
          <p:nvPr/>
        </p:nvSpPr>
        <p:spPr>
          <a:xfrm>
            <a:off x="84573" y="102440"/>
            <a:ext cx="2752327" cy="1199112"/>
          </a:xfrm>
          <a:prstGeom prst="ellipse">
            <a:avLst/>
          </a:prstGeom>
          <a:solidFill>
            <a:srgbClr val="0070C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Security</a:t>
            </a:r>
          </a:p>
        </p:txBody>
      </p:sp>
      <p:sp>
        <p:nvSpPr>
          <p:cNvPr id="6" name="TextBox 5">
            <a:extLst>
              <a:ext uri="{FF2B5EF4-FFF2-40B4-BE49-F238E27FC236}">
                <a16:creationId xmlns:a16="http://schemas.microsoft.com/office/drawing/2014/main" id="{A32A3D2D-BDCE-496F-962A-F3A20820A377}"/>
              </a:ext>
            </a:extLst>
          </p:cNvPr>
          <p:cNvSpPr txBox="1"/>
          <p:nvPr/>
        </p:nvSpPr>
        <p:spPr>
          <a:xfrm>
            <a:off x="6475450" y="6231520"/>
            <a:ext cx="4021100" cy="297454"/>
          </a:xfrm>
          <a:prstGeom prst="rect">
            <a:avLst/>
          </a:prstGeom>
          <a:noFill/>
        </p:spPr>
        <p:txBody>
          <a:bodyPr wrap="square">
            <a:spAutoFit/>
          </a:bodyPr>
          <a:lstStyle>
            <a:defPPr>
              <a:defRPr lang="en-US"/>
            </a:defPPr>
            <a:lvl1pPr>
              <a:defRPr sz="1000">
                <a:effectLst/>
                <a:latin typeface="Times New Roman" panose="02020603050405020304" pitchFamily="18" charset="0"/>
                <a:ea typeface="Times New Roman" panose="02020603050405020304" pitchFamily="18" charset="0"/>
              </a:defRPr>
            </a:lvl1pPr>
          </a:lstStyle>
          <a:p>
            <a:r>
              <a:rPr lang="en-US" sz="1333" dirty="0"/>
              <a:t>Ref: Security Protocol and Data Model (SPDM)</a:t>
            </a:r>
          </a:p>
        </p:txBody>
      </p:sp>
      <p:sp>
        <p:nvSpPr>
          <p:cNvPr id="8" name="TextBox 7">
            <a:extLst>
              <a:ext uri="{FF2B5EF4-FFF2-40B4-BE49-F238E27FC236}">
                <a16:creationId xmlns:a16="http://schemas.microsoft.com/office/drawing/2014/main" id="{2AA1550D-F95D-4975-8E6C-DD959597F8F5}"/>
              </a:ext>
            </a:extLst>
          </p:cNvPr>
          <p:cNvSpPr txBox="1"/>
          <p:nvPr/>
        </p:nvSpPr>
        <p:spPr>
          <a:xfrm>
            <a:off x="6475450" y="5948171"/>
            <a:ext cx="4021100" cy="297454"/>
          </a:xfrm>
          <a:prstGeom prst="rect">
            <a:avLst/>
          </a:prstGeom>
          <a:noFill/>
        </p:spPr>
        <p:txBody>
          <a:bodyPr wrap="square">
            <a:spAutoFit/>
          </a:bodyPr>
          <a:lstStyle>
            <a:defPPr>
              <a:defRPr lang="en-US"/>
            </a:defPPr>
            <a:lvl1pPr>
              <a:defRPr sz="1000">
                <a:effectLst/>
                <a:latin typeface="Times New Roman" panose="02020603050405020304" pitchFamily="18" charset="0"/>
                <a:ea typeface="Times New Roman" panose="02020603050405020304" pitchFamily="18" charset="0"/>
              </a:defRPr>
            </a:lvl1pPr>
          </a:lstStyle>
          <a:p>
            <a:r>
              <a:rPr lang="en-US" sz="1333" dirty="0"/>
              <a:t>Ref: Digital Signature Standard (DSS)</a:t>
            </a:r>
          </a:p>
        </p:txBody>
      </p:sp>
      <p:sp>
        <p:nvSpPr>
          <p:cNvPr id="10" name="TextBox 9">
            <a:extLst>
              <a:ext uri="{FF2B5EF4-FFF2-40B4-BE49-F238E27FC236}">
                <a16:creationId xmlns:a16="http://schemas.microsoft.com/office/drawing/2014/main" id="{F479A1CE-19AC-4FBD-9DCF-93D1EEE954FB}"/>
              </a:ext>
            </a:extLst>
          </p:cNvPr>
          <p:cNvSpPr txBox="1"/>
          <p:nvPr/>
        </p:nvSpPr>
        <p:spPr>
          <a:xfrm>
            <a:off x="6475450" y="5664825"/>
            <a:ext cx="4021100" cy="297454"/>
          </a:xfrm>
          <a:prstGeom prst="rect">
            <a:avLst/>
          </a:prstGeom>
          <a:noFill/>
        </p:spPr>
        <p:txBody>
          <a:bodyPr wrap="square">
            <a:spAutoFit/>
          </a:bodyPr>
          <a:lstStyle>
            <a:defPPr>
              <a:defRPr lang="en-US"/>
            </a:defPPr>
            <a:lvl1pPr>
              <a:defRPr sz="1000">
                <a:effectLst/>
                <a:latin typeface="Times New Roman" panose="02020603050405020304" pitchFamily="18" charset="0"/>
                <a:ea typeface="Times New Roman" panose="02020603050405020304" pitchFamily="18" charset="0"/>
              </a:defRPr>
            </a:lvl1pPr>
          </a:lstStyle>
          <a:p>
            <a:r>
              <a:rPr lang="en-US" sz="1333" dirty="0"/>
              <a:t>Ref: FIPS PUB 180-4 Secure Hash Standard (SHS)</a:t>
            </a:r>
          </a:p>
        </p:txBody>
      </p:sp>
      <p:sp>
        <p:nvSpPr>
          <p:cNvPr id="11" name="Rectangle: Rounded Corners 10">
            <a:extLst>
              <a:ext uri="{FF2B5EF4-FFF2-40B4-BE49-F238E27FC236}">
                <a16:creationId xmlns:a16="http://schemas.microsoft.com/office/drawing/2014/main" id="{6161284F-1EF9-4B2B-825C-39F0DF2BB540}"/>
              </a:ext>
            </a:extLst>
          </p:cNvPr>
          <p:cNvSpPr/>
          <p:nvPr/>
        </p:nvSpPr>
        <p:spPr>
          <a:xfrm>
            <a:off x="7079551" y="2505988"/>
            <a:ext cx="2257563" cy="1668379"/>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384-bit Minimum Security</a:t>
            </a:r>
          </a:p>
        </p:txBody>
      </p:sp>
      <p:sp>
        <p:nvSpPr>
          <p:cNvPr id="14" name="TextBox 13">
            <a:extLst>
              <a:ext uri="{FF2B5EF4-FFF2-40B4-BE49-F238E27FC236}">
                <a16:creationId xmlns:a16="http://schemas.microsoft.com/office/drawing/2014/main" id="{0C9EE928-13D5-4A6E-91A2-B90A1F890BA3}"/>
              </a:ext>
            </a:extLst>
          </p:cNvPr>
          <p:cNvSpPr txBox="1"/>
          <p:nvPr/>
        </p:nvSpPr>
        <p:spPr>
          <a:xfrm>
            <a:off x="6475450" y="5381478"/>
            <a:ext cx="4503700" cy="297454"/>
          </a:xfrm>
          <a:prstGeom prst="rect">
            <a:avLst/>
          </a:prstGeom>
          <a:noFill/>
        </p:spPr>
        <p:txBody>
          <a:bodyPr wrap="square">
            <a:spAutoFit/>
          </a:bodyPr>
          <a:lstStyle>
            <a:defPPr>
              <a:defRPr lang="en-US"/>
            </a:defPPr>
            <a:lvl1pPr>
              <a:defRPr sz="1000">
                <a:effectLst/>
                <a:latin typeface="Times New Roman" panose="02020603050405020304" pitchFamily="18" charset="0"/>
                <a:ea typeface="Times New Roman" panose="02020603050405020304" pitchFamily="18" charset="0"/>
              </a:defRPr>
            </a:lvl1pPr>
          </a:lstStyle>
          <a:p>
            <a:r>
              <a:rPr lang="en-US" sz="1333" dirty="0"/>
              <a:t>Ref: NIST Platform Firmware Resiliency Guidelines 800-193</a:t>
            </a:r>
          </a:p>
        </p:txBody>
      </p:sp>
      <p:sp>
        <p:nvSpPr>
          <p:cNvPr id="16" name="TextBox 15">
            <a:extLst>
              <a:ext uri="{FF2B5EF4-FFF2-40B4-BE49-F238E27FC236}">
                <a16:creationId xmlns:a16="http://schemas.microsoft.com/office/drawing/2014/main" id="{031100DF-5031-4EB4-8D4F-2D154973DF19}"/>
              </a:ext>
            </a:extLst>
          </p:cNvPr>
          <p:cNvSpPr txBox="1"/>
          <p:nvPr/>
        </p:nvSpPr>
        <p:spPr>
          <a:xfrm>
            <a:off x="6475449" y="5098132"/>
            <a:ext cx="4241800" cy="297454"/>
          </a:xfrm>
          <a:prstGeom prst="rect">
            <a:avLst/>
          </a:prstGeom>
          <a:noFill/>
        </p:spPr>
        <p:txBody>
          <a:bodyPr wrap="square">
            <a:spAutoFit/>
          </a:bodyPr>
          <a:lstStyle>
            <a:defPPr>
              <a:defRPr lang="en-US"/>
            </a:defPPr>
            <a:lvl1pPr>
              <a:defRPr sz="1000">
                <a:effectLst/>
                <a:latin typeface="Times New Roman" panose="02020603050405020304" pitchFamily="18" charset="0"/>
                <a:ea typeface="Times New Roman" panose="02020603050405020304" pitchFamily="18" charset="0"/>
              </a:defRPr>
            </a:lvl1pPr>
          </a:lstStyle>
          <a:p>
            <a:r>
              <a:rPr lang="en-US" sz="1333" dirty="0"/>
              <a:t>Ref: Component Measurement and Authentication (CMA)</a:t>
            </a:r>
          </a:p>
        </p:txBody>
      </p:sp>
      <p:sp>
        <p:nvSpPr>
          <p:cNvPr id="18" name="TextBox 17">
            <a:extLst>
              <a:ext uri="{FF2B5EF4-FFF2-40B4-BE49-F238E27FC236}">
                <a16:creationId xmlns:a16="http://schemas.microsoft.com/office/drawing/2014/main" id="{EC0B6785-B55B-44AE-A6FF-FA4BC1EF391D}"/>
              </a:ext>
            </a:extLst>
          </p:cNvPr>
          <p:cNvSpPr txBox="1"/>
          <p:nvPr/>
        </p:nvSpPr>
        <p:spPr>
          <a:xfrm>
            <a:off x="7205234" y="4191964"/>
            <a:ext cx="3899063" cy="297454"/>
          </a:xfrm>
          <a:prstGeom prst="rect">
            <a:avLst/>
          </a:prstGeom>
          <a:noFill/>
        </p:spPr>
        <p:txBody>
          <a:bodyPr wrap="square">
            <a:spAutoFit/>
          </a:bodyPr>
          <a:lstStyle>
            <a:defPPr>
              <a:defRPr lang="en-US"/>
            </a:defPPr>
            <a:lvl1pPr>
              <a:defRPr sz="1000">
                <a:effectLst/>
                <a:latin typeface="Times New Roman" panose="02020603050405020304" pitchFamily="18" charset="0"/>
                <a:ea typeface="Times New Roman" panose="02020603050405020304" pitchFamily="18" charset="0"/>
              </a:defRPr>
            </a:lvl1pPr>
          </a:lstStyle>
          <a:p>
            <a:r>
              <a:rPr lang="en-US" sz="1333" dirty="0"/>
              <a:t>Signature: TPM_ALG_ECDSA_ECC_NIST_P384</a:t>
            </a:r>
          </a:p>
        </p:txBody>
      </p:sp>
      <p:sp>
        <p:nvSpPr>
          <p:cNvPr id="20" name="TextBox 19">
            <a:extLst>
              <a:ext uri="{FF2B5EF4-FFF2-40B4-BE49-F238E27FC236}">
                <a16:creationId xmlns:a16="http://schemas.microsoft.com/office/drawing/2014/main" id="{C14C3355-66D7-45ED-8EE3-A25C71C83198}"/>
              </a:ext>
            </a:extLst>
          </p:cNvPr>
          <p:cNvSpPr txBox="1"/>
          <p:nvPr/>
        </p:nvSpPr>
        <p:spPr>
          <a:xfrm>
            <a:off x="7205233" y="4520258"/>
            <a:ext cx="2971800" cy="297454"/>
          </a:xfrm>
          <a:prstGeom prst="rect">
            <a:avLst/>
          </a:prstGeom>
          <a:noFill/>
        </p:spPr>
        <p:txBody>
          <a:bodyPr wrap="square">
            <a:spAutoFit/>
          </a:bodyPr>
          <a:lstStyle>
            <a:defPPr>
              <a:defRPr lang="en-US"/>
            </a:defPPr>
            <a:lvl1pPr>
              <a:defRPr sz="1000">
                <a:effectLst/>
                <a:latin typeface="Times New Roman" panose="02020603050405020304" pitchFamily="18" charset="0"/>
                <a:ea typeface="Times New Roman" panose="02020603050405020304" pitchFamily="18" charset="0"/>
              </a:defRPr>
            </a:lvl1pPr>
          </a:lstStyle>
          <a:p>
            <a:r>
              <a:rPr lang="en-US" sz="1333" dirty="0"/>
              <a:t>Hash: TPM_ALG_SHA_384</a:t>
            </a:r>
          </a:p>
        </p:txBody>
      </p:sp>
      <p:pic>
        <p:nvPicPr>
          <p:cNvPr id="21" name="Picture 20" descr="Commando Lock | Heavy Duty Padlock Systems | Lifetime Guarantee">
            <a:extLst>
              <a:ext uri="{FF2B5EF4-FFF2-40B4-BE49-F238E27FC236}">
                <a16:creationId xmlns:a16="http://schemas.microsoft.com/office/drawing/2014/main" id="{D35A7350-7535-4B4F-8E04-7B526ED56FAE}"/>
              </a:ext>
            </a:extLst>
          </p:cNvPr>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9734553" y="2862049"/>
            <a:ext cx="575984" cy="1027636"/>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a:extLst>
              <a:ext uri="{FF2B5EF4-FFF2-40B4-BE49-F238E27FC236}">
                <a16:creationId xmlns:a16="http://schemas.microsoft.com/office/drawing/2014/main" id="{E7944E3D-4F0A-4BE5-8621-2BD20BF2AF65}"/>
              </a:ext>
            </a:extLst>
          </p:cNvPr>
          <p:cNvSpPr txBox="1"/>
          <p:nvPr/>
        </p:nvSpPr>
        <p:spPr>
          <a:xfrm>
            <a:off x="3460929" y="2342695"/>
            <a:ext cx="2178802" cy="830997"/>
          </a:xfrm>
          <a:prstGeom prst="rect">
            <a:avLst/>
          </a:prstGeom>
          <a:noFill/>
        </p:spPr>
        <p:txBody>
          <a:bodyPr wrap="none" rtlCol="0">
            <a:spAutoFit/>
          </a:bodyPr>
          <a:lstStyle/>
          <a:p>
            <a:pPr algn="ctr"/>
            <a:r>
              <a:rPr lang="en-US" sz="2400" b="1" dirty="0">
                <a:solidFill>
                  <a:srgbClr val="FF0000"/>
                </a:solidFill>
                <a:effectLst>
                  <a:outerShdw blurRad="38100" dist="38100" dir="2700000" algn="tl">
                    <a:srgbClr val="000000">
                      <a:alpha val="43137"/>
                    </a:srgbClr>
                  </a:outerShdw>
                </a:effectLst>
              </a:rPr>
              <a:t>SPDM</a:t>
            </a:r>
          </a:p>
          <a:p>
            <a:pPr algn="ctr"/>
            <a:r>
              <a:rPr lang="en-US" sz="2400" b="1" dirty="0">
                <a:solidFill>
                  <a:srgbClr val="FF0000"/>
                </a:solidFill>
                <a:effectLst>
                  <a:outerShdw blurRad="38100" dist="38100" dir="2700000" algn="tl">
                    <a:srgbClr val="000000">
                      <a:alpha val="43137"/>
                    </a:srgbClr>
                  </a:outerShdw>
                </a:effectLst>
              </a:rPr>
              <a:t>Truth Boundary</a:t>
            </a:r>
          </a:p>
        </p:txBody>
      </p:sp>
      <p:sp>
        <p:nvSpPr>
          <p:cNvPr id="27" name="TextBox 26">
            <a:extLst>
              <a:ext uri="{FF2B5EF4-FFF2-40B4-BE49-F238E27FC236}">
                <a16:creationId xmlns:a16="http://schemas.microsoft.com/office/drawing/2014/main" id="{4BFD4AD2-6D13-475E-B8A2-A36345906A6C}"/>
              </a:ext>
            </a:extLst>
          </p:cNvPr>
          <p:cNvSpPr txBox="1"/>
          <p:nvPr/>
        </p:nvSpPr>
        <p:spPr>
          <a:xfrm>
            <a:off x="5125913" y="721979"/>
            <a:ext cx="802784" cy="543867"/>
          </a:xfrm>
          <a:prstGeom prst="rect">
            <a:avLst/>
          </a:prstGeom>
          <a:noFill/>
        </p:spPr>
        <p:txBody>
          <a:bodyPr wrap="none" rtlCol="0">
            <a:spAutoFit/>
          </a:bodyPr>
          <a:lstStyle/>
          <a:p>
            <a:pPr algn="ctr"/>
            <a:r>
              <a:rPr lang="en-US" sz="1467" dirty="0"/>
              <a:t>Secure</a:t>
            </a:r>
          </a:p>
          <a:p>
            <a:pPr algn="ctr"/>
            <a:r>
              <a:rPr lang="en-US" sz="1467" dirty="0"/>
              <a:t>Request</a:t>
            </a:r>
          </a:p>
        </p:txBody>
      </p:sp>
      <p:sp>
        <p:nvSpPr>
          <p:cNvPr id="29" name="TextBox 28">
            <a:extLst>
              <a:ext uri="{FF2B5EF4-FFF2-40B4-BE49-F238E27FC236}">
                <a16:creationId xmlns:a16="http://schemas.microsoft.com/office/drawing/2014/main" id="{D76D55C5-39EF-4F73-80D5-8AD05AEF4BCD}"/>
              </a:ext>
            </a:extLst>
          </p:cNvPr>
          <p:cNvSpPr txBox="1"/>
          <p:nvPr/>
        </p:nvSpPr>
        <p:spPr>
          <a:xfrm>
            <a:off x="5616923" y="2740433"/>
            <a:ext cx="915507" cy="543867"/>
          </a:xfrm>
          <a:prstGeom prst="rect">
            <a:avLst/>
          </a:prstGeom>
          <a:noFill/>
        </p:spPr>
        <p:txBody>
          <a:bodyPr wrap="none" rtlCol="0">
            <a:spAutoFit/>
          </a:bodyPr>
          <a:lstStyle>
            <a:defPPr>
              <a:defRPr lang="en-US"/>
            </a:defPPr>
            <a:lvl1pPr algn="ctr">
              <a:defRPr sz="1100"/>
            </a:lvl1pPr>
          </a:lstStyle>
          <a:p>
            <a:r>
              <a:rPr lang="en-US" sz="1467" dirty="0"/>
              <a:t>Secure</a:t>
            </a:r>
          </a:p>
          <a:p>
            <a:r>
              <a:rPr lang="en-US" sz="1467" dirty="0"/>
              <a:t>Response</a:t>
            </a:r>
          </a:p>
        </p:txBody>
      </p:sp>
      <p:pic>
        <p:nvPicPr>
          <p:cNvPr id="13318" name="Picture 6" descr="Cut and Plug Brick Replacement - YouTube">
            <a:extLst>
              <a:ext uri="{FF2B5EF4-FFF2-40B4-BE49-F238E27FC236}">
                <a16:creationId xmlns:a16="http://schemas.microsoft.com/office/drawing/2014/main" id="{D125CB7F-6D73-4C76-8566-65E372B0DE18}"/>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9806" t="13056" r="10309" b="4722"/>
          <a:stretch/>
        </p:blipFill>
        <p:spPr bwMode="auto">
          <a:xfrm>
            <a:off x="1444422" y="3976020"/>
            <a:ext cx="3246508" cy="1879600"/>
          </a:xfrm>
          <a:prstGeom prst="rect">
            <a:avLst/>
          </a:prstGeom>
          <a:noFill/>
          <a:effectLst>
            <a:softEdge rad="88900"/>
          </a:effectLst>
          <a:extLst>
            <a:ext uri="{909E8E84-426E-40DD-AFC4-6F175D3DCCD1}">
              <a14:hiddenFill xmlns:a14="http://schemas.microsoft.com/office/drawing/2010/main">
                <a:solidFill>
                  <a:srgbClr val="FFFFFF"/>
                </a:solidFill>
              </a14:hiddenFill>
            </a:ext>
          </a:extLst>
        </p:spPr>
      </p:pic>
      <p:sp>
        <p:nvSpPr>
          <p:cNvPr id="24" name="TextBox 23">
            <a:extLst>
              <a:ext uri="{FF2B5EF4-FFF2-40B4-BE49-F238E27FC236}">
                <a16:creationId xmlns:a16="http://schemas.microsoft.com/office/drawing/2014/main" id="{8221AFB2-7AAA-429A-BE25-62CCB51F1ADC}"/>
              </a:ext>
            </a:extLst>
          </p:cNvPr>
          <p:cNvSpPr txBox="1"/>
          <p:nvPr/>
        </p:nvSpPr>
        <p:spPr>
          <a:xfrm>
            <a:off x="692934" y="3301897"/>
            <a:ext cx="1431226" cy="830997"/>
          </a:xfrm>
          <a:prstGeom prst="rect">
            <a:avLst/>
          </a:prstGeom>
          <a:noFill/>
        </p:spPr>
        <p:txBody>
          <a:bodyPr wrap="none" rtlCol="0">
            <a:spAutoFit/>
          </a:bodyPr>
          <a:lstStyle/>
          <a:p>
            <a:r>
              <a:rPr lang="en-US" sz="2400" dirty="0">
                <a:effectLst>
                  <a:outerShdw blurRad="38100" dist="38100" dir="2700000" algn="tl">
                    <a:srgbClr val="000000">
                      <a:alpha val="43137"/>
                    </a:srgbClr>
                  </a:outerShdw>
                </a:effectLst>
              </a:rPr>
              <a:t>Firmware</a:t>
            </a:r>
          </a:p>
          <a:p>
            <a:r>
              <a:rPr lang="en-US" sz="2400" dirty="0">
                <a:effectLst>
                  <a:outerShdw blurRad="38100" dist="38100" dir="2700000" algn="tl">
                    <a:srgbClr val="000000">
                      <a:alpha val="43137"/>
                    </a:srgbClr>
                  </a:outerShdw>
                </a:effectLst>
              </a:rPr>
              <a:t>Resilience</a:t>
            </a:r>
          </a:p>
        </p:txBody>
      </p:sp>
      <p:pic>
        <p:nvPicPr>
          <p:cNvPr id="8194" name="Picture 2" descr="Download jessie toy story png - Free PNG Images | TOPpng">
            <a:extLst>
              <a:ext uri="{FF2B5EF4-FFF2-40B4-BE49-F238E27FC236}">
                <a16:creationId xmlns:a16="http://schemas.microsoft.com/office/drawing/2014/main" id="{909FDC7A-8ADA-481E-B117-D3E9BEC0D87B}"/>
              </a:ext>
            </a:extLst>
          </p:cNvPr>
          <p:cNvPicPr>
            <a:picLocks noChangeAspect="1" noChangeArrowheads="1"/>
          </p:cNvPicPr>
          <p:nvPr/>
        </p:nvPicPr>
        <p:blipFill>
          <a:blip r:embed="rId5" cstate="screen">
            <a:extLst>
              <a:ext uri="{28A0092B-C50C-407E-A947-70E740481C1C}">
                <a14:useLocalDpi xmlns:a14="http://schemas.microsoft.com/office/drawing/2010/main" val="0"/>
              </a:ext>
            </a:extLst>
          </a:blip>
          <a:srcRect/>
          <a:stretch>
            <a:fillRect/>
          </a:stretch>
        </p:blipFill>
        <p:spPr bwMode="auto">
          <a:xfrm>
            <a:off x="6019262" y="308883"/>
            <a:ext cx="1709929" cy="1748792"/>
          </a:xfrm>
          <a:prstGeom prst="rect">
            <a:avLst/>
          </a:prstGeom>
          <a:noFill/>
          <a:extLst>
            <a:ext uri="{909E8E84-426E-40DD-AFC4-6F175D3DCCD1}">
              <a14:hiddenFill xmlns:a14="http://schemas.microsoft.com/office/drawing/2010/main">
                <a:solidFill>
                  <a:srgbClr val="FFFFFF"/>
                </a:solidFill>
              </a14:hiddenFill>
            </a:ext>
          </a:extLst>
        </p:spPr>
      </p:pic>
      <p:sp>
        <p:nvSpPr>
          <p:cNvPr id="31" name="Oval 30">
            <a:extLst>
              <a:ext uri="{FF2B5EF4-FFF2-40B4-BE49-F238E27FC236}">
                <a16:creationId xmlns:a16="http://schemas.microsoft.com/office/drawing/2014/main" id="{A50037EA-76A2-486D-84AF-A465F557FF41}"/>
              </a:ext>
            </a:extLst>
          </p:cNvPr>
          <p:cNvSpPr/>
          <p:nvPr/>
        </p:nvSpPr>
        <p:spPr>
          <a:xfrm>
            <a:off x="7200258" y="845882"/>
            <a:ext cx="2091481" cy="67945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Responder</a:t>
            </a:r>
          </a:p>
        </p:txBody>
      </p:sp>
      <p:pic>
        <p:nvPicPr>
          <p:cNvPr id="8196" name="Picture 4" descr="Toy Story Woody illustration, Sheriff Woody Buzz Lightyear Jessie Toy Story  3, toy story, cowboy, poster png | PNGEgg">
            <a:extLst>
              <a:ext uri="{FF2B5EF4-FFF2-40B4-BE49-F238E27FC236}">
                <a16:creationId xmlns:a16="http://schemas.microsoft.com/office/drawing/2014/main" id="{D8CB5191-3CF9-4DF6-861C-514BE9C0E39D}"/>
              </a:ext>
            </a:extLst>
          </p:cNvPr>
          <p:cNvPicPr>
            <a:picLocks noChangeAspect="1" noChangeArrowheads="1"/>
          </p:cNvPicPr>
          <p:nvPr/>
        </p:nvPicPr>
        <p:blipFill>
          <a:blip r:embed="rId6" cstate="screen">
            <a:extLst>
              <a:ext uri="{28A0092B-C50C-407E-A947-70E740481C1C}">
                <a14:useLocalDpi xmlns:a14="http://schemas.microsoft.com/office/drawing/2010/main" val="0"/>
              </a:ext>
            </a:extLst>
          </a:blip>
          <a:srcRect/>
          <a:stretch>
            <a:fillRect/>
          </a:stretch>
        </p:blipFill>
        <p:spPr bwMode="auto">
          <a:xfrm>
            <a:off x="3164383" y="284670"/>
            <a:ext cx="1170027" cy="2058025"/>
          </a:xfrm>
          <a:prstGeom prst="rect">
            <a:avLst/>
          </a:prstGeom>
          <a:noFill/>
          <a:extLst>
            <a:ext uri="{909E8E84-426E-40DD-AFC4-6F175D3DCCD1}">
              <a14:hiddenFill xmlns:a14="http://schemas.microsoft.com/office/drawing/2010/main">
                <a:solidFill>
                  <a:srgbClr val="FFFFFF"/>
                </a:solidFill>
              </a14:hiddenFill>
            </a:ext>
          </a:extLst>
        </p:spPr>
      </p:pic>
      <p:sp>
        <p:nvSpPr>
          <p:cNvPr id="23" name="Oval 22">
            <a:extLst>
              <a:ext uri="{FF2B5EF4-FFF2-40B4-BE49-F238E27FC236}">
                <a16:creationId xmlns:a16="http://schemas.microsoft.com/office/drawing/2014/main" id="{8B837C14-B1D5-4067-A3AE-E9FF69E8CCC5}"/>
              </a:ext>
            </a:extLst>
          </p:cNvPr>
          <p:cNvSpPr/>
          <p:nvPr/>
        </p:nvSpPr>
        <p:spPr>
          <a:xfrm>
            <a:off x="1318452" y="1562994"/>
            <a:ext cx="2091481" cy="67945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Requester</a:t>
            </a:r>
          </a:p>
        </p:txBody>
      </p:sp>
    </p:spTree>
    <p:extLst>
      <p:ext uri="{BB962C8B-B14F-4D97-AF65-F5344CB8AC3E}">
        <p14:creationId xmlns:p14="http://schemas.microsoft.com/office/powerpoint/2010/main" val="1395992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par>
                                <p:cTn id="14" presetID="10" presetClass="entr" presetSubtype="0"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3318"/>
                                        </p:tgtEl>
                                        <p:attrNameLst>
                                          <p:attrName>style.visibility</p:attrName>
                                        </p:attrNameLst>
                                      </p:cBhvr>
                                      <p:to>
                                        <p:strVal val="visible"/>
                                      </p:to>
                                    </p:set>
                                    <p:animEffect transition="in" filter="fade">
                                      <p:cBhvr>
                                        <p:cTn id="27" dur="500"/>
                                        <p:tgtEl>
                                          <p:spTgt spid="1331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500"/>
                                        <p:tgtEl>
                                          <p:spTgt spid="2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animBg="1"/>
      <p:bldP spid="14" grpId="0"/>
      <p:bldP spid="18" grpId="0"/>
      <p:bldP spid="20" grpId="0"/>
      <p:bldP spid="2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1C9D1DED-8EC9-4201-90DA-905D1BC1C95F}"/>
              </a:ext>
            </a:extLst>
          </p:cNvPr>
          <p:cNvSpPr/>
          <p:nvPr/>
        </p:nvSpPr>
        <p:spPr>
          <a:xfrm>
            <a:off x="132462" y="76172"/>
            <a:ext cx="2752327" cy="1199112"/>
          </a:xfrm>
          <a:prstGeom prst="ellipse">
            <a:avLst/>
          </a:prstGeom>
          <a:solidFill>
            <a:srgbClr val="0070C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Storage Regions</a:t>
            </a:r>
          </a:p>
        </p:txBody>
      </p:sp>
      <p:graphicFrame>
        <p:nvGraphicFramePr>
          <p:cNvPr id="6" name="Table 5">
            <a:extLst>
              <a:ext uri="{FF2B5EF4-FFF2-40B4-BE49-F238E27FC236}">
                <a16:creationId xmlns:a16="http://schemas.microsoft.com/office/drawing/2014/main" id="{FF4B7205-60A7-4FDA-9098-9DE166241616}"/>
              </a:ext>
            </a:extLst>
          </p:cNvPr>
          <p:cNvGraphicFramePr>
            <a:graphicFrameLocks noGrp="1"/>
          </p:cNvGraphicFramePr>
          <p:nvPr/>
        </p:nvGraphicFramePr>
        <p:xfrm>
          <a:off x="4981490" y="2640404"/>
          <a:ext cx="5323062" cy="1784774"/>
        </p:xfrm>
        <a:graphic>
          <a:graphicData uri="http://schemas.openxmlformats.org/drawingml/2006/table">
            <a:tbl>
              <a:tblPr firstRow="1" firstCol="1" bandRow="1"/>
              <a:tblGrid>
                <a:gridCol w="1875468">
                  <a:extLst>
                    <a:ext uri="{9D8B030D-6E8A-4147-A177-3AD203B41FA5}">
                      <a16:colId xmlns:a16="http://schemas.microsoft.com/office/drawing/2014/main" val="1103825487"/>
                    </a:ext>
                  </a:extLst>
                </a:gridCol>
                <a:gridCol w="1691713">
                  <a:extLst>
                    <a:ext uri="{9D8B030D-6E8A-4147-A177-3AD203B41FA5}">
                      <a16:colId xmlns:a16="http://schemas.microsoft.com/office/drawing/2014/main" val="3917351026"/>
                    </a:ext>
                  </a:extLst>
                </a:gridCol>
                <a:gridCol w="1755881">
                  <a:extLst>
                    <a:ext uri="{9D8B030D-6E8A-4147-A177-3AD203B41FA5}">
                      <a16:colId xmlns:a16="http://schemas.microsoft.com/office/drawing/2014/main" val="3956632665"/>
                    </a:ext>
                  </a:extLst>
                </a:gridCol>
              </a:tblGrid>
              <a:tr h="436796">
                <a:tc>
                  <a:txBody>
                    <a:bodyPr/>
                    <a:lstStyle/>
                    <a:p>
                      <a:pPr marL="9525" marR="0" algn="ctr">
                        <a:lnSpc>
                          <a:spcPct val="107000"/>
                        </a:lnSpc>
                        <a:spcBef>
                          <a:spcPts val="0"/>
                        </a:spcBef>
                        <a:spcAft>
                          <a:spcPts val="0"/>
                        </a:spcAft>
                      </a:pPr>
                      <a:r>
                        <a:rPr lang="en-US" sz="1300" b="1" dirty="0">
                          <a:effectLst/>
                          <a:latin typeface="Times New Roman" panose="02020603050405020304" pitchFamily="18" charset="0"/>
                          <a:ea typeface="Times New Roman" panose="02020603050405020304" pitchFamily="18" charset="0"/>
                          <a:cs typeface="Times New Roman" panose="02020603050405020304" pitchFamily="18" charset="0"/>
                        </a:rPr>
                        <a:t>Drive Capacity</a:t>
                      </a:r>
                      <a:endParaRPr lang="en-US" sz="1500" dirty="0">
                        <a:effectLst/>
                        <a:latin typeface="Calibri" panose="020F0502020204030204" pitchFamily="34" charset="0"/>
                        <a:ea typeface="Calibri" panose="020F0502020204030204" pitchFamily="34" charset="0"/>
                        <a:cs typeface="Times New Roman" panose="02020603050405020304" pitchFamily="18" charset="0"/>
                      </a:endParaRPr>
                    </a:p>
                    <a:p>
                      <a:pPr marL="9525" marR="0" algn="ctr">
                        <a:lnSpc>
                          <a:spcPct val="107000"/>
                        </a:lnSpc>
                        <a:spcBef>
                          <a:spcPts val="0"/>
                        </a:spcBef>
                        <a:spcAft>
                          <a:spcPts val="0"/>
                        </a:spcAft>
                      </a:pPr>
                      <a:r>
                        <a:rPr lang="en-US" sz="13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Class</a:t>
                      </a:r>
                      <a:endParaRPr lang="en-US" sz="1500" dirty="0">
                        <a:effectLst/>
                        <a:latin typeface="Calibri" panose="020F0502020204030204" pitchFamily="34" charset="0"/>
                        <a:ea typeface="Calibri" panose="020F0502020204030204" pitchFamily="34" charset="0"/>
                        <a:cs typeface="Times New Roman" panose="02020603050405020304" pitchFamily="18" charset="0"/>
                      </a:endParaRPr>
                    </a:p>
                  </a:txBody>
                  <a:tcPr marL="49107" marR="63500" marT="1270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2FFB2"/>
                    </a:solidFill>
                  </a:tcPr>
                </a:tc>
                <a:tc>
                  <a:txBody>
                    <a:bodyPr/>
                    <a:lstStyle/>
                    <a:p>
                      <a:pPr marL="24765" marR="0" algn="ctr">
                        <a:lnSpc>
                          <a:spcPct val="107000"/>
                        </a:lnSpc>
                        <a:spcBef>
                          <a:spcPts val="0"/>
                        </a:spcBef>
                        <a:spcAft>
                          <a:spcPts val="0"/>
                        </a:spcAft>
                      </a:pPr>
                      <a:r>
                        <a:rPr lang="en-US" sz="13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Minimum System</a:t>
                      </a:r>
                      <a:br>
                        <a:rPr lang="en-US" sz="13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br>
                      <a:r>
                        <a:rPr lang="en-US" sz="13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Region Capacity</a:t>
                      </a:r>
                      <a:endParaRPr lang="en-US" sz="1500" dirty="0">
                        <a:effectLst/>
                        <a:latin typeface="Calibri" panose="020F0502020204030204" pitchFamily="34" charset="0"/>
                        <a:ea typeface="Calibri" panose="020F0502020204030204" pitchFamily="34" charset="0"/>
                        <a:cs typeface="Times New Roman" panose="02020603050405020304" pitchFamily="18" charset="0"/>
                      </a:endParaRPr>
                    </a:p>
                  </a:txBody>
                  <a:tcPr marL="49107" marR="63500" marT="1270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2FFB2"/>
                    </a:solidFill>
                  </a:tcPr>
                </a:tc>
                <a:tc>
                  <a:txBody>
                    <a:bodyPr/>
                    <a:lstStyle/>
                    <a:p>
                      <a:pPr marL="8255" marR="0" algn="ctr">
                        <a:lnSpc>
                          <a:spcPct val="107000"/>
                        </a:lnSpc>
                        <a:spcBef>
                          <a:spcPts val="0"/>
                        </a:spcBef>
                        <a:spcAft>
                          <a:spcPts val="0"/>
                        </a:spcAft>
                      </a:pPr>
                      <a:r>
                        <a:rPr lang="en-US" sz="13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Bulk Region</a:t>
                      </a:r>
                      <a:endParaRPr lang="en-US" sz="1500" dirty="0">
                        <a:effectLst/>
                        <a:latin typeface="Calibri" panose="020F0502020204030204" pitchFamily="34" charset="0"/>
                        <a:ea typeface="Calibri" panose="020F0502020204030204" pitchFamily="34" charset="0"/>
                        <a:cs typeface="Times New Roman" panose="02020603050405020304" pitchFamily="18" charset="0"/>
                      </a:endParaRPr>
                    </a:p>
                    <a:p>
                      <a:pPr marL="8255" marR="0" algn="ctr">
                        <a:lnSpc>
                          <a:spcPct val="107000"/>
                        </a:lnSpc>
                        <a:spcBef>
                          <a:spcPts val="0"/>
                        </a:spcBef>
                        <a:spcAft>
                          <a:spcPts val="0"/>
                        </a:spcAft>
                      </a:pPr>
                      <a:r>
                        <a:rPr lang="en-US" sz="13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Capacity</a:t>
                      </a:r>
                      <a:endParaRPr lang="en-US" sz="1500" dirty="0">
                        <a:effectLst/>
                        <a:latin typeface="Calibri" panose="020F0502020204030204" pitchFamily="34" charset="0"/>
                        <a:ea typeface="Calibri" panose="020F0502020204030204" pitchFamily="34" charset="0"/>
                        <a:cs typeface="Times New Roman" panose="02020603050405020304" pitchFamily="18" charset="0"/>
                      </a:endParaRPr>
                    </a:p>
                  </a:txBody>
                  <a:tcPr marL="49107" marR="63500" marT="1270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2FFB2"/>
                    </a:solidFill>
                  </a:tcPr>
                </a:tc>
                <a:extLst>
                  <a:ext uri="{0D108BD9-81ED-4DB2-BD59-A6C34878D82A}">
                    <a16:rowId xmlns:a16="http://schemas.microsoft.com/office/drawing/2014/main" val="3407597454"/>
                  </a:ext>
                </a:extLst>
              </a:tr>
              <a:tr h="220133">
                <a:tc>
                  <a:txBody>
                    <a:bodyPr/>
                    <a:lstStyle/>
                    <a:p>
                      <a:pPr marL="8890" marR="0" algn="ctr">
                        <a:lnSpc>
                          <a:spcPct val="107000"/>
                        </a:lnSpc>
                        <a:spcBef>
                          <a:spcPts val="0"/>
                        </a:spcBef>
                        <a:spcAft>
                          <a:spcPts val="0"/>
                        </a:spcAft>
                      </a:pPr>
                      <a:r>
                        <a:rPr lang="en-US" sz="1300">
                          <a:effectLst/>
                          <a:latin typeface="Times New Roman" panose="02020603050405020304" pitchFamily="18" charset="0"/>
                          <a:ea typeface="Times New Roman" panose="02020603050405020304" pitchFamily="18" charset="0"/>
                          <a:cs typeface="Times New Roman" panose="02020603050405020304" pitchFamily="18" charset="0"/>
                        </a:rPr>
                        <a:t>128 GB</a:t>
                      </a:r>
                      <a:endParaRPr lang="en-US" sz="1500">
                        <a:effectLst/>
                        <a:latin typeface="Calibri" panose="020F0502020204030204" pitchFamily="34" charset="0"/>
                        <a:ea typeface="Calibri" panose="020F0502020204030204" pitchFamily="34" charset="0"/>
                        <a:cs typeface="Times New Roman" panose="02020603050405020304" pitchFamily="18" charset="0"/>
                      </a:endParaRPr>
                    </a:p>
                  </a:txBody>
                  <a:tcPr marL="49107" marR="63500" marT="1270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620" marR="0" algn="ctr">
                        <a:lnSpc>
                          <a:spcPct val="107000"/>
                        </a:lnSpc>
                        <a:spcBef>
                          <a:spcPts val="0"/>
                        </a:spcBef>
                        <a:spcAft>
                          <a:spcPts val="0"/>
                        </a:spcAft>
                      </a:pPr>
                      <a:r>
                        <a:rPr lang="en-US" sz="1300" dirty="0">
                          <a:effectLst/>
                          <a:latin typeface="Times New Roman" panose="02020603050405020304" pitchFamily="18" charset="0"/>
                          <a:ea typeface="Times New Roman" panose="02020603050405020304" pitchFamily="18" charset="0"/>
                          <a:cs typeface="Times New Roman" panose="02020603050405020304" pitchFamily="18" charset="0"/>
                        </a:rPr>
                        <a:t>0</a:t>
                      </a:r>
                      <a:endParaRPr lang="en-US" sz="1500" dirty="0">
                        <a:effectLst/>
                        <a:latin typeface="Calibri" panose="020F0502020204030204" pitchFamily="34" charset="0"/>
                        <a:ea typeface="Calibri" panose="020F0502020204030204" pitchFamily="34" charset="0"/>
                        <a:cs typeface="Times New Roman" panose="02020603050405020304" pitchFamily="18" charset="0"/>
                      </a:endParaRPr>
                    </a:p>
                  </a:txBody>
                  <a:tcPr marL="49107" marR="63500" marT="1270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525" marR="0" algn="ctr">
                        <a:lnSpc>
                          <a:spcPct val="107000"/>
                        </a:lnSpc>
                        <a:spcBef>
                          <a:spcPts val="0"/>
                        </a:spcBef>
                        <a:spcAft>
                          <a:spcPts val="0"/>
                        </a:spcAft>
                      </a:pPr>
                      <a:r>
                        <a:rPr lang="en-US" sz="1300">
                          <a:effectLst/>
                          <a:latin typeface="Times New Roman" panose="02020603050405020304" pitchFamily="18" charset="0"/>
                          <a:ea typeface="Times New Roman" panose="02020603050405020304" pitchFamily="18" charset="0"/>
                          <a:cs typeface="Times New Roman" panose="02020603050405020304" pitchFamily="18" charset="0"/>
                        </a:rPr>
                        <a:t>128 GB</a:t>
                      </a:r>
                      <a:endParaRPr lang="en-US" sz="1500">
                        <a:effectLst/>
                        <a:latin typeface="Calibri" panose="020F0502020204030204" pitchFamily="34" charset="0"/>
                        <a:ea typeface="Calibri" panose="020F0502020204030204" pitchFamily="34" charset="0"/>
                        <a:cs typeface="Times New Roman" panose="02020603050405020304" pitchFamily="18" charset="0"/>
                      </a:endParaRPr>
                    </a:p>
                  </a:txBody>
                  <a:tcPr marL="49107" marR="63500" marT="1270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28804104"/>
                  </a:ext>
                </a:extLst>
              </a:tr>
              <a:tr h="219372">
                <a:tc>
                  <a:txBody>
                    <a:bodyPr/>
                    <a:lstStyle/>
                    <a:p>
                      <a:pPr marL="8890" marR="0" algn="ctr">
                        <a:lnSpc>
                          <a:spcPct val="107000"/>
                        </a:lnSpc>
                        <a:spcBef>
                          <a:spcPts val="0"/>
                        </a:spcBef>
                        <a:spcAft>
                          <a:spcPts val="0"/>
                        </a:spcAft>
                      </a:pPr>
                      <a:r>
                        <a:rPr lang="en-US" sz="1300">
                          <a:effectLst/>
                          <a:latin typeface="Times New Roman" panose="02020603050405020304" pitchFamily="18" charset="0"/>
                          <a:ea typeface="Times New Roman" panose="02020603050405020304" pitchFamily="18" charset="0"/>
                          <a:cs typeface="Times New Roman" panose="02020603050405020304" pitchFamily="18" charset="0"/>
                        </a:rPr>
                        <a:t>256 GB</a:t>
                      </a:r>
                      <a:endParaRPr lang="en-US" sz="1500">
                        <a:effectLst/>
                        <a:latin typeface="Calibri" panose="020F0502020204030204" pitchFamily="34" charset="0"/>
                        <a:ea typeface="Calibri" panose="020F0502020204030204" pitchFamily="34" charset="0"/>
                        <a:cs typeface="Times New Roman" panose="02020603050405020304" pitchFamily="18" charset="0"/>
                      </a:endParaRPr>
                    </a:p>
                  </a:txBody>
                  <a:tcPr marL="49107" marR="63500" marT="1270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620" marR="0" algn="ctr">
                        <a:lnSpc>
                          <a:spcPct val="107000"/>
                        </a:lnSpc>
                        <a:spcBef>
                          <a:spcPts val="0"/>
                        </a:spcBef>
                        <a:spcAft>
                          <a:spcPts val="0"/>
                        </a:spcAft>
                      </a:pPr>
                      <a:r>
                        <a:rPr lang="en-US" sz="1300" dirty="0">
                          <a:effectLst/>
                          <a:latin typeface="Times New Roman" panose="02020603050405020304" pitchFamily="18" charset="0"/>
                          <a:ea typeface="Times New Roman" panose="02020603050405020304" pitchFamily="18" charset="0"/>
                          <a:cs typeface="Times New Roman" panose="02020603050405020304" pitchFamily="18" charset="0"/>
                        </a:rPr>
                        <a:t>0</a:t>
                      </a:r>
                      <a:endParaRPr lang="en-US" sz="1500" dirty="0">
                        <a:effectLst/>
                        <a:latin typeface="Calibri" panose="020F0502020204030204" pitchFamily="34" charset="0"/>
                        <a:ea typeface="Calibri" panose="020F0502020204030204" pitchFamily="34" charset="0"/>
                        <a:cs typeface="Times New Roman" panose="02020603050405020304" pitchFamily="18" charset="0"/>
                      </a:endParaRPr>
                    </a:p>
                  </a:txBody>
                  <a:tcPr marL="49107" marR="63500" marT="1270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525" marR="0" algn="ctr">
                        <a:lnSpc>
                          <a:spcPct val="107000"/>
                        </a:lnSpc>
                        <a:spcBef>
                          <a:spcPts val="0"/>
                        </a:spcBef>
                        <a:spcAft>
                          <a:spcPts val="0"/>
                        </a:spcAft>
                      </a:pPr>
                      <a:r>
                        <a:rPr lang="en-US" sz="1300">
                          <a:effectLst/>
                          <a:latin typeface="Times New Roman" panose="02020603050405020304" pitchFamily="18" charset="0"/>
                          <a:ea typeface="Times New Roman" panose="02020603050405020304" pitchFamily="18" charset="0"/>
                          <a:cs typeface="Times New Roman" panose="02020603050405020304" pitchFamily="18" charset="0"/>
                        </a:rPr>
                        <a:t>256 GB</a:t>
                      </a:r>
                      <a:endParaRPr lang="en-US" sz="1500">
                        <a:effectLst/>
                        <a:latin typeface="Calibri" panose="020F0502020204030204" pitchFamily="34" charset="0"/>
                        <a:ea typeface="Calibri" panose="020F0502020204030204" pitchFamily="34" charset="0"/>
                        <a:cs typeface="Times New Roman" panose="02020603050405020304" pitchFamily="18" charset="0"/>
                      </a:endParaRPr>
                    </a:p>
                  </a:txBody>
                  <a:tcPr marL="49107" marR="63500" marT="1270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84419123"/>
                  </a:ext>
                </a:extLst>
              </a:tr>
              <a:tr h="219372">
                <a:tc>
                  <a:txBody>
                    <a:bodyPr/>
                    <a:lstStyle/>
                    <a:p>
                      <a:pPr marL="8890" marR="0" algn="ctr">
                        <a:lnSpc>
                          <a:spcPct val="107000"/>
                        </a:lnSpc>
                        <a:spcBef>
                          <a:spcPts val="0"/>
                        </a:spcBef>
                        <a:spcAft>
                          <a:spcPts val="0"/>
                        </a:spcAft>
                      </a:pPr>
                      <a:r>
                        <a:rPr lang="en-US" sz="1300">
                          <a:effectLst/>
                          <a:latin typeface="Times New Roman" panose="02020603050405020304" pitchFamily="18" charset="0"/>
                          <a:ea typeface="Times New Roman" panose="02020603050405020304" pitchFamily="18" charset="0"/>
                          <a:cs typeface="Times New Roman" panose="02020603050405020304" pitchFamily="18" charset="0"/>
                        </a:rPr>
                        <a:t>512 GB</a:t>
                      </a:r>
                      <a:endParaRPr lang="en-US" sz="1500">
                        <a:effectLst/>
                        <a:latin typeface="Calibri" panose="020F0502020204030204" pitchFamily="34" charset="0"/>
                        <a:ea typeface="Calibri" panose="020F0502020204030204" pitchFamily="34" charset="0"/>
                        <a:cs typeface="Times New Roman" panose="02020603050405020304" pitchFamily="18" charset="0"/>
                      </a:endParaRPr>
                    </a:p>
                  </a:txBody>
                  <a:tcPr marL="49107" marR="63500" marT="1270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8255" marR="0" algn="ctr">
                        <a:lnSpc>
                          <a:spcPct val="107000"/>
                        </a:lnSpc>
                        <a:spcBef>
                          <a:spcPts val="0"/>
                        </a:spcBef>
                        <a:spcAft>
                          <a:spcPts val="0"/>
                        </a:spcAft>
                      </a:pPr>
                      <a:r>
                        <a:rPr lang="en-US" sz="1300" dirty="0">
                          <a:effectLst/>
                          <a:latin typeface="Times New Roman" panose="02020603050405020304" pitchFamily="18" charset="0"/>
                          <a:ea typeface="Times New Roman" panose="02020603050405020304" pitchFamily="18" charset="0"/>
                          <a:cs typeface="Times New Roman" panose="02020603050405020304" pitchFamily="18" charset="0"/>
                        </a:rPr>
                        <a:t>32 GB</a:t>
                      </a:r>
                      <a:endParaRPr lang="en-US" sz="1500" dirty="0">
                        <a:effectLst/>
                        <a:latin typeface="Calibri" panose="020F0502020204030204" pitchFamily="34" charset="0"/>
                        <a:ea typeface="Calibri" panose="020F0502020204030204" pitchFamily="34" charset="0"/>
                        <a:cs typeface="Times New Roman" panose="02020603050405020304" pitchFamily="18" charset="0"/>
                      </a:endParaRPr>
                    </a:p>
                  </a:txBody>
                  <a:tcPr marL="49107" marR="63500" marT="1270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525" marR="0" algn="ctr">
                        <a:lnSpc>
                          <a:spcPct val="107000"/>
                        </a:lnSpc>
                        <a:spcBef>
                          <a:spcPts val="0"/>
                        </a:spcBef>
                        <a:spcAft>
                          <a:spcPts val="0"/>
                        </a:spcAft>
                      </a:pPr>
                      <a:r>
                        <a:rPr lang="en-US" sz="1300">
                          <a:effectLst/>
                          <a:latin typeface="Times New Roman" panose="02020603050405020304" pitchFamily="18" charset="0"/>
                          <a:ea typeface="Times New Roman" panose="02020603050405020304" pitchFamily="18" charset="0"/>
                          <a:cs typeface="Times New Roman" panose="02020603050405020304" pitchFamily="18" charset="0"/>
                        </a:rPr>
                        <a:t>512 GB</a:t>
                      </a:r>
                      <a:endParaRPr lang="en-US" sz="1500">
                        <a:effectLst/>
                        <a:latin typeface="Calibri" panose="020F0502020204030204" pitchFamily="34" charset="0"/>
                        <a:ea typeface="Calibri" panose="020F0502020204030204" pitchFamily="34" charset="0"/>
                        <a:cs typeface="Times New Roman" panose="02020603050405020304" pitchFamily="18" charset="0"/>
                      </a:endParaRPr>
                    </a:p>
                  </a:txBody>
                  <a:tcPr marL="49107" marR="63500" marT="1270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27374664"/>
                  </a:ext>
                </a:extLst>
              </a:tr>
              <a:tr h="223520">
                <a:tc>
                  <a:txBody>
                    <a:bodyPr/>
                    <a:lstStyle/>
                    <a:p>
                      <a:pPr marL="6985" marR="0" algn="ctr">
                        <a:lnSpc>
                          <a:spcPct val="107000"/>
                        </a:lnSpc>
                        <a:spcBef>
                          <a:spcPts val="0"/>
                        </a:spcBef>
                        <a:spcAft>
                          <a:spcPts val="0"/>
                        </a:spcAft>
                      </a:pPr>
                      <a:r>
                        <a:rPr lang="en-US" sz="1300">
                          <a:effectLst/>
                          <a:latin typeface="Times New Roman" panose="02020603050405020304" pitchFamily="18" charset="0"/>
                          <a:ea typeface="Times New Roman" panose="02020603050405020304" pitchFamily="18" charset="0"/>
                          <a:cs typeface="Times New Roman" panose="02020603050405020304" pitchFamily="18" charset="0"/>
                        </a:rPr>
                        <a:t>1 TB</a:t>
                      </a:r>
                      <a:endParaRPr lang="en-US" sz="1500">
                        <a:effectLst/>
                        <a:latin typeface="Calibri" panose="020F0502020204030204" pitchFamily="34" charset="0"/>
                        <a:ea typeface="Calibri" panose="020F0502020204030204" pitchFamily="34" charset="0"/>
                        <a:cs typeface="Times New Roman" panose="02020603050405020304" pitchFamily="18" charset="0"/>
                      </a:endParaRPr>
                    </a:p>
                  </a:txBody>
                  <a:tcPr marL="49107" marR="63500" marT="1270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8255" marR="0" algn="ctr">
                        <a:lnSpc>
                          <a:spcPct val="107000"/>
                        </a:lnSpc>
                        <a:spcBef>
                          <a:spcPts val="0"/>
                        </a:spcBef>
                        <a:spcAft>
                          <a:spcPts val="0"/>
                        </a:spcAft>
                      </a:pPr>
                      <a:r>
                        <a:rPr lang="en-US" sz="1300" dirty="0">
                          <a:effectLst/>
                          <a:latin typeface="Times New Roman" panose="02020603050405020304" pitchFamily="18" charset="0"/>
                          <a:ea typeface="Times New Roman" panose="02020603050405020304" pitchFamily="18" charset="0"/>
                          <a:cs typeface="Times New Roman" panose="02020603050405020304" pitchFamily="18" charset="0"/>
                        </a:rPr>
                        <a:t>32 GB</a:t>
                      </a:r>
                      <a:endParaRPr lang="en-US" sz="1500" dirty="0">
                        <a:effectLst/>
                        <a:latin typeface="Calibri" panose="020F0502020204030204" pitchFamily="34" charset="0"/>
                        <a:ea typeface="Calibri" panose="020F0502020204030204" pitchFamily="34" charset="0"/>
                        <a:cs typeface="Times New Roman" panose="02020603050405020304" pitchFamily="18" charset="0"/>
                      </a:endParaRPr>
                    </a:p>
                  </a:txBody>
                  <a:tcPr marL="49107" marR="63500" marT="1270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985" marR="0" algn="ctr">
                        <a:lnSpc>
                          <a:spcPct val="107000"/>
                        </a:lnSpc>
                        <a:spcBef>
                          <a:spcPts val="0"/>
                        </a:spcBef>
                        <a:spcAft>
                          <a:spcPts val="0"/>
                        </a:spcAft>
                      </a:pPr>
                      <a:r>
                        <a:rPr lang="en-US" sz="1300" dirty="0">
                          <a:effectLst/>
                          <a:latin typeface="Times New Roman" panose="02020603050405020304" pitchFamily="18" charset="0"/>
                          <a:ea typeface="Times New Roman" panose="02020603050405020304" pitchFamily="18" charset="0"/>
                          <a:cs typeface="Times New Roman" panose="02020603050405020304" pitchFamily="18" charset="0"/>
                        </a:rPr>
                        <a:t>1 TB</a:t>
                      </a:r>
                      <a:endParaRPr lang="en-US" sz="1500" dirty="0">
                        <a:effectLst/>
                        <a:latin typeface="Calibri" panose="020F0502020204030204" pitchFamily="34" charset="0"/>
                        <a:ea typeface="Calibri" panose="020F0502020204030204" pitchFamily="34" charset="0"/>
                        <a:cs typeface="Times New Roman" panose="02020603050405020304" pitchFamily="18" charset="0"/>
                      </a:endParaRPr>
                    </a:p>
                  </a:txBody>
                  <a:tcPr marL="49107" marR="63500" marT="1270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73755973"/>
                  </a:ext>
                </a:extLst>
              </a:tr>
              <a:tr h="219372">
                <a:tc>
                  <a:txBody>
                    <a:bodyPr/>
                    <a:lstStyle/>
                    <a:p>
                      <a:pPr marL="6985" marR="0" algn="ctr">
                        <a:lnSpc>
                          <a:spcPct val="107000"/>
                        </a:lnSpc>
                        <a:spcBef>
                          <a:spcPts val="0"/>
                        </a:spcBef>
                        <a:spcAft>
                          <a:spcPts val="0"/>
                        </a:spcAft>
                      </a:pPr>
                      <a:r>
                        <a:rPr lang="en-US" sz="1300">
                          <a:effectLst/>
                          <a:latin typeface="Times New Roman" panose="02020603050405020304" pitchFamily="18" charset="0"/>
                          <a:ea typeface="Times New Roman" panose="02020603050405020304" pitchFamily="18" charset="0"/>
                          <a:cs typeface="Times New Roman" panose="02020603050405020304" pitchFamily="18" charset="0"/>
                        </a:rPr>
                        <a:t>2 TB</a:t>
                      </a:r>
                      <a:endParaRPr lang="en-US" sz="1500">
                        <a:effectLst/>
                        <a:latin typeface="Calibri" panose="020F0502020204030204" pitchFamily="34" charset="0"/>
                        <a:ea typeface="Calibri" panose="020F0502020204030204" pitchFamily="34" charset="0"/>
                        <a:cs typeface="Times New Roman" panose="02020603050405020304" pitchFamily="18" charset="0"/>
                      </a:endParaRPr>
                    </a:p>
                  </a:txBody>
                  <a:tcPr marL="49107" marR="63500" marT="1270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8255" marR="0" algn="ctr">
                        <a:lnSpc>
                          <a:spcPct val="107000"/>
                        </a:lnSpc>
                        <a:spcBef>
                          <a:spcPts val="0"/>
                        </a:spcBef>
                        <a:spcAft>
                          <a:spcPts val="0"/>
                        </a:spcAft>
                      </a:pPr>
                      <a:r>
                        <a:rPr lang="en-US" sz="1300">
                          <a:effectLst/>
                          <a:latin typeface="Times New Roman" panose="02020603050405020304" pitchFamily="18" charset="0"/>
                          <a:ea typeface="Times New Roman" panose="02020603050405020304" pitchFamily="18" charset="0"/>
                          <a:cs typeface="Times New Roman" panose="02020603050405020304" pitchFamily="18" charset="0"/>
                        </a:rPr>
                        <a:t>64 GB</a:t>
                      </a:r>
                      <a:endParaRPr lang="en-US" sz="1500">
                        <a:effectLst/>
                        <a:latin typeface="Calibri" panose="020F0502020204030204" pitchFamily="34" charset="0"/>
                        <a:ea typeface="Calibri" panose="020F0502020204030204" pitchFamily="34" charset="0"/>
                        <a:cs typeface="Times New Roman" panose="02020603050405020304" pitchFamily="18" charset="0"/>
                      </a:endParaRPr>
                    </a:p>
                  </a:txBody>
                  <a:tcPr marL="49107" marR="63500" marT="1270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985" marR="0" algn="ctr">
                        <a:lnSpc>
                          <a:spcPct val="107000"/>
                        </a:lnSpc>
                        <a:spcBef>
                          <a:spcPts val="0"/>
                        </a:spcBef>
                        <a:spcAft>
                          <a:spcPts val="0"/>
                        </a:spcAft>
                      </a:pPr>
                      <a:r>
                        <a:rPr lang="en-US" sz="1300" dirty="0">
                          <a:effectLst/>
                          <a:latin typeface="Times New Roman" panose="02020603050405020304" pitchFamily="18" charset="0"/>
                          <a:ea typeface="Times New Roman" panose="02020603050405020304" pitchFamily="18" charset="0"/>
                          <a:cs typeface="Times New Roman" panose="02020603050405020304" pitchFamily="18" charset="0"/>
                        </a:rPr>
                        <a:t>2 TB</a:t>
                      </a:r>
                      <a:endParaRPr lang="en-US" sz="1500" dirty="0">
                        <a:effectLst/>
                        <a:latin typeface="Calibri" panose="020F0502020204030204" pitchFamily="34" charset="0"/>
                        <a:ea typeface="Calibri" panose="020F0502020204030204" pitchFamily="34" charset="0"/>
                        <a:cs typeface="Times New Roman" panose="02020603050405020304" pitchFamily="18" charset="0"/>
                      </a:endParaRPr>
                    </a:p>
                  </a:txBody>
                  <a:tcPr marL="49107" marR="63500" marT="1270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78679623"/>
                  </a:ext>
                </a:extLst>
              </a:tr>
              <a:tr h="219372">
                <a:tc>
                  <a:txBody>
                    <a:bodyPr/>
                    <a:lstStyle/>
                    <a:p>
                      <a:pPr marL="6985" marR="0" algn="ctr">
                        <a:lnSpc>
                          <a:spcPct val="107000"/>
                        </a:lnSpc>
                        <a:spcBef>
                          <a:spcPts val="0"/>
                        </a:spcBef>
                        <a:spcAft>
                          <a:spcPts val="0"/>
                        </a:spcAft>
                      </a:pPr>
                      <a:r>
                        <a:rPr lang="en-US" sz="1300">
                          <a:effectLst/>
                          <a:latin typeface="Times New Roman" panose="02020603050405020304" pitchFamily="18" charset="0"/>
                          <a:ea typeface="Times New Roman" panose="02020603050405020304" pitchFamily="18" charset="0"/>
                          <a:cs typeface="Times New Roman" panose="02020603050405020304" pitchFamily="18" charset="0"/>
                        </a:rPr>
                        <a:t>4 TB</a:t>
                      </a:r>
                      <a:endParaRPr lang="en-US" sz="1500">
                        <a:effectLst/>
                        <a:latin typeface="Calibri" panose="020F0502020204030204" pitchFamily="34" charset="0"/>
                        <a:ea typeface="Calibri" panose="020F0502020204030204" pitchFamily="34" charset="0"/>
                        <a:cs typeface="Times New Roman" panose="02020603050405020304" pitchFamily="18" charset="0"/>
                      </a:endParaRPr>
                    </a:p>
                  </a:txBody>
                  <a:tcPr marL="49107" marR="63500" marT="1270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8255" marR="0" algn="ctr">
                        <a:lnSpc>
                          <a:spcPct val="107000"/>
                        </a:lnSpc>
                        <a:spcBef>
                          <a:spcPts val="0"/>
                        </a:spcBef>
                        <a:spcAft>
                          <a:spcPts val="0"/>
                        </a:spcAft>
                      </a:pPr>
                      <a:r>
                        <a:rPr lang="en-US" sz="1300">
                          <a:effectLst/>
                          <a:latin typeface="Times New Roman" panose="02020603050405020304" pitchFamily="18" charset="0"/>
                          <a:ea typeface="Times New Roman" panose="02020603050405020304" pitchFamily="18" charset="0"/>
                          <a:cs typeface="Times New Roman" panose="02020603050405020304" pitchFamily="18" charset="0"/>
                        </a:rPr>
                        <a:t>64 GB</a:t>
                      </a:r>
                      <a:endParaRPr lang="en-US" sz="1500">
                        <a:effectLst/>
                        <a:latin typeface="Calibri" panose="020F0502020204030204" pitchFamily="34" charset="0"/>
                        <a:ea typeface="Calibri" panose="020F0502020204030204" pitchFamily="34" charset="0"/>
                        <a:cs typeface="Times New Roman" panose="02020603050405020304" pitchFamily="18" charset="0"/>
                      </a:endParaRPr>
                    </a:p>
                  </a:txBody>
                  <a:tcPr marL="49107" marR="63500" marT="1270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985" marR="0" algn="ctr">
                        <a:lnSpc>
                          <a:spcPct val="107000"/>
                        </a:lnSpc>
                        <a:spcBef>
                          <a:spcPts val="0"/>
                        </a:spcBef>
                        <a:spcAft>
                          <a:spcPts val="0"/>
                        </a:spcAft>
                      </a:pPr>
                      <a:r>
                        <a:rPr lang="en-US" sz="1300" dirty="0">
                          <a:effectLst/>
                          <a:latin typeface="Times New Roman" panose="02020603050405020304" pitchFamily="18" charset="0"/>
                          <a:ea typeface="Times New Roman" panose="02020603050405020304" pitchFamily="18" charset="0"/>
                          <a:cs typeface="Times New Roman" panose="02020603050405020304" pitchFamily="18" charset="0"/>
                        </a:rPr>
                        <a:t>4 TB</a:t>
                      </a:r>
                      <a:endParaRPr lang="en-US" sz="1500" dirty="0">
                        <a:effectLst/>
                        <a:latin typeface="Calibri" panose="020F0502020204030204" pitchFamily="34" charset="0"/>
                        <a:ea typeface="Calibri" panose="020F0502020204030204" pitchFamily="34" charset="0"/>
                        <a:cs typeface="Times New Roman" panose="02020603050405020304" pitchFamily="18" charset="0"/>
                      </a:endParaRPr>
                    </a:p>
                  </a:txBody>
                  <a:tcPr marL="49107" marR="63500" marT="1270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69892404"/>
                  </a:ext>
                </a:extLst>
              </a:tr>
            </a:tbl>
          </a:graphicData>
        </a:graphic>
      </p:graphicFrame>
      <p:sp>
        <p:nvSpPr>
          <p:cNvPr id="7" name="Content Placeholder 3">
            <a:extLst>
              <a:ext uri="{FF2B5EF4-FFF2-40B4-BE49-F238E27FC236}">
                <a16:creationId xmlns:a16="http://schemas.microsoft.com/office/drawing/2014/main" id="{53762B03-C260-44A3-9B37-089174FF1DF7}"/>
              </a:ext>
            </a:extLst>
          </p:cNvPr>
          <p:cNvSpPr txBox="1">
            <a:spLocks/>
          </p:cNvSpPr>
          <p:nvPr/>
        </p:nvSpPr>
        <p:spPr bwMode="auto">
          <a:xfrm>
            <a:off x="1769365" y="1144702"/>
            <a:ext cx="7446589" cy="1054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68580" tIns="34291" rIns="68580" bIns="34291" numCol="1" rtlCol="0" anchor="t" anchorCtr="0" compatLnSpc="1">
            <a:prstTxWarp prst="textNoShape">
              <a:avLst/>
            </a:prstTxWarp>
            <a:spAutoFit/>
          </a:bodyPr>
          <a:lstStyle>
            <a:lvl1pPr marL="342900" indent="-342900" algn="l" rtl="0" eaLnBrk="0" fontAlgn="base" hangingPunct="0">
              <a:spcBef>
                <a:spcPct val="20000"/>
              </a:spcBef>
              <a:spcAft>
                <a:spcPct val="0"/>
              </a:spcAft>
              <a:buChar char="•"/>
              <a:defRPr sz="3200">
                <a:solidFill>
                  <a:schemeClr val="tx1"/>
                </a:solidFill>
                <a:latin typeface="Verdana" charset="0"/>
                <a:ea typeface="+mn-ea"/>
                <a:cs typeface="+mn-cs"/>
              </a:defRPr>
            </a:lvl1pPr>
            <a:lvl2pPr marL="742950" indent="-285750" algn="l" rtl="0" eaLnBrk="0" fontAlgn="base" hangingPunct="0">
              <a:spcBef>
                <a:spcPct val="20000"/>
              </a:spcBef>
              <a:spcAft>
                <a:spcPct val="0"/>
              </a:spcAft>
              <a:buChar char="–"/>
              <a:defRPr sz="2800">
                <a:solidFill>
                  <a:schemeClr val="tx1"/>
                </a:solidFill>
                <a:latin typeface="Verdana" charset="0"/>
                <a:ea typeface="+mn-ea"/>
              </a:defRPr>
            </a:lvl2pPr>
            <a:lvl3pPr marL="1143000" indent="-228600" algn="l" rtl="0" eaLnBrk="0" fontAlgn="base" hangingPunct="0">
              <a:spcBef>
                <a:spcPct val="20000"/>
              </a:spcBef>
              <a:spcAft>
                <a:spcPct val="0"/>
              </a:spcAft>
              <a:buChar char="•"/>
              <a:defRPr sz="2400">
                <a:solidFill>
                  <a:schemeClr val="tx1"/>
                </a:solidFill>
                <a:latin typeface="Verdana" charset="0"/>
                <a:ea typeface="+mn-ea"/>
              </a:defRPr>
            </a:lvl3pPr>
            <a:lvl4pPr marL="1600200" indent="-228600" algn="l" rtl="0" eaLnBrk="0" fontAlgn="base" hangingPunct="0">
              <a:spcBef>
                <a:spcPct val="20000"/>
              </a:spcBef>
              <a:spcAft>
                <a:spcPct val="0"/>
              </a:spcAft>
              <a:buChar char="–"/>
              <a:defRPr sz="2000">
                <a:solidFill>
                  <a:schemeClr val="tx1"/>
                </a:solidFill>
                <a:latin typeface="Verdana" charset="0"/>
                <a:ea typeface="+mn-ea"/>
              </a:defRPr>
            </a:lvl4pPr>
            <a:lvl5pPr marL="2057400" indent="-228600" algn="l" rtl="0" eaLnBrk="0" fontAlgn="base" hangingPunct="0">
              <a:spcBef>
                <a:spcPct val="20000"/>
              </a:spcBef>
              <a:spcAft>
                <a:spcPct val="0"/>
              </a:spcAft>
              <a:buChar char="»"/>
              <a:defRPr sz="2000">
                <a:solidFill>
                  <a:schemeClr val="tx1"/>
                </a:solidFill>
                <a:latin typeface="Verdana" charset="0"/>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a:lstStyle>
          <a:p>
            <a:pPr marL="0" indent="0" algn="ctr">
              <a:spcBef>
                <a:spcPct val="0"/>
              </a:spcBef>
              <a:buNone/>
            </a:pPr>
            <a:r>
              <a:rPr lang="en-US" b="1" dirty="0">
                <a:solidFill>
                  <a:srgbClr val="0070C0"/>
                </a:solidFill>
                <a:latin typeface="Arial" panose="020B0604020202020204" pitchFamily="34" charset="0"/>
                <a:ea typeface="ＭＳ Ｐゴシック" panose="020B0600070205080204" pitchFamily="34" charset="-128"/>
              </a:rPr>
              <a:t>Optional Feature:</a:t>
            </a:r>
          </a:p>
          <a:p>
            <a:pPr marL="0" indent="0" algn="ctr">
              <a:spcBef>
                <a:spcPct val="0"/>
              </a:spcBef>
              <a:buNone/>
            </a:pPr>
            <a:r>
              <a:rPr lang="en-US" b="1" dirty="0">
                <a:solidFill>
                  <a:srgbClr val="0070C0"/>
                </a:solidFill>
                <a:latin typeface="Arial" panose="020B0604020202020204" pitchFamily="34" charset="0"/>
                <a:ea typeface="ＭＳ Ｐゴシック" panose="020B0600070205080204" pitchFamily="34" charset="-128"/>
              </a:rPr>
              <a:t>High reliability system storage region</a:t>
            </a:r>
          </a:p>
        </p:txBody>
      </p:sp>
      <p:sp>
        <p:nvSpPr>
          <p:cNvPr id="8" name="Rectangle 7">
            <a:extLst>
              <a:ext uri="{FF2B5EF4-FFF2-40B4-BE49-F238E27FC236}">
                <a16:creationId xmlns:a16="http://schemas.microsoft.com/office/drawing/2014/main" id="{D277B735-EF88-4CCB-9359-93BA62E23BE8}"/>
              </a:ext>
            </a:extLst>
          </p:cNvPr>
          <p:cNvSpPr/>
          <p:nvPr/>
        </p:nvSpPr>
        <p:spPr>
          <a:xfrm>
            <a:off x="1455147" y="3881326"/>
            <a:ext cx="2257561" cy="2383844"/>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Bulk Storage</a:t>
            </a:r>
          </a:p>
        </p:txBody>
      </p:sp>
      <p:sp>
        <p:nvSpPr>
          <p:cNvPr id="9" name="Rectangle 8">
            <a:extLst>
              <a:ext uri="{FF2B5EF4-FFF2-40B4-BE49-F238E27FC236}">
                <a16:creationId xmlns:a16="http://schemas.microsoft.com/office/drawing/2014/main" id="{0BC58FA9-00AD-4EC9-A83B-AADC1CBFBB94}"/>
              </a:ext>
            </a:extLst>
          </p:cNvPr>
          <p:cNvSpPr/>
          <p:nvPr/>
        </p:nvSpPr>
        <p:spPr>
          <a:xfrm>
            <a:off x="1455147" y="2682215"/>
            <a:ext cx="2257561" cy="1199112"/>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Boot code</a:t>
            </a:r>
          </a:p>
          <a:p>
            <a:pPr algn="ctr"/>
            <a:r>
              <a:rPr lang="en-US" sz="2000" dirty="0"/>
              <a:t>Operating System</a:t>
            </a:r>
          </a:p>
          <a:p>
            <a:pPr algn="ctr"/>
            <a:r>
              <a:rPr lang="en-US" sz="2000" dirty="0"/>
              <a:t>Critical Apps</a:t>
            </a:r>
          </a:p>
        </p:txBody>
      </p:sp>
      <p:sp>
        <p:nvSpPr>
          <p:cNvPr id="10" name="Content Placeholder 3">
            <a:extLst>
              <a:ext uri="{FF2B5EF4-FFF2-40B4-BE49-F238E27FC236}">
                <a16:creationId xmlns:a16="http://schemas.microsoft.com/office/drawing/2014/main" id="{04C55690-5AA5-41D1-8FC7-E32778E2BD19}"/>
              </a:ext>
            </a:extLst>
          </p:cNvPr>
          <p:cNvSpPr txBox="1">
            <a:spLocks/>
          </p:cNvSpPr>
          <p:nvPr/>
        </p:nvSpPr>
        <p:spPr bwMode="auto">
          <a:xfrm>
            <a:off x="613412" y="2921662"/>
            <a:ext cx="68063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121920" tIns="60960" rIns="121920" bIns="60960" numCol="1" rtlCol="0" anchor="t" anchorCtr="0" compatLnSpc="1">
            <a:prstTxWarp prst="textNoShape">
              <a:avLst/>
            </a:prstTxWarp>
            <a:spAutoFit/>
          </a:bodyPr>
          <a:lstStyle>
            <a:lvl1pPr marL="342900" indent="-342900" algn="l" rtl="0" eaLnBrk="1" fontAlgn="base" hangingPunct="1">
              <a:spcBef>
                <a:spcPct val="20000"/>
              </a:spcBef>
              <a:spcAft>
                <a:spcPct val="0"/>
              </a:spcAft>
              <a:buClr>
                <a:srgbClr val="120C48"/>
              </a:buClr>
              <a:buSzPct val="75000"/>
              <a:buFont typeface="Wingdings" panose="05000000000000000000" pitchFamily="2" charset="2"/>
              <a:buChar char="§"/>
              <a:defRPr sz="2800">
                <a:solidFill>
                  <a:schemeClr val="tx1"/>
                </a:solidFill>
                <a:latin typeface="Arial" pitchFamily="34" charset="0"/>
                <a:ea typeface="+mn-ea"/>
                <a:cs typeface="Arial" pitchFamily="34" charset="0"/>
              </a:defRPr>
            </a:lvl1pPr>
            <a:lvl2pPr marL="742950" indent="-285750" algn="l" rtl="0" eaLnBrk="1" fontAlgn="base" hangingPunct="1">
              <a:spcBef>
                <a:spcPct val="20000"/>
              </a:spcBef>
              <a:spcAft>
                <a:spcPct val="0"/>
              </a:spcAft>
              <a:buClr>
                <a:srgbClr val="120C48"/>
              </a:buClr>
              <a:buSzPct val="75000"/>
              <a:buFont typeface="Wingdings" panose="05000000000000000000" pitchFamily="2" charset="2"/>
              <a:buChar char="§"/>
              <a:defRPr sz="2800">
                <a:solidFill>
                  <a:schemeClr val="tx1"/>
                </a:solidFill>
                <a:latin typeface="Arial" pitchFamily="34" charset="0"/>
                <a:cs typeface="Arial" pitchFamily="34" charset="0"/>
              </a:defRPr>
            </a:lvl2pPr>
            <a:lvl3pPr marL="1143000" indent="-228600" algn="l" rtl="0" eaLnBrk="1" fontAlgn="base" hangingPunct="1">
              <a:spcBef>
                <a:spcPct val="20000"/>
              </a:spcBef>
              <a:spcAft>
                <a:spcPct val="0"/>
              </a:spcAft>
              <a:buClr>
                <a:srgbClr val="120C48"/>
              </a:buClr>
              <a:buSzPct val="75000"/>
              <a:buFont typeface="Wingdings" panose="05000000000000000000" pitchFamily="2" charset="2"/>
              <a:buChar char="§"/>
              <a:defRPr sz="2400">
                <a:solidFill>
                  <a:schemeClr val="tx1"/>
                </a:solidFill>
                <a:latin typeface="Arial" pitchFamily="34" charset="0"/>
                <a:cs typeface="Arial" pitchFamily="34" charset="0"/>
              </a:defRPr>
            </a:lvl3pPr>
            <a:lvl4pPr marL="1600200" indent="-228600" algn="l" rtl="0" eaLnBrk="1" fontAlgn="base" hangingPunct="1">
              <a:spcBef>
                <a:spcPct val="20000"/>
              </a:spcBef>
              <a:spcAft>
                <a:spcPct val="0"/>
              </a:spcAft>
              <a:buClr>
                <a:srgbClr val="120C48"/>
              </a:buClr>
              <a:buSzPct val="75000"/>
              <a:buFont typeface="Wingdings" panose="05000000000000000000" pitchFamily="2" charset="2"/>
              <a:buChar char="§"/>
              <a:defRPr sz="2000">
                <a:solidFill>
                  <a:schemeClr val="tx1"/>
                </a:solidFill>
                <a:latin typeface="Arial" pitchFamily="34" charset="0"/>
                <a:cs typeface="Arial" pitchFamily="34" charset="0"/>
              </a:defRPr>
            </a:lvl4pPr>
            <a:lvl5pPr marL="2057400" indent="-228600" algn="l" rtl="0" eaLnBrk="1" fontAlgn="base" hangingPunct="1">
              <a:spcBef>
                <a:spcPct val="20000"/>
              </a:spcBef>
              <a:spcAft>
                <a:spcPct val="0"/>
              </a:spcAft>
              <a:buClr>
                <a:srgbClr val="120C48"/>
              </a:buClr>
              <a:buSzPct val="75000"/>
              <a:buFont typeface="Wingdings" panose="05000000000000000000" pitchFamily="2" charset="2"/>
              <a:buChar char="§"/>
              <a:defRPr sz="2000">
                <a:solidFill>
                  <a:schemeClr val="tx1"/>
                </a:solidFill>
                <a:latin typeface="Arial" pitchFamily="34" charset="0"/>
                <a:cs typeface="Arial" pitchFamily="34" charset="0"/>
              </a:defRPr>
            </a:lvl5pPr>
            <a:lvl6pPr marL="2514600" indent="-228600" algn="l" rtl="0" eaLnBrk="1" fontAlgn="base" hangingPunct="1">
              <a:spcBef>
                <a:spcPct val="20000"/>
              </a:spcBef>
              <a:spcAft>
                <a:spcPct val="0"/>
              </a:spcAft>
              <a:buClr>
                <a:srgbClr val="52237F"/>
              </a:buClr>
              <a:buSzPct val="75000"/>
              <a:buFont typeface="Wingdings" pitchFamily="2" charset="2"/>
              <a:buChar char="r"/>
              <a:defRPr sz="2000">
                <a:solidFill>
                  <a:schemeClr val="tx1"/>
                </a:solidFill>
                <a:latin typeface="+mn-lt"/>
              </a:defRPr>
            </a:lvl6pPr>
            <a:lvl7pPr marL="2971800" indent="-228600" algn="l" rtl="0" eaLnBrk="1" fontAlgn="base" hangingPunct="1">
              <a:spcBef>
                <a:spcPct val="20000"/>
              </a:spcBef>
              <a:spcAft>
                <a:spcPct val="0"/>
              </a:spcAft>
              <a:buClr>
                <a:srgbClr val="52237F"/>
              </a:buClr>
              <a:buSzPct val="75000"/>
              <a:buFont typeface="Wingdings" pitchFamily="2" charset="2"/>
              <a:buChar char="r"/>
              <a:defRPr sz="2000">
                <a:solidFill>
                  <a:schemeClr val="tx1"/>
                </a:solidFill>
                <a:latin typeface="+mn-lt"/>
              </a:defRPr>
            </a:lvl7pPr>
            <a:lvl8pPr marL="3429000" indent="-228600" algn="l" rtl="0" eaLnBrk="1" fontAlgn="base" hangingPunct="1">
              <a:spcBef>
                <a:spcPct val="20000"/>
              </a:spcBef>
              <a:spcAft>
                <a:spcPct val="0"/>
              </a:spcAft>
              <a:buClr>
                <a:srgbClr val="52237F"/>
              </a:buClr>
              <a:buSzPct val="75000"/>
              <a:buFont typeface="Wingdings" pitchFamily="2" charset="2"/>
              <a:buChar char="r"/>
              <a:defRPr sz="2000">
                <a:solidFill>
                  <a:schemeClr val="tx1"/>
                </a:solidFill>
                <a:latin typeface="+mn-lt"/>
              </a:defRPr>
            </a:lvl8pPr>
            <a:lvl9pPr marL="3886200" indent="-228600" algn="l" rtl="0" eaLnBrk="1" fontAlgn="base" hangingPunct="1">
              <a:spcBef>
                <a:spcPct val="20000"/>
              </a:spcBef>
              <a:spcAft>
                <a:spcPct val="0"/>
              </a:spcAft>
              <a:buClr>
                <a:srgbClr val="52237F"/>
              </a:buClr>
              <a:buSzPct val="75000"/>
              <a:buFont typeface="Wingdings" pitchFamily="2" charset="2"/>
              <a:buChar char="r"/>
              <a:defRPr sz="2000">
                <a:solidFill>
                  <a:schemeClr val="tx1"/>
                </a:solidFill>
                <a:latin typeface="+mn-lt"/>
              </a:defRPr>
            </a:lvl9pPr>
          </a:lstStyle>
          <a:p>
            <a:pPr marL="0" indent="0">
              <a:spcBef>
                <a:spcPct val="0"/>
              </a:spcBef>
              <a:buNone/>
            </a:pPr>
            <a:r>
              <a:rPr lang="en-US" sz="1600" b="1" kern="0" dirty="0">
                <a:solidFill>
                  <a:srgbClr val="0070C0"/>
                </a:solidFill>
                <a:ea typeface="ＭＳ Ｐゴシック" panose="020B0600070205080204" pitchFamily="34" charset="-128"/>
              </a:rPr>
              <a:t>E.g.,</a:t>
            </a:r>
          </a:p>
          <a:p>
            <a:pPr marL="0" indent="0">
              <a:spcBef>
                <a:spcPct val="0"/>
              </a:spcBef>
              <a:buNone/>
            </a:pPr>
            <a:r>
              <a:rPr lang="en-US" sz="1600" b="1" kern="0" dirty="0">
                <a:solidFill>
                  <a:srgbClr val="0070C0"/>
                </a:solidFill>
                <a:ea typeface="ＭＳ Ｐゴシック" panose="020B0600070205080204" pitchFamily="34" charset="-128"/>
              </a:rPr>
              <a:t>SLC</a:t>
            </a:r>
          </a:p>
        </p:txBody>
      </p:sp>
      <p:sp>
        <p:nvSpPr>
          <p:cNvPr id="11" name="Content Placeholder 3">
            <a:extLst>
              <a:ext uri="{FF2B5EF4-FFF2-40B4-BE49-F238E27FC236}">
                <a16:creationId xmlns:a16="http://schemas.microsoft.com/office/drawing/2014/main" id="{C2A80854-1D71-49C2-81F1-8D2562D479F6}"/>
              </a:ext>
            </a:extLst>
          </p:cNvPr>
          <p:cNvSpPr txBox="1">
            <a:spLocks/>
          </p:cNvSpPr>
          <p:nvPr/>
        </p:nvSpPr>
        <p:spPr bwMode="auto">
          <a:xfrm>
            <a:off x="613412" y="4594174"/>
            <a:ext cx="690254"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121920" tIns="60960" rIns="121920" bIns="60960" numCol="1" rtlCol="0" anchor="t" anchorCtr="0" compatLnSpc="1">
            <a:prstTxWarp prst="textNoShape">
              <a:avLst/>
            </a:prstTxWarp>
            <a:spAutoFit/>
          </a:bodyPr>
          <a:lstStyle>
            <a:lvl1pPr marL="342900" indent="-342900" algn="l" rtl="0" eaLnBrk="1" fontAlgn="base" hangingPunct="1">
              <a:spcBef>
                <a:spcPct val="20000"/>
              </a:spcBef>
              <a:spcAft>
                <a:spcPct val="0"/>
              </a:spcAft>
              <a:buClr>
                <a:srgbClr val="120C48"/>
              </a:buClr>
              <a:buSzPct val="75000"/>
              <a:buFont typeface="Wingdings" panose="05000000000000000000" pitchFamily="2" charset="2"/>
              <a:buChar char="§"/>
              <a:defRPr sz="2800">
                <a:solidFill>
                  <a:schemeClr val="tx1"/>
                </a:solidFill>
                <a:latin typeface="Arial" pitchFamily="34" charset="0"/>
                <a:ea typeface="+mn-ea"/>
                <a:cs typeface="Arial" pitchFamily="34" charset="0"/>
              </a:defRPr>
            </a:lvl1pPr>
            <a:lvl2pPr marL="742950" indent="-285750" algn="l" rtl="0" eaLnBrk="1" fontAlgn="base" hangingPunct="1">
              <a:spcBef>
                <a:spcPct val="20000"/>
              </a:spcBef>
              <a:spcAft>
                <a:spcPct val="0"/>
              </a:spcAft>
              <a:buClr>
                <a:srgbClr val="120C48"/>
              </a:buClr>
              <a:buSzPct val="75000"/>
              <a:buFont typeface="Wingdings" panose="05000000000000000000" pitchFamily="2" charset="2"/>
              <a:buChar char="§"/>
              <a:defRPr sz="2800">
                <a:solidFill>
                  <a:schemeClr val="tx1"/>
                </a:solidFill>
                <a:latin typeface="Arial" pitchFamily="34" charset="0"/>
                <a:cs typeface="Arial" pitchFamily="34" charset="0"/>
              </a:defRPr>
            </a:lvl2pPr>
            <a:lvl3pPr marL="1143000" indent="-228600" algn="l" rtl="0" eaLnBrk="1" fontAlgn="base" hangingPunct="1">
              <a:spcBef>
                <a:spcPct val="20000"/>
              </a:spcBef>
              <a:spcAft>
                <a:spcPct val="0"/>
              </a:spcAft>
              <a:buClr>
                <a:srgbClr val="120C48"/>
              </a:buClr>
              <a:buSzPct val="75000"/>
              <a:buFont typeface="Wingdings" panose="05000000000000000000" pitchFamily="2" charset="2"/>
              <a:buChar char="§"/>
              <a:defRPr sz="2400">
                <a:solidFill>
                  <a:schemeClr val="tx1"/>
                </a:solidFill>
                <a:latin typeface="Arial" pitchFamily="34" charset="0"/>
                <a:cs typeface="Arial" pitchFamily="34" charset="0"/>
              </a:defRPr>
            </a:lvl3pPr>
            <a:lvl4pPr marL="1600200" indent="-228600" algn="l" rtl="0" eaLnBrk="1" fontAlgn="base" hangingPunct="1">
              <a:spcBef>
                <a:spcPct val="20000"/>
              </a:spcBef>
              <a:spcAft>
                <a:spcPct val="0"/>
              </a:spcAft>
              <a:buClr>
                <a:srgbClr val="120C48"/>
              </a:buClr>
              <a:buSzPct val="75000"/>
              <a:buFont typeface="Wingdings" panose="05000000000000000000" pitchFamily="2" charset="2"/>
              <a:buChar char="§"/>
              <a:defRPr sz="2000">
                <a:solidFill>
                  <a:schemeClr val="tx1"/>
                </a:solidFill>
                <a:latin typeface="Arial" pitchFamily="34" charset="0"/>
                <a:cs typeface="Arial" pitchFamily="34" charset="0"/>
              </a:defRPr>
            </a:lvl4pPr>
            <a:lvl5pPr marL="2057400" indent="-228600" algn="l" rtl="0" eaLnBrk="1" fontAlgn="base" hangingPunct="1">
              <a:spcBef>
                <a:spcPct val="20000"/>
              </a:spcBef>
              <a:spcAft>
                <a:spcPct val="0"/>
              </a:spcAft>
              <a:buClr>
                <a:srgbClr val="120C48"/>
              </a:buClr>
              <a:buSzPct val="75000"/>
              <a:buFont typeface="Wingdings" panose="05000000000000000000" pitchFamily="2" charset="2"/>
              <a:buChar char="§"/>
              <a:defRPr sz="2000">
                <a:solidFill>
                  <a:schemeClr val="tx1"/>
                </a:solidFill>
                <a:latin typeface="Arial" pitchFamily="34" charset="0"/>
                <a:cs typeface="Arial" pitchFamily="34" charset="0"/>
              </a:defRPr>
            </a:lvl5pPr>
            <a:lvl6pPr marL="2514600" indent="-228600" algn="l" rtl="0" eaLnBrk="1" fontAlgn="base" hangingPunct="1">
              <a:spcBef>
                <a:spcPct val="20000"/>
              </a:spcBef>
              <a:spcAft>
                <a:spcPct val="0"/>
              </a:spcAft>
              <a:buClr>
                <a:srgbClr val="52237F"/>
              </a:buClr>
              <a:buSzPct val="75000"/>
              <a:buFont typeface="Wingdings" pitchFamily="2" charset="2"/>
              <a:buChar char="r"/>
              <a:defRPr sz="2000">
                <a:solidFill>
                  <a:schemeClr val="tx1"/>
                </a:solidFill>
                <a:latin typeface="+mn-lt"/>
              </a:defRPr>
            </a:lvl6pPr>
            <a:lvl7pPr marL="2971800" indent="-228600" algn="l" rtl="0" eaLnBrk="1" fontAlgn="base" hangingPunct="1">
              <a:spcBef>
                <a:spcPct val="20000"/>
              </a:spcBef>
              <a:spcAft>
                <a:spcPct val="0"/>
              </a:spcAft>
              <a:buClr>
                <a:srgbClr val="52237F"/>
              </a:buClr>
              <a:buSzPct val="75000"/>
              <a:buFont typeface="Wingdings" pitchFamily="2" charset="2"/>
              <a:buChar char="r"/>
              <a:defRPr sz="2000">
                <a:solidFill>
                  <a:schemeClr val="tx1"/>
                </a:solidFill>
                <a:latin typeface="+mn-lt"/>
              </a:defRPr>
            </a:lvl7pPr>
            <a:lvl8pPr marL="3429000" indent="-228600" algn="l" rtl="0" eaLnBrk="1" fontAlgn="base" hangingPunct="1">
              <a:spcBef>
                <a:spcPct val="20000"/>
              </a:spcBef>
              <a:spcAft>
                <a:spcPct val="0"/>
              </a:spcAft>
              <a:buClr>
                <a:srgbClr val="52237F"/>
              </a:buClr>
              <a:buSzPct val="75000"/>
              <a:buFont typeface="Wingdings" pitchFamily="2" charset="2"/>
              <a:buChar char="r"/>
              <a:defRPr sz="2000">
                <a:solidFill>
                  <a:schemeClr val="tx1"/>
                </a:solidFill>
                <a:latin typeface="+mn-lt"/>
              </a:defRPr>
            </a:lvl8pPr>
            <a:lvl9pPr marL="3886200" indent="-228600" algn="l" rtl="0" eaLnBrk="1" fontAlgn="base" hangingPunct="1">
              <a:spcBef>
                <a:spcPct val="20000"/>
              </a:spcBef>
              <a:spcAft>
                <a:spcPct val="0"/>
              </a:spcAft>
              <a:buClr>
                <a:srgbClr val="52237F"/>
              </a:buClr>
              <a:buSzPct val="75000"/>
              <a:buFont typeface="Wingdings" pitchFamily="2" charset="2"/>
              <a:buChar char="r"/>
              <a:defRPr sz="2000">
                <a:solidFill>
                  <a:schemeClr val="tx1"/>
                </a:solidFill>
                <a:latin typeface="+mn-lt"/>
              </a:defRPr>
            </a:lvl9pPr>
          </a:lstStyle>
          <a:p>
            <a:pPr marL="0" indent="0">
              <a:spcBef>
                <a:spcPct val="0"/>
              </a:spcBef>
              <a:buNone/>
            </a:pPr>
            <a:r>
              <a:rPr lang="en-US" sz="1600" b="1" kern="0" dirty="0">
                <a:solidFill>
                  <a:srgbClr val="0070C0"/>
                </a:solidFill>
                <a:ea typeface="ＭＳ Ｐゴシック" panose="020B0600070205080204" pitchFamily="34" charset="-128"/>
              </a:rPr>
              <a:t>E.g.,</a:t>
            </a:r>
          </a:p>
          <a:p>
            <a:pPr marL="0" indent="0">
              <a:spcBef>
                <a:spcPct val="0"/>
              </a:spcBef>
              <a:buNone/>
            </a:pPr>
            <a:r>
              <a:rPr lang="en-US" sz="1600" b="1" kern="0" dirty="0">
                <a:solidFill>
                  <a:srgbClr val="0070C0"/>
                </a:solidFill>
                <a:ea typeface="ＭＳ Ｐゴシック" panose="020B0600070205080204" pitchFamily="34" charset="-128"/>
              </a:rPr>
              <a:t>MLC</a:t>
            </a:r>
          </a:p>
        </p:txBody>
      </p:sp>
      <p:sp>
        <p:nvSpPr>
          <p:cNvPr id="12" name="Content Placeholder 3">
            <a:extLst>
              <a:ext uri="{FF2B5EF4-FFF2-40B4-BE49-F238E27FC236}">
                <a16:creationId xmlns:a16="http://schemas.microsoft.com/office/drawing/2014/main" id="{3C72A535-4F30-41BA-A2FA-B431AB98F9D9}"/>
              </a:ext>
            </a:extLst>
          </p:cNvPr>
          <p:cNvSpPr txBox="1">
            <a:spLocks/>
          </p:cNvSpPr>
          <p:nvPr/>
        </p:nvSpPr>
        <p:spPr bwMode="auto">
          <a:xfrm>
            <a:off x="4471060" y="4839907"/>
            <a:ext cx="6848520"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prstTxWarp prst="textNoShape">
              <a:avLst/>
            </a:prstTxWarp>
            <a:spAutoFit/>
          </a:bodyPr>
          <a:lstStyle>
            <a:lvl1pPr marL="342900" indent="-342900" algn="l" rtl="0" eaLnBrk="1" fontAlgn="base" hangingPunct="1">
              <a:spcBef>
                <a:spcPct val="20000"/>
              </a:spcBef>
              <a:spcAft>
                <a:spcPct val="0"/>
              </a:spcAft>
              <a:buClr>
                <a:srgbClr val="120C48"/>
              </a:buClr>
              <a:buSzPct val="75000"/>
              <a:buFont typeface="Wingdings" panose="05000000000000000000" pitchFamily="2" charset="2"/>
              <a:buChar char="§"/>
              <a:defRPr sz="2800">
                <a:solidFill>
                  <a:schemeClr val="tx1"/>
                </a:solidFill>
                <a:latin typeface="Arial" pitchFamily="34" charset="0"/>
                <a:ea typeface="+mn-ea"/>
                <a:cs typeface="Arial" pitchFamily="34" charset="0"/>
              </a:defRPr>
            </a:lvl1pPr>
            <a:lvl2pPr marL="742950" indent="-285750" algn="l" rtl="0" eaLnBrk="1" fontAlgn="base" hangingPunct="1">
              <a:spcBef>
                <a:spcPct val="20000"/>
              </a:spcBef>
              <a:spcAft>
                <a:spcPct val="0"/>
              </a:spcAft>
              <a:buClr>
                <a:srgbClr val="120C48"/>
              </a:buClr>
              <a:buSzPct val="75000"/>
              <a:buFont typeface="Wingdings" panose="05000000000000000000" pitchFamily="2" charset="2"/>
              <a:buChar char="§"/>
              <a:defRPr sz="2800">
                <a:solidFill>
                  <a:schemeClr val="tx1"/>
                </a:solidFill>
                <a:latin typeface="Arial" pitchFamily="34" charset="0"/>
                <a:cs typeface="Arial" pitchFamily="34" charset="0"/>
              </a:defRPr>
            </a:lvl2pPr>
            <a:lvl3pPr marL="1143000" indent="-228600" algn="l" rtl="0" eaLnBrk="1" fontAlgn="base" hangingPunct="1">
              <a:spcBef>
                <a:spcPct val="20000"/>
              </a:spcBef>
              <a:spcAft>
                <a:spcPct val="0"/>
              </a:spcAft>
              <a:buClr>
                <a:srgbClr val="120C48"/>
              </a:buClr>
              <a:buSzPct val="75000"/>
              <a:buFont typeface="Wingdings" panose="05000000000000000000" pitchFamily="2" charset="2"/>
              <a:buChar char="§"/>
              <a:defRPr sz="2400">
                <a:solidFill>
                  <a:schemeClr val="tx1"/>
                </a:solidFill>
                <a:latin typeface="Arial" pitchFamily="34" charset="0"/>
                <a:cs typeface="Arial" pitchFamily="34" charset="0"/>
              </a:defRPr>
            </a:lvl3pPr>
            <a:lvl4pPr marL="1600200" indent="-228600" algn="l" rtl="0" eaLnBrk="1" fontAlgn="base" hangingPunct="1">
              <a:spcBef>
                <a:spcPct val="20000"/>
              </a:spcBef>
              <a:spcAft>
                <a:spcPct val="0"/>
              </a:spcAft>
              <a:buClr>
                <a:srgbClr val="120C48"/>
              </a:buClr>
              <a:buSzPct val="75000"/>
              <a:buFont typeface="Wingdings" panose="05000000000000000000" pitchFamily="2" charset="2"/>
              <a:buChar char="§"/>
              <a:defRPr sz="2000">
                <a:solidFill>
                  <a:schemeClr val="tx1"/>
                </a:solidFill>
                <a:latin typeface="Arial" pitchFamily="34" charset="0"/>
                <a:cs typeface="Arial" pitchFamily="34" charset="0"/>
              </a:defRPr>
            </a:lvl4pPr>
            <a:lvl5pPr marL="2057400" indent="-228600" algn="l" rtl="0" eaLnBrk="1" fontAlgn="base" hangingPunct="1">
              <a:spcBef>
                <a:spcPct val="20000"/>
              </a:spcBef>
              <a:spcAft>
                <a:spcPct val="0"/>
              </a:spcAft>
              <a:buClr>
                <a:srgbClr val="120C48"/>
              </a:buClr>
              <a:buSzPct val="75000"/>
              <a:buFont typeface="Wingdings" panose="05000000000000000000" pitchFamily="2" charset="2"/>
              <a:buChar char="§"/>
              <a:defRPr sz="2000">
                <a:solidFill>
                  <a:schemeClr val="tx1"/>
                </a:solidFill>
                <a:latin typeface="Arial" pitchFamily="34" charset="0"/>
                <a:cs typeface="Arial" pitchFamily="34" charset="0"/>
              </a:defRPr>
            </a:lvl5pPr>
            <a:lvl6pPr marL="2514600" indent="-228600" algn="l" rtl="0" eaLnBrk="1" fontAlgn="base" hangingPunct="1">
              <a:spcBef>
                <a:spcPct val="20000"/>
              </a:spcBef>
              <a:spcAft>
                <a:spcPct val="0"/>
              </a:spcAft>
              <a:buClr>
                <a:srgbClr val="52237F"/>
              </a:buClr>
              <a:buSzPct val="75000"/>
              <a:buFont typeface="Wingdings" pitchFamily="2" charset="2"/>
              <a:buChar char="r"/>
              <a:defRPr sz="2000">
                <a:solidFill>
                  <a:schemeClr val="tx1"/>
                </a:solidFill>
                <a:latin typeface="+mn-lt"/>
              </a:defRPr>
            </a:lvl6pPr>
            <a:lvl7pPr marL="2971800" indent="-228600" algn="l" rtl="0" eaLnBrk="1" fontAlgn="base" hangingPunct="1">
              <a:spcBef>
                <a:spcPct val="20000"/>
              </a:spcBef>
              <a:spcAft>
                <a:spcPct val="0"/>
              </a:spcAft>
              <a:buClr>
                <a:srgbClr val="52237F"/>
              </a:buClr>
              <a:buSzPct val="75000"/>
              <a:buFont typeface="Wingdings" pitchFamily="2" charset="2"/>
              <a:buChar char="r"/>
              <a:defRPr sz="2000">
                <a:solidFill>
                  <a:schemeClr val="tx1"/>
                </a:solidFill>
                <a:latin typeface="+mn-lt"/>
              </a:defRPr>
            </a:lvl7pPr>
            <a:lvl8pPr marL="3429000" indent="-228600" algn="l" rtl="0" eaLnBrk="1" fontAlgn="base" hangingPunct="1">
              <a:spcBef>
                <a:spcPct val="20000"/>
              </a:spcBef>
              <a:spcAft>
                <a:spcPct val="0"/>
              </a:spcAft>
              <a:buClr>
                <a:srgbClr val="52237F"/>
              </a:buClr>
              <a:buSzPct val="75000"/>
              <a:buFont typeface="Wingdings" pitchFamily="2" charset="2"/>
              <a:buChar char="r"/>
              <a:defRPr sz="2000">
                <a:solidFill>
                  <a:schemeClr val="tx1"/>
                </a:solidFill>
                <a:latin typeface="+mn-lt"/>
              </a:defRPr>
            </a:lvl8pPr>
            <a:lvl9pPr marL="3886200" indent="-228600" algn="l" rtl="0" eaLnBrk="1" fontAlgn="base" hangingPunct="1">
              <a:spcBef>
                <a:spcPct val="20000"/>
              </a:spcBef>
              <a:spcAft>
                <a:spcPct val="0"/>
              </a:spcAft>
              <a:buClr>
                <a:srgbClr val="52237F"/>
              </a:buClr>
              <a:buSzPct val="75000"/>
              <a:buFont typeface="Wingdings" pitchFamily="2" charset="2"/>
              <a:buChar char="r"/>
              <a:defRPr sz="2000">
                <a:solidFill>
                  <a:schemeClr val="tx1"/>
                </a:solidFill>
                <a:latin typeface="+mn-lt"/>
              </a:defRPr>
            </a:lvl9pPr>
          </a:lstStyle>
          <a:p>
            <a:pPr marL="0" indent="0">
              <a:spcBef>
                <a:spcPct val="0"/>
              </a:spcBef>
              <a:buNone/>
            </a:pPr>
            <a:r>
              <a:rPr lang="en-US" sz="1600" b="1" kern="0" dirty="0">
                <a:solidFill>
                  <a:srgbClr val="0070C0"/>
                </a:solidFill>
                <a:ea typeface="ＭＳ Ｐゴシック" panose="020B0600070205080204" pitchFamily="34" charset="-128"/>
              </a:rPr>
              <a:t>The system and bulk regions may have distinct parameters</a:t>
            </a:r>
            <a:br>
              <a:rPr lang="en-US" sz="1600" b="1" kern="0" dirty="0">
                <a:solidFill>
                  <a:srgbClr val="0070C0"/>
                </a:solidFill>
                <a:ea typeface="ＭＳ Ｐゴシック" panose="020B0600070205080204" pitchFamily="34" charset="-128"/>
              </a:rPr>
            </a:br>
            <a:r>
              <a:rPr lang="en-US" sz="1600" b="1" kern="0" dirty="0">
                <a:solidFill>
                  <a:srgbClr val="0070C0"/>
                </a:solidFill>
                <a:ea typeface="ＭＳ Ｐゴシック" panose="020B0600070205080204" pitchFamily="34" charset="-128"/>
              </a:rPr>
              <a:t>including temperature range, retention, etc.</a:t>
            </a:r>
          </a:p>
          <a:p>
            <a:pPr marL="0" indent="0">
              <a:spcBef>
                <a:spcPct val="0"/>
              </a:spcBef>
              <a:buNone/>
            </a:pPr>
            <a:endParaRPr lang="en-US" sz="1600" b="1" kern="0" dirty="0">
              <a:solidFill>
                <a:srgbClr val="0070C0"/>
              </a:solidFill>
              <a:ea typeface="ＭＳ Ｐゴシック" panose="020B0600070205080204" pitchFamily="34" charset="-128"/>
            </a:endParaRPr>
          </a:p>
          <a:p>
            <a:pPr marL="0" indent="0">
              <a:spcBef>
                <a:spcPct val="0"/>
              </a:spcBef>
              <a:buNone/>
            </a:pPr>
            <a:r>
              <a:rPr lang="en-US" sz="1600" b="1" kern="0" dirty="0">
                <a:solidFill>
                  <a:srgbClr val="0070C0"/>
                </a:solidFill>
                <a:ea typeface="ＭＳ Ｐゴシック" panose="020B0600070205080204" pitchFamily="34" charset="-128"/>
              </a:rPr>
              <a:t>E.g., Terabyte Write (TBW) for -40</a:t>
            </a:r>
            <a:r>
              <a:rPr lang="en-US" sz="1600" b="1" kern="0" dirty="0">
                <a:solidFill>
                  <a:srgbClr val="0070C0"/>
                </a:solidFill>
                <a:ea typeface="ＭＳ Ｐゴシック" panose="020B0600070205080204" pitchFamily="34" charset="-128"/>
                <a:sym typeface="Symbol" panose="05050102010706020507" pitchFamily="18" charset="2"/>
              </a:rPr>
              <a:t></a:t>
            </a:r>
            <a:r>
              <a:rPr lang="en-US" sz="1600" b="1" kern="0" dirty="0">
                <a:solidFill>
                  <a:srgbClr val="0070C0"/>
                </a:solidFill>
                <a:ea typeface="ＭＳ Ｐゴシック" panose="020B0600070205080204" pitchFamily="34" charset="-128"/>
              </a:rPr>
              <a:t>C to +95</a:t>
            </a:r>
            <a:r>
              <a:rPr lang="en-US" sz="1600" b="1" kern="0" dirty="0">
                <a:solidFill>
                  <a:srgbClr val="0070C0"/>
                </a:solidFill>
                <a:ea typeface="ＭＳ Ｐゴシック" panose="020B0600070205080204" pitchFamily="34" charset="-128"/>
                <a:sym typeface="Symbol" panose="05050102010706020507" pitchFamily="18" charset="2"/>
              </a:rPr>
              <a:t></a:t>
            </a:r>
            <a:r>
              <a:rPr lang="en-US" sz="1600" b="1" kern="0" dirty="0">
                <a:solidFill>
                  <a:srgbClr val="0070C0"/>
                </a:solidFill>
                <a:ea typeface="ＭＳ Ｐゴシック" panose="020B0600070205080204" pitchFamily="34" charset="-128"/>
              </a:rPr>
              <a:t>C supported for system</a:t>
            </a:r>
            <a:br>
              <a:rPr lang="en-US" sz="1600" b="1" kern="0" dirty="0">
                <a:solidFill>
                  <a:srgbClr val="0070C0"/>
                </a:solidFill>
                <a:ea typeface="ＭＳ Ｐゴシック" panose="020B0600070205080204" pitchFamily="34" charset="-128"/>
              </a:rPr>
            </a:br>
            <a:r>
              <a:rPr lang="en-US" sz="1600" b="1" kern="0" dirty="0">
                <a:solidFill>
                  <a:srgbClr val="0070C0"/>
                </a:solidFill>
                <a:ea typeface="ＭＳ Ｐゴシック" panose="020B0600070205080204" pitchFamily="34" charset="-128"/>
              </a:rPr>
              <a:t>and storage regions, -40</a:t>
            </a:r>
            <a:r>
              <a:rPr lang="en-US" sz="1600" b="1" kern="0" dirty="0">
                <a:solidFill>
                  <a:srgbClr val="0070C0"/>
                </a:solidFill>
                <a:ea typeface="ＭＳ Ｐゴシック" panose="020B0600070205080204" pitchFamily="34" charset="-128"/>
                <a:sym typeface="Symbol" panose="05050102010706020507" pitchFamily="18" charset="2"/>
              </a:rPr>
              <a:t></a:t>
            </a:r>
            <a:r>
              <a:rPr lang="en-US" sz="1600" b="1" kern="0" dirty="0">
                <a:solidFill>
                  <a:srgbClr val="0070C0"/>
                </a:solidFill>
                <a:ea typeface="ＭＳ Ｐゴシック" panose="020B0600070205080204" pitchFamily="34" charset="-128"/>
              </a:rPr>
              <a:t>C to +105</a:t>
            </a:r>
            <a:r>
              <a:rPr lang="en-US" sz="1600" b="1" kern="0" dirty="0">
                <a:solidFill>
                  <a:srgbClr val="0070C0"/>
                </a:solidFill>
                <a:ea typeface="ＭＳ Ｐゴシック" panose="020B0600070205080204" pitchFamily="34" charset="-128"/>
                <a:sym typeface="Symbol" panose="05050102010706020507" pitchFamily="18" charset="2"/>
              </a:rPr>
              <a:t></a:t>
            </a:r>
            <a:r>
              <a:rPr lang="en-US" sz="1600" b="1" kern="0" dirty="0">
                <a:solidFill>
                  <a:srgbClr val="0070C0"/>
                </a:solidFill>
                <a:ea typeface="ＭＳ Ｐゴシック" panose="020B0600070205080204" pitchFamily="34" charset="-128"/>
              </a:rPr>
              <a:t>C for system region only</a:t>
            </a:r>
          </a:p>
        </p:txBody>
      </p:sp>
    </p:spTree>
    <p:extLst>
      <p:ext uri="{BB962C8B-B14F-4D97-AF65-F5344CB8AC3E}">
        <p14:creationId xmlns:p14="http://schemas.microsoft.com/office/powerpoint/2010/main" val="9436624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1BE700-DBE2-094E-BB68-86E544B87AEE}"/>
              </a:ext>
            </a:extLst>
          </p:cNvPr>
          <p:cNvSpPr>
            <a:spLocks noGrp="1"/>
          </p:cNvSpPr>
          <p:nvPr>
            <p:ph type="title"/>
          </p:nvPr>
        </p:nvSpPr>
        <p:spPr/>
        <p:txBody>
          <a:bodyPr/>
          <a:lstStyle/>
          <a:p>
            <a:r>
              <a:rPr lang="en-US" dirty="0"/>
              <a:t>A Survey of Form Factors for NVM Express</a:t>
            </a:r>
          </a:p>
        </p:txBody>
      </p:sp>
      <p:sp>
        <p:nvSpPr>
          <p:cNvPr id="3" name="Content Placeholder 2">
            <a:extLst>
              <a:ext uri="{FF2B5EF4-FFF2-40B4-BE49-F238E27FC236}">
                <a16:creationId xmlns:a16="http://schemas.microsoft.com/office/drawing/2014/main" id="{E9DADD44-2409-1045-984F-2AC3F76133AF}"/>
              </a:ext>
            </a:extLst>
          </p:cNvPr>
          <p:cNvSpPr>
            <a:spLocks noGrp="1"/>
          </p:cNvSpPr>
          <p:nvPr>
            <p:ph idx="1"/>
          </p:nvPr>
        </p:nvSpPr>
        <p:spPr/>
        <p:txBody>
          <a:bodyPr/>
          <a:lstStyle/>
          <a:p>
            <a:r>
              <a:rPr lang="en-US" dirty="0"/>
              <a:t>NVM Express is now ubiquitous across pretty much </a:t>
            </a:r>
            <a:r>
              <a:rPr lang="en-US" dirty="0" smtClean="0"/>
              <a:t>‘all’ storage </a:t>
            </a:r>
            <a:endParaRPr lang="en-US" dirty="0"/>
          </a:p>
          <a:p>
            <a:r>
              <a:rPr lang="en-US" dirty="0"/>
              <a:t>Hyperscalars, Enterprise Servers, Desktops, Laptops, Digital Cameras, Cinema Cameras, Drones, Industrial, IOT</a:t>
            </a:r>
          </a:p>
          <a:p>
            <a:r>
              <a:rPr lang="en-US" dirty="0"/>
              <a:t>Servers &amp; EDSFF get a lot of attention</a:t>
            </a:r>
          </a:p>
          <a:p>
            <a:r>
              <a:rPr lang="en-US" dirty="0"/>
              <a:t>This panel will share about EDSFF and also, the rest </a:t>
            </a:r>
          </a:p>
          <a:p>
            <a:pPr lvl="1"/>
            <a:r>
              <a:rPr lang="en-US" dirty="0"/>
              <a:t>(at least what I </a:t>
            </a:r>
            <a:r>
              <a:rPr lang="en-US" dirty="0" smtClean="0"/>
              <a:t>knew to invite…)</a:t>
            </a:r>
            <a:endParaRPr lang="en-US" dirty="0"/>
          </a:p>
          <a:p>
            <a:endParaRPr lang="en-US" dirty="0"/>
          </a:p>
        </p:txBody>
      </p:sp>
    </p:spTree>
    <p:extLst>
      <p:ext uri="{BB962C8B-B14F-4D97-AF65-F5344CB8AC3E}">
        <p14:creationId xmlns:p14="http://schemas.microsoft.com/office/powerpoint/2010/main" val="30302531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2A0546A3-20E1-4C68-9E46-1C62550C38E9}"/>
              </a:ext>
            </a:extLst>
          </p:cNvPr>
          <p:cNvSpPr/>
          <p:nvPr/>
        </p:nvSpPr>
        <p:spPr>
          <a:xfrm>
            <a:off x="79961" y="79875"/>
            <a:ext cx="2752327" cy="1199112"/>
          </a:xfrm>
          <a:prstGeom prst="ellipse">
            <a:avLst/>
          </a:prstGeom>
          <a:solidFill>
            <a:srgbClr val="0070C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Endurance</a:t>
            </a:r>
          </a:p>
        </p:txBody>
      </p:sp>
      <p:sp>
        <p:nvSpPr>
          <p:cNvPr id="6" name="TextBox 5">
            <a:extLst>
              <a:ext uri="{FF2B5EF4-FFF2-40B4-BE49-F238E27FC236}">
                <a16:creationId xmlns:a16="http://schemas.microsoft.com/office/drawing/2014/main" id="{16278AFF-264C-4CC0-A141-54BB707DF4E3}"/>
              </a:ext>
            </a:extLst>
          </p:cNvPr>
          <p:cNvSpPr txBox="1"/>
          <p:nvPr/>
        </p:nvSpPr>
        <p:spPr>
          <a:xfrm>
            <a:off x="5561257" y="5959323"/>
            <a:ext cx="4555564" cy="502573"/>
          </a:xfrm>
          <a:prstGeom prst="rect">
            <a:avLst/>
          </a:prstGeom>
          <a:noFill/>
        </p:spPr>
        <p:txBody>
          <a:bodyPr wrap="square">
            <a:spAutoFit/>
          </a:bodyPr>
          <a:lstStyle/>
          <a:p>
            <a:r>
              <a:rPr lang="en-US" sz="1333" dirty="0">
                <a:latin typeface="Times New Roman" panose="02020603050405020304" pitchFamily="18" charset="0"/>
                <a:ea typeface="Times New Roman" panose="02020603050405020304" pitchFamily="18" charset="0"/>
              </a:rPr>
              <a:t>Ref: JESD218B-01 Solid State Drive (SSD) Requirements and Endurance Test Method</a:t>
            </a:r>
            <a:endParaRPr lang="en-US" sz="1333" dirty="0"/>
          </a:p>
        </p:txBody>
      </p:sp>
      <p:sp>
        <p:nvSpPr>
          <p:cNvPr id="8" name="TextBox 7">
            <a:extLst>
              <a:ext uri="{FF2B5EF4-FFF2-40B4-BE49-F238E27FC236}">
                <a16:creationId xmlns:a16="http://schemas.microsoft.com/office/drawing/2014/main" id="{B7E27AE5-87E9-4451-BA35-6F37DE38146B}"/>
              </a:ext>
            </a:extLst>
          </p:cNvPr>
          <p:cNvSpPr txBox="1"/>
          <p:nvPr/>
        </p:nvSpPr>
        <p:spPr>
          <a:xfrm>
            <a:off x="5561256" y="6440180"/>
            <a:ext cx="4757213" cy="297454"/>
          </a:xfrm>
          <a:prstGeom prst="rect">
            <a:avLst/>
          </a:prstGeom>
          <a:noFill/>
        </p:spPr>
        <p:txBody>
          <a:bodyPr wrap="square">
            <a:spAutoFit/>
          </a:bodyPr>
          <a:lstStyle/>
          <a:p>
            <a:r>
              <a:rPr lang="en-US" sz="1333" dirty="0">
                <a:latin typeface="Times New Roman" panose="02020603050405020304" pitchFamily="18" charset="0"/>
                <a:ea typeface="Times New Roman" panose="02020603050405020304" pitchFamily="18" charset="0"/>
              </a:rPr>
              <a:t>Ref: JESD219 Solid-State Drive (SSD) Endurance Workloads</a:t>
            </a:r>
            <a:endParaRPr lang="en-US" sz="1333" dirty="0"/>
          </a:p>
        </p:txBody>
      </p:sp>
      <p:pic>
        <p:nvPicPr>
          <p:cNvPr id="9" name="Picture 4" descr="INFINITI USA | Luxury SUVs, Crossovers, Sedans and Coupes">
            <a:extLst>
              <a:ext uri="{FF2B5EF4-FFF2-40B4-BE49-F238E27FC236}">
                <a16:creationId xmlns:a16="http://schemas.microsoft.com/office/drawing/2014/main" id="{58B8DC10-2F6E-4E70-8875-CB4F377F08BF}"/>
              </a:ext>
            </a:extLst>
          </p:cNvPr>
          <p:cNvPicPr>
            <a:picLocks noChangeAspect="1" noChangeArrowheads="1"/>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1512335" y="962405"/>
            <a:ext cx="3434453" cy="19304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Volvo Trucks plans electric semi for 2019 – TechRistic.com">
            <a:extLst>
              <a:ext uri="{FF2B5EF4-FFF2-40B4-BE49-F238E27FC236}">
                <a16:creationId xmlns:a16="http://schemas.microsoft.com/office/drawing/2014/main" id="{254A69CC-DEE3-42B2-8D22-57E8BD16A2D9}"/>
              </a:ext>
            </a:extLst>
          </p:cNvPr>
          <p:cNvPicPr>
            <a:picLocks noChangeAspect="1" noChangeArrowheads="1"/>
          </p:cNvPicPr>
          <p:nvPr/>
        </p:nvPicPr>
        <p:blipFill rotWithShape="1">
          <a:blip r:embed="rId3" cstate="screen">
            <a:extLst>
              <a:ext uri="{28A0092B-C50C-407E-A947-70E740481C1C}">
                <a14:useLocalDpi xmlns:a14="http://schemas.microsoft.com/office/drawing/2010/main" val="0"/>
              </a:ext>
            </a:extLst>
          </a:blip>
          <a:srcRect l="36083" t="8504" r="4665" b="6803"/>
          <a:stretch/>
        </p:blipFill>
        <p:spPr bwMode="auto">
          <a:xfrm>
            <a:off x="7470338" y="831273"/>
            <a:ext cx="2380973" cy="1900200"/>
          </a:xfrm>
          <a:prstGeom prst="rect">
            <a:avLst/>
          </a:prstGeom>
          <a:noFill/>
          <a:extLst>
            <a:ext uri="{909E8E84-426E-40DD-AFC4-6F175D3DCCD1}">
              <a14:hiddenFill xmlns:a14="http://schemas.microsoft.com/office/drawing/2010/main">
                <a:solidFill>
                  <a:srgbClr val="FFFFFF"/>
                </a:solidFill>
              </a14:hiddenFill>
            </a:ext>
          </a:extLst>
        </p:spPr>
      </p:pic>
      <p:sp>
        <p:nvSpPr>
          <p:cNvPr id="11" name="Content Placeholder 3">
            <a:extLst>
              <a:ext uri="{FF2B5EF4-FFF2-40B4-BE49-F238E27FC236}">
                <a16:creationId xmlns:a16="http://schemas.microsoft.com/office/drawing/2014/main" id="{BC79E894-4DF7-4ADE-8682-248EACAFA2BE}"/>
              </a:ext>
            </a:extLst>
          </p:cNvPr>
          <p:cNvSpPr txBox="1">
            <a:spLocks/>
          </p:cNvSpPr>
          <p:nvPr/>
        </p:nvSpPr>
        <p:spPr bwMode="auto">
          <a:xfrm>
            <a:off x="2353264" y="2731473"/>
            <a:ext cx="1636025"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121920" tIns="60960" rIns="121920" bIns="60960" numCol="1" rtlCol="0" anchor="t" anchorCtr="0" compatLnSpc="1">
            <a:prstTxWarp prst="textNoShape">
              <a:avLst/>
            </a:prstTxWarp>
            <a:spAutoFit/>
          </a:bodyPr>
          <a:lstStyle>
            <a:lvl1pPr marL="342900" indent="-342900" algn="l" rtl="0" eaLnBrk="1" fontAlgn="base" hangingPunct="1">
              <a:spcBef>
                <a:spcPct val="20000"/>
              </a:spcBef>
              <a:spcAft>
                <a:spcPct val="0"/>
              </a:spcAft>
              <a:buClr>
                <a:srgbClr val="120C48"/>
              </a:buClr>
              <a:buSzPct val="75000"/>
              <a:buFont typeface="Wingdings" panose="05000000000000000000" pitchFamily="2" charset="2"/>
              <a:buChar char="§"/>
              <a:defRPr sz="2800">
                <a:solidFill>
                  <a:schemeClr val="tx1"/>
                </a:solidFill>
                <a:latin typeface="Arial" pitchFamily="34" charset="0"/>
                <a:ea typeface="+mn-ea"/>
                <a:cs typeface="Arial" pitchFamily="34" charset="0"/>
              </a:defRPr>
            </a:lvl1pPr>
            <a:lvl2pPr marL="742950" indent="-285750" algn="l" rtl="0" eaLnBrk="1" fontAlgn="base" hangingPunct="1">
              <a:spcBef>
                <a:spcPct val="20000"/>
              </a:spcBef>
              <a:spcAft>
                <a:spcPct val="0"/>
              </a:spcAft>
              <a:buClr>
                <a:srgbClr val="120C48"/>
              </a:buClr>
              <a:buSzPct val="75000"/>
              <a:buFont typeface="Wingdings" panose="05000000000000000000" pitchFamily="2" charset="2"/>
              <a:buChar char="§"/>
              <a:defRPr sz="2800">
                <a:solidFill>
                  <a:schemeClr val="tx1"/>
                </a:solidFill>
                <a:latin typeface="Arial" pitchFamily="34" charset="0"/>
                <a:cs typeface="Arial" pitchFamily="34" charset="0"/>
              </a:defRPr>
            </a:lvl2pPr>
            <a:lvl3pPr marL="1143000" indent="-228600" algn="l" rtl="0" eaLnBrk="1" fontAlgn="base" hangingPunct="1">
              <a:spcBef>
                <a:spcPct val="20000"/>
              </a:spcBef>
              <a:spcAft>
                <a:spcPct val="0"/>
              </a:spcAft>
              <a:buClr>
                <a:srgbClr val="120C48"/>
              </a:buClr>
              <a:buSzPct val="75000"/>
              <a:buFont typeface="Wingdings" panose="05000000000000000000" pitchFamily="2" charset="2"/>
              <a:buChar char="§"/>
              <a:defRPr sz="2400">
                <a:solidFill>
                  <a:schemeClr val="tx1"/>
                </a:solidFill>
                <a:latin typeface="Arial" pitchFamily="34" charset="0"/>
                <a:cs typeface="Arial" pitchFamily="34" charset="0"/>
              </a:defRPr>
            </a:lvl3pPr>
            <a:lvl4pPr marL="1600200" indent="-228600" algn="l" rtl="0" eaLnBrk="1" fontAlgn="base" hangingPunct="1">
              <a:spcBef>
                <a:spcPct val="20000"/>
              </a:spcBef>
              <a:spcAft>
                <a:spcPct val="0"/>
              </a:spcAft>
              <a:buClr>
                <a:srgbClr val="120C48"/>
              </a:buClr>
              <a:buSzPct val="75000"/>
              <a:buFont typeface="Wingdings" panose="05000000000000000000" pitchFamily="2" charset="2"/>
              <a:buChar char="§"/>
              <a:defRPr sz="2000">
                <a:solidFill>
                  <a:schemeClr val="tx1"/>
                </a:solidFill>
                <a:latin typeface="Arial" pitchFamily="34" charset="0"/>
                <a:cs typeface="Arial" pitchFamily="34" charset="0"/>
              </a:defRPr>
            </a:lvl4pPr>
            <a:lvl5pPr marL="2057400" indent="-228600" algn="l" rtl="0" eaLnBrk="1" fontAlgn="base" hangingPunct="1">
              <a:spcBef>
                <a:spcPct val="20000"/>
              </a:spcBef>
              <a:spcAft>
                <a:spcPct val="0"/>
              </a:spcAft>
              <a:buClr>
                <a:srgbClr val="120C48"/>
              </a:buClr>
              <a:buSzPct val="75000"/>
              <a:buFont typeface="Wingdings" panose="05000000000000000000" pitchFamily="2" charset="2"/>
              <a:buChar char="§"/>
              <a:defRPr sz="2000">
                <a:solidFill>
                  <a:schemeClr val="tx1"/>
                </a:solidFill>
                <a:latin typeface="Arial" pitchFamily="34" charset="0"/>
                <a:cs typeface="Arial" pitchFamily="34" charset="0"/>
              </a:defRPr>
            </a:lvl5pPr>
            <a:lvl6pPr marL="2514600" indent="-228600" algn="l" rtl="0" eaLnBrk="1" fontAlgn="base" hangingPunct="1">
              <a:spcBef>
                <a:spcPct val="20000"/>
              </a:spcBef>
              <a:spcAft>
                <a:spcPct val="0"/>
              </a:spcAft>
              <a:buClr>
                <a:srgbClr val="52237F"/>
              </a:buClr>
              <a:buSzPct val="75000"/>
              <a:buFont typeface="Wingdings" pitchFamily="2" charset="2"/>
              <a:buChar char="r"/>
              <a:defRPr sz="2000">
                <a:solidFill>
                  <a:schemeClr val="tx1"/>
                </a:solidFill>
                <a:latin typeface="+mn-lt"/>
              </a:defRPr>
            </a:lvl6pPr>
            <a:lvl7pPr marL="2971800" indent="-228600" algn="l" rtl="0" eaLnBrk="1" fontAlgn="base" hangingPunct="1">
              <a:spcBef>
                <a:spcPct val="20000"/>
              </a:spcBef>
              <a:spcAft>
                <a:spcPct val="0"/>
              </a:spcAft>
              <a:buClr>
                <a:srgbClr val="52237F"/>
              </a:buClr>
              <a:buSzPct val="75000"/>
              <a:buFont typeface="Wingdings" pitchFamily="2" charset="2"/>
              <a:buChar char="r"/>
              <a:defRPr sz="2000">
                <a:solidFill>
                  <a:schemeClr val="tx1"/>
                </a:solidFill>
                <a:latin typeface="+mn-lt"/>
              </a:defRPr>
            </a:lvl7pPr>
            <a:lvl8pPr marL="3429000" indent="-228600" algn="l" rtl="0" eaLnBrk="1" fontAlgn="base" hangingPunct="1">
              <a:spcBef>
                <a:spcPct val="20000"/>
              </a:spcBef>
              <a:spcAft>
                <a:spcPct val="0"/>
              </a:spcAft>
              <a:buClr>
                <a:srgbClr val="52237F"/>
              </a:buClr>
              <a:buSzPct val="75000"/>
              <a:buFont typeface="Wingdings" pitchFamily="2" charset="2"/>
              <a:buChar char="r"/>
              <a:defRPr sz="2000">
                <a:solidFill>
                  <a:schemeClr val="tx1"/>
                </a:solidFill>
                <a:latin typeface="+mn-lt"/>
              </a:defRPr>
            </a:lvl8pPr>
            <a:lvl9pPr marL="3886200" indent="-228600" algn="l" rtl="0" eaLnBrk="1" fontAlgn="base" hangingPunct="1">
              <a:spcBef>
                <a:spcPct val="20000"/>
              </a:spcBef>
              <a:spcAft>
                <a:spcPct val="0"/>
              </a:spcAft>
              <a:buClr>
                <a:srgbClr val="52237F"/>
              </a:buClr>
              <a:buSzPct val="75000"/>
              <a:buFont typeface="Wingdings" pitchFamily="2" charset="2"/>
              <a:buChar char="r"/>
              <a:defRPr sz="2000">
                <a:solidFill>
                  <a:schemeClr val="tx1"/>
                </a:solidFill>
                <a:latin typeface="+mn-lt"/>
              </a:defRPr>
            </a:lvl9pPr>
          </a:lstStyle>
          <a:p>
            <a:pPr marL="0" indent="0" algn="ctr">
              <a:spcBef>
                <a:spcPct val="0"/>
              </a:spcBef>
              <a:buNone/>
            </a:pPr>
            <a:r>
              <a:rPr lang="en-US" sz="1600" b="1" kern="0" dirty="0">
                <a:solidFill>
                  <a:srgbClr val="0070C0"/>
                </a:solidFill>
                <a:ea typeface="ＭＳ Ｐゴシック" panose="020B0600070205080204" pitchFamily="34" charset="-128"/>
              </a:rPr>
              <a:t>Personal Auto</a:t>
            </a:r>
          </a:p>
          <a:p>
            <a:pPr marL="0" indent="0" algn="ctr">
              <a:spcBef>
                <a:spcPct val="0"/>
              </a:spcBef>
              <a:buNone/>
            </a:pPr>
            <a:r>
              <a:rPr lang="en-US" sz="1600" b="1" kern="0" dirty="0">
                <a:solidFill>
                  <a:srgbClr val="0070C0"/>
                </a:solidFill>
                <a:ea typeface="ＭＳ Ｐゴシック" panose="020B0600070205080204" pitchFamily="34" charset="-128"/>
              </a:rPr>
              <a:t>344 days/year</a:t>
            </a:r>
          </a:p>
          <a:p>
            <a:pPr marL="0" indent="0" algn="ctr">
              <a:spcBef>
                <a:spcPct val="0"/>
              </a:spcBef>
              <a:buNone/>
            </a:pPr>
            <a:r>
              <a:rPr lang="en-US" sz="1600" b="1" kern="0" dirty="0">
                <a:solidFill>
                  <a:srgbClr val="0070C0"/>
                </a:solidFill>
                <a:ea typeface="ＭＳ Ｐゴシック" panose="020B0600070205080204" pitchFamily="34" charset="-128"/>
              </a:rPr>
              <a:t>3 hours/day</a:t>
            </a:r>
          </a:p>
          <a:p>
            <a:pPr marL="0" indent="0" algn="ctr">
              <a:spcBef>
                <a:spcPct val="0"/>
              </a:spcBef>
              <a:buNone/>
            </a:pPr>
            <a:r>
              <a:rPr lang="en-US" sz="1600" b="1" kern="0" dirty="0">
                <a:solidFill>
                  <a:srgbClr val="0070C0"/>
                </a:solidFill>
                <a:ea typeface="ＭＳ Ｐゴシック" panose="020B0600070205080204" pitchFamily="34" charset="-128"/>
              </a:rPr>
              <a:t>15 year life</a:t>
            </a:r>
          </a:p>
        </p:txBody>
      </p:sp>
      <p:sp>
        <p:nvSpPr>
          <p:cNvPr id="12" name="Content Placeholder 3">
            <a:extLst>
              <a:ext uri="{FF2B5EF4-FFF2-40B4-BE49-F238E27FC236}">
                <a16:creationId xmlns:a16="http://schemas.microsoft.com/office/drawing/2014/main" id="{55BB7AFA-98BE-413E-AAE6-B57494C05ABA}"/>
              </a:ext>
            </a:extLst>
          </p:cNvPr>
          <p:cNvSpPr txBox="1">
            <a:spLocks/>
          </p:cNvSpPr>
          <p:nvPr/>
        </p:nvSpPr>
        <p:spPr bwMode="auto">
          <a:xfrm>
            <a:off x="7984470" y="2731473"/>
            <a:ext cx="2001510"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121920" tIns="60960" rIns="121920" bIns="60960" numCol="1" rtlCol="0" anchor="t" anchorCtr="0" compatLnSpc="1">
            <a:prstTxWarp prst="textNoShape">
              <a:avLst/>
            </a:prstTxWarp>
            <a:spAutoFit/>
          </a:bodyPr>
          <a:lstStyle>
            <a:lvl1pPr marL="342900" indent="-342900" algn="l" rtl="0" eaLnBrk="1" fontAlgn="base" hangingPunct="1">
              <a:spcBef>
                <a:spcPct val="20000"/>
              </a:spcBef>
              <a:spcAft>
                <a:spcPct val="0"/>
              </a:spcAft>
              <a:buClr>
                <a:srgbClr val="120C48"/>
              </a:buClr>
              <a:buSzPct val="75000"/>
              <a:buFont typeface="Wingdings" panose="05000000000000000000" pitchFamily="2" charset="2"/>
              <a:buChar char="§"/>
              <a:defRPr sz="2800">
                <a:solidFill>
                  <a:schemeClr val="tx1"/>
                </a:solidFill>
                <a:latin typeface="Arial" pitchFamily="34" charset="0"/>
                <a:ea typeface="+mn-ea"/>
                <a:cs typeface="Arial" pitchFamily="34" charset="0"/>
              </a:defRPr>
            </a:lvl1pPr>
            <a:lvl2pPr marL="742950" indent="-285750" algn="l" rtl="0" eaLnBrk="1" fontAlgn="base" hangingPunct="1">
              <a:spcBef>
                <a:spcPct val="20000"/>
              </a:spcBef>
              <a:spcAft>
                <a:spcPct val="0"/>
              </a:spcAft>
              <a:buClr>
                <a:srgbClr val="120C48"/>
              </a:buClr>
              <a:buSzPct val="75000"/>
              <a:buFont typeface="Wingdings" panose="05000000000000000000" pitchFamily="2" charset="2"/>
              <a:buChar char="§"/>
              <a:defRPr sz="2800">
                <a:solidFill>
                  <a:schemeClr val="tx1"/>
                </a:solidFill>
                <a:latin typeface="Arial" pitchFamily="34" charset="0"/>
                <a:cs typeface="Arial" pitchFamily="34" charset="0"/>
              </a:defRPr>
            </a:lvl2pPr>
            <a:lvl3pPr marL="1143000" indent="-228600" algn="l" rtl="0" eaLnBrk="1" fontAlgn="base" hangingPunct="1">
              <a:spcBef>
                <a:spcPct val="20000"/>
              </a:spcBef>
              <a:spcAft>
                <a:spcPct val="0"/>
              </a:spcAft>
              <a:buClr>
                <a:srgbClr val="120C48"/>
              </a:buClr>
              <a:buSzPct val="75000"/>
              <a:buFont typeface="Wingdings" panose="05000000000000000000" pitchFamily="2" charset="2"/>
              <a:buChar char="§"/>
              <a:defRPr sz="2400">
                <a:solidFill>
                  <a:schemeClr val="tx1"/>
                </a:solidFill>
                <a:latin typeface="Arial" pitchFamily="34" charset="0"/>
                <a:cs typeface="Arial" pitchFamily="34" charset="0"/>
              </a:defRPr>
            </a:lvl3pPr>
            <a:lvl4pPr marL="1600200" indent="-228600" algn="l" rtl="0" eaLnBrk="1" fontAlgn="base" hangingPunct="1">
              <a:spcBef>
                <a:spcPct val="20000"/>
              </a:spcBef>
              <a:spcAft>
                <a:spcPct val="0"/>
              </a:spcAft>
              <a:buClr>
                <a:srgbClr val="120C48"/>
              </a:buClr>
              <a:buSzPct val="75000"/>
              <a:buFont typeface="Wingdings" panose="05000000000000000000" pitchFamily="2" charset="2"/>
              <a:buChar char="§"/>
              <a:defRPr sz="2000">
                <a:solidFill>
                  <a:schemeClr val="tx1"/>
                </a:solidFill>
                <a:latin typeface="Arial" pitchFamily="34" charset="0"/>
                <a:cs typeface="Arial" pitchFamily="34" charset="0"/>
              </a:defRPr>
            </a:lvl4pPr>
            <a:lvl5pPr marL="2057400" indent="-228600" algn="l" rtl="0" eaLnBrk="1" fontAlgn="base" hangingPunct="1">
              <a:spcBef>
                <a:spcPct val="20000"/>
              </a:spcBef>
              <a:spcAft>
                <a:spcPct val="0"/>
              </a:spcAft>
              <a:buClr>
                <a:srgbClr val="120C48"/>
              </a:buClr>
              <a:buSzPct val="75000"/>
              <a:buFont typeface="Wingdings" panose="05000000000000000000" pitchFamily="2" charset="2"/>
              <a:buChar char="§"/>
              <a:defRPr sz="2000">
                <a:solidFill>
                  <a:schemeClr val="tx1"/>
                </a:solidFill>
                <a:latin typeface="Arial" pitchFamily="34" charset="0"/>
                <a:cs typeface="Arial" pitchFamily="34" charset="0"/>
              </a:defRPr>
            </a:lvl5pPr>
            <a:lvl6pPr marL="2514600" indent="-228600" algn="l" rtl="0" eaLnBrk="1" fontAlgn="base" hangingPunct="1">
              <a:spcBef>
                <a:spcPct val="20000"/>
              </a:spcBef>
              <a:spcAft>
                <a:spcPct val="0"/>
              </a:spcAft>
              <a:buClr>
                <a:srgbClr val="52237F"/>
              </a:buClr>
              <a:buSzPct val="75000"/>
              <a:buFont typeface="Wingdings" pitchFamily="2" charset="2"/>
              <a:buChar char="r"/>
              <a:defRPr sz="2000">
                <a:solidFill>
                  <a:schemeClr val="tx1"/>
                </a:solidFill>
                <a:latin typeface="+mn-lt"/>
              </a:defRPr>
            </a:lvl6pPr>
            <a:lvl7pPr marL="2971800" indent="-228600" algn="l" rtl="0" eaLnBrk="1" fontAlgn="base" hangingPunct="1">
              <a:spcBef>
                <a:spcPct val="20000"/>
              </a:spcBef>
              <a:spcAft>
                <a:spcPct val="0"/>
              </a:spcAft>
              <a:buClr>
                <a:srgbClr val="52237F"/>
              </a:buClr>
              <a:buSzPct val="75000"/>
              <a:buFont typeface="Wingdings" pitchFamily="2" charset="2"/>
              <a:buChar char="r"/>
              <a:defRPr sz="2000">
                <a:solidFill>
                  <a:schemeClr val="tx1"/>
                </a:solidFill>
                <a:latin typeface="+mn-lt"/>
              </a:defRPr>
            </a:lvl7pPr>
            <a:lvl8pPr marL="3429000" indent="-228600" algn="l" rtl="0" eaLnBrk="1" fontAlgn="base" hangingPunct="1">
              <a:spcBef>
                <a:spcPct val="20000"/>
              </a:spcBef>
              <a:spcAft>
                <a:spcPct val="0"/>
              </a:spcAft>
              <a:buClr>
                <a:srgbClr val="52237F"/>
              </a:buClr>
              <a:buSzPct val="75000"/>
              <a:buFont typeface="Wingdings" pitchFamily="2" charset="2"/>
              <a:buChar char="r"/>
              <a:defRPr sz="2000">
                <a:solidFill>
                  <a:schemeClr val="tx1"/>
                </a:solidFill>
                <a:latin typeface="+mn-lt"/>
              </a:defRPr>
            </a:lvl8pPr>
            <a:lvl9pPr marL="3886200" indent="-228600" algn="l" rtl="0" eaLnBrk="1" fontAlgn="base" hangingPunct="1">
              <a:spcBef>
                <a:spcPct val="20000"/>
              </a:spcBef>
              <a:spcAft>
                <a:spcPct val="0"/>
              </a:spcAft>
              <a:buClr>
                <a:srgbClr val="52237F"/>
              </a:buClr>
              <a:buSzPct val="75000"/>
              <a:buFont typeface="Wingdings" pitchFamily="2" charset="2"/>
              <a:buChar char="r"/>
              <a:defRPr sz="2000">
                <a:solidFill>
                  <a:schemeClr val="tx1"/>
                </a:solidFill>
                <a:latin typeface="+mn-lt"/>
              </a:defRPr>
            </a:lvl9pPr>
          </a:lstStyle>
          <a:p>
            <a:pPr marL="0" indent="0" algn="ctr">
              <a:spcBef>
                <a:spcPct val="0"/>
              </a:spcBef>
              <a:buNone/>
            </a:pPr>
            <a:r>
              <a:rPr lang="en-US" sz="1600" b="1" kern="0" dirty="0">
                <a:solidFill>
                  <a:srgbClr val="0070C0"/>
                </a:solidFill>
                <a:ea typeface="ＭＳ Ｐゴシック" panose="020B0600070205080204" pitchFamily="34" charset="-128"/>
              </a:rPr>
              <a:t>Professional Auto</a:t>
            </a:r>
          </a:p>
          <a:p>
            <a:pPr marL="0" indent="0" algn="ctr">
              <a:spcBef>
                <a:spcPct val="0"/>
              </a:spcBef>
              <a:buNone/>
            </a:pPr>
            <a:r>
              <a:rPr lang="en-US" sz="1600" b="1" kern="0" dirty="0">
                <a:solidFill>
                  <a:srgbClr val="0070C0"/>
                </a:solidFill>
                <a:ea typeface="ＭＳ Ｐゴシック" panose="020B0600070205080204" pitchFamily="34" charset="-128"/>
              </a:rPr>
              <a:t>365 days/year</a:t>
            </a:r>
          </a:p>
          <a:p>
            <a:pPr marL="0" indent="0" algn="ctr">
              <a:spcBef>
                <a:spcPct val="0"/>
              </a:spcBef>
              <a:buNone/>
            </a:pPr>
            <a:r>
              <a:rPr lang="en-US" sz="1600" b="1" kern="0" dirty="0">
                <a:solidFill>
                  <a:srgbClr val="0070C0"/>
                </a:solidFill>
                <a:ea typeface="ＭＳ Ｐゴシック" panose="020B0600070205080204" pitchFamily="34" charset="-128"/>
              </a:rPr>
              <a:t>12 hours/day</a:t>
            </a:r>
          </a:p>
          <a:p>
            <a:pPr marL="0" indent="0" algn="ctr">
              <a:spcBef>
                <a:spcPct val="0"/>
              </a:spcBef>
              <a:buNone/>
            </a:pPr>
            <a:r>
              <a:rPr lang="en-US" sz="1600" b="1" kern="0" dirty="0">
                <a:solidFill>
                  <a:srgbClr val="0070C0"/>
                </a:solidFill>
                <a:ea typeface="ＭＳ Ｐゴシック" panose="020B0600070205080204" pitchFamily="34" charset="-128"/>
              </a:rPr>
              <a:t>8 year life</a:t>
            </a:r>
          </a:p>
        </p:txBody>
      </p:sp>
      <p:sp>
        <p:nvSpPr>
          <p:cNvPr id="13" name="Content Placeholder 3">
            <a:extLst>
              <a:ext uri="{FF2B5EF4-FFF2-40B4-BE49-F238E27FC236}">
                <a16:creationId xmlns:a16="http://schemas.microsoft.com/office/drawing/2014/main" id="{CB38FC47-2CF9-42F0-B3A5-E4904B044DE2}"/>
              </a:ext>
            </a:extLst>
          </p:cNvPr>
          <p:cNvSpPr txBox="1">
            <a:spLocks/>
          </p:cNvSpPr>
          <p:nvPr/>
        </p:nvSpPr>
        <p:spPr bwMode="auto">
          <a:xfrm>
            <a:off x="4171701" y="94128"/>
            <a:ext cx="3532056" cy="1054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68580" tIns="34291" rIns="68580" bIns="34291" numCol="1" rtlCol="0" anchor="t" anchorCtr="0" compatLnSpc="1">
            <a:prstTxWarp prst="textNoShape">
              <a:avLst/>
            </a:prstTxWarp>
            <a:spAutoFit/>
          </a:bodyPr>
          <a:lstStyle>
            <a:lvl1pPr marL="342900" indent="-342900" algn="l" rtl="0" eaLnBrk="0" fontAlgn="base" hangingPunct="0">
              <a:spcBef>
                <a:spcPct val="20000"/>
              </a:spcBef>
              <a:spcAft>
                <a:spcPct val="0"/>
              </a:spcAft>
              <a:buChar char="•"/>
              <a:defRPr sz="3200">
                <a:solidFill>
                  <a:schemeClr val="tx1"/>
                </a:solidFill>
                <a:latin typeface="Verdana" charset="0"/>
                <a:ea typeface="+mn-ea"/>
                <a:cs typeface="+mn-cs"/>
              </a:defRPr>
            </a:lvl1pPr>
            <a:lvl2pPr marL="742950" indent="-285750" algn="l" rtl="0" eaLnBrk="0" fontAlgn="base" hangingPunct="0">
              <a:spcBef>
                <a:spcPct val="20000"/>
              </a:spcBef>
              <a:spcAft>
                <a:spcPct val="0"/>
              </a:spcAft>
              <a:buChar char="–"/>
              <a:defRPr sz="2800">
                <a:solidFill>
                  <a:schemeClr val="tx1"/>
                </a:solidFill>
                <a:latin typeface="Verdana" charset="0"/>
                <a:ea typeface="+mn-ea"/>
              </a:defRPr>
            </a:lvl2pPr>
            <a:lvl3pPr marL="1143000" indent="-228600" algn="l" rtl="0" eaLnBrk="0" fontAlgn="base" hangingPunct="0">
              <a:spcBef>
                <a:spcPct val="20000"/>
              </a:spcBef>
              <a:spcAft>
                <a:spcPct val="0"/>
              </a:spcAft>
              <a:buChar char="•"/>
              <a:defRPr sz="2400">
                <a:solidFill>
                  <a:schemeClr val="tx1"/>
                </a:solidFill>
                <a:latin typeface="Verdana" charset="0"/>
                <a:ea typeface="+mn-ea"/>
              </a:defRPr>
            </a:lvl3pPr>
            <a:lvl4pPr marL="1600200" indent="-228600" algn="l" rtl="0" eaLnBrk="0" fontAlgn="base" hangingPunct="0">
              <a:spcBef>
                <a:spcPct val="20000"/>
              </a:spcBef>
              <a:spcAft>
                <a:spcPct val="0"/>
              </a:spcAft>
              <a:buChar char="–"/>
              <a:defRPr sz="2000">
                <a:solidFill>
                  <a:schemeClr val="tx1"/>
                </a:solidFill>
                <a:latin typeface="Verdana" charset="0"/>
                <a:ea typeface="+mn-ea"/>
              </a:defRPr>
            </a:lvl4pPr>
            <a:lvl5pPr marL="2057400" indent="-228600" algn="l" rtl="0" eaLnBrk="0" fontAlgn="base" hangingPunct="0">
              <a:spcBef>
                <a:spcPct val="20000"/>
              </a:spcBef>
              <a:spcAft>
                <a:spcPct val="0"/>
              </a:spcAft>
              <a:buChar char="»"/>
              <a:defRPr sz="2000">
                <a:solidFill>
                  <a:schemeClr val="tx1"/>
                </a:solidFill>
                <a:latin typeface="Verdana" charset="0"/>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a:lstStyle>
          <a:p>
            <a:pPr marL="0" indent="0" algn="ctr">
              <a:spcBef>
                <a:spcPct val="0"/>
              </a:spcBef>
              <a:buNone/>
            </a:pPr>
            <a:r>
              <a:rPr lang="en-US" b="1" dirty="0">
                <a:solidFill>
                  <a:srgbClr val="0070C0"/>
                </a:solidFill>
                <a:latin typeface="Arial" panose="020B0604020202020204" pitchFamily="34" charset="0"/>
                <a:ea typeface="ＭＳ Ｐゴシック" panose="020B0600070205080204" pitchFamily="34" charset="-128"/>
              </a:rPr>
              <a:t>Defined by</a:t>
            </a:r>
          </a:p>
          <a:p>
            <a:pPr marL="0" indent="0" algn="ctr">
              <a:spcBef>
                <a:spcPct val="0"/>
              </a:spcBef>
              <a:buNone/>
            </a:pPr>
            <a:r>
              <a:rPr lang="en-US" b="1" dirty="0">
                <a:solidFill>
                  <a:srgbClr val="0070C0"/>
                </a:solidFill>
                <a:latin typeface="Arial" panose="020B0604020202020204" pitchFamily="34" charset="0"/>
                <a:ea typeface="ＭＳ Ｐゴシック" panose="020B0600070205080204" pitchFamily="34" charset="-128"/>
              </a:rPr>
              <a:t>Market Segments</a:t>
            </a:r>
          </a:p>
        </p:txBody>
      </p:sp>
      <p:sp>
        <p:nvSpPr>
          <p:cNvPr id="15" name="TextBox 14">
            <a:extLst>
              <a:ext uri="{FF2B5EF4-FFF2-40B4-BE49-F238E27FC236}">
                <a16:creationId xmlns:a16="http://schemas.microsoft.com/office/drawing/2014/main" id="{87327DE6-1C76-4281-9A76-353BDE052B45}"/>
              </a:ext>
            </a:extLst>
          </p:cNvPr>
          <p:cNvSpPr txBox="1"/>
          <p:nvPr/>
        </p:nvSpPr>
        <p:spPr>
          <a:xfrm>
            <a:off x="1808672" y="4043876"/>
            <a:ext cx="6291018" cy="1015663"/>
          </a:xfrm>
          <a:prstGeom prst="rect">
            <a:avLst/>
          </a:prstGeom>
          <a:noFill/>
        </p:spPr>
        <p:txBody>
          <a:bodyPr wrap="none" rtlCol="0">
            <a:spAutoFit/>
          </a:bodyPr>
          <a:lstStyle>
            <a:defPPr>
              <a:defRPr lang="en-US"/>
            </a:defPPr>
            <a:lvl1pPr>
              <a:defRPr sz="900"/>
            </a:lvl1pPr>
          </a:lstStyle>
          <a:p>
            <a:r>
              <a:rPr lang="en-US" sz="1200" b="1" dirty="0">
                <a:solidFill>
                  <a:srgbClr val="0070C0"/>
                </a:solidFill>
              </a:rPr>
              <a:t>Professional Auto market, bulk storage region</a:t>
            </a:r>
            <a:r>
              <a:rPr lang="en-US" sz="1200" dirty="0">
                <a:solidFill>
                  <a:srgbClr val="0070C0"/>
                </a:solidFill>
              </a:rPr>
              <a:t> </a:t>
            </a:r>
            <a:r>
              <a:rPr lang="en-US" sz="1200" dirty="0"/>
              <a:t>capacity 1 TB class from -40 to +95 </a:t>
            </a:r>
            <a:r>
              <a:rPr lang="en-US" sz="1200" dirty="0">
                <a:sym typeface="Symbol" panose="05050102010706020507" pitchFamily="18" charset="2"/>
              </a:rPr>
              <a:t></a:t>
            </a:r>
            <a:r>
              <a:rPr lang="en-US" sz="1200" dirty="0"/>
              <a:t>C = 200 TBW</a:t>
            </a:r>
          </a:p>
          <a:p>
            <a:r>
              <a:rPr lang="en-US" sz="1200" dirty="0"/>
              <a:t>DWPD = 200 TBW [ 1 TB * 8 years * 365 days/year * (12 ÷ 24 hours) ] = minimum 0.24 DWPD</a:t>
            </a:r>
          </a:p>
          <a:p>
            <a:endParaRPr lang="en-US" sz="1200" dirty="0"/>
          </a:p>
          <a:p>
            <a:r>
              <a:rPr lang="en-US" sz="1200" b="1" dirty="0">
                <a:solidFill>
                  <a:srgbClr val="0070C0"/>
                </a:solidFill>
              </a:rPr>
              <a:t>Personal Auto market, system storage region </a:t>
            </a:r>
            <a:r>
              <a:rPr lang="en-US" sz="1200" dirty="0"/>
              <a:t>capacity 64 GB from +95 to +105 </a:t>
            </a:r>
            <a:r>
              <a:rPr lang="en-US" sz="1200" dirty="0">
                <a:sym typeface="Symbol" panose="05050102010706020507" pitchFamily="18" charset="2"/>
              </a:rPr>
              <a:t></a:t>
            </a:r>
            <a:r>
              <a:rPr lang="en-US" sz="1200" dirty="0"/>
              <a:t>C = 12.8 TBW</a:t>
            </a:r>
          </a:p>
          <a:p>
            <a:r>
              <a:rPr lang="en-US" sz="1200" dirty="0"/>
              <a:t>DWPD = 12.8 TBW [ 0.064 TB * 15 years * 344 days/year * (3 ÷ 24 hours) ] = minimum 0.31 DWPD</a:t>
            </a:r>
          </a:p>
        </p:txBody>
      </p:sp>
      <p:sp>
        <p:nvSpPr>
          <p:cNvPr id="16" name="Content Placeholder 3">
            <a:extLst>
              <a:ext uri="{FF2B5EF4-FFF2-40B4-BE49-F238E27FC236}">
                <a16:creationId xmlns:a16="http://schemas.microsoft.com/office/drawing/2014/main" id="{99AEEB80-3E42-48A1-AA84-63D883456563}"/>
              </a:ext>
            </a:extLst>
          </p:cNvPr>
          <p:cNvSpPr txBox="1">
            <a:spLocks/>
          </p:cNvSpPr>
          <p:nvPr/>
        </p:nvSpPr>
        <p:spPr bwMode="auto">
          <a:xfrm>
            <a:off x="3170209" y="5269615"/>
            <a:ext cx="391389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121920" tIns="60960" rIns="121920" bIns="60960" numCol="1" rtlCol="0" anchor="t" anchorCtr="0" compatLnSpc="1">
            <a:prstTxWarp prst="textNoShape">
              <a:avLst/>
            </a:prstTxWarp>
            <a:spAutoFit/>
          </a:bodyPr>
          <a:lstStyle>
            <a:lvl1pPr marL="342900" indent="-342900" algn="l" rtl="0" eaLnBrk="1" fontAlgn="base" hangingPunct="1">
              <a:spcBef>
                <a:spcPct val="20000"/>
              </a:spcBef>
              <a:spcAft>
                <a:spcPct val="0"/>
              </a:spcAft>
              <a:buClr>
                <a:srgbClr val="120C48"/>
              </a:buClr>
              <a:buSzPct val="75000"/>
              <a:buFont typeface="Wingdings" panose="05000000000000000000" pitchFamily="2" charset="2"/>
              <a:buChar char="§"/>
              <a:defRPr sz="2800">
                <a:solidFill>
                  <a:schemeClr val="tx1"/>
                </a:solidFill>
                <a:latin typeface="Arial" pitchFamily="34" charset="0"/>
                <a:ea typeface="+mn-ea"/>
                <a:cs typeface="Arial" pitchFamily="34" charset="0"/>
              </a:defRPr>
            </a:lvl1pPr>
            <a:lvl2pPr marL="742950" indent="-285750" algn="l" rtl="0" eaLnBrk="1" fontAlgn="base" hangingPunct="1">
              <a:spcBef>
                <a:spcPct val="20000"/>
              </a:spcBef>
              <a:spcAft>
                <a:spcPct val="0"/>
              </a:spcAft>
              <a:buClr>
                <a:srgbClr val="120C48"/>
              </a:buClr>
              <a:buSzPct val="75000"/>
              <a:buFont typeface="Wingdings" panose="05000000000000000000" pitchFamily="2" charset="2"/>
              <a:buChar char="§"/>
              <a:defRPr sz="2800">
                <a:solidFill>
                  <a:schemeClr val="tx1"/>
                </a:solidFill>
                <a:latin typeface="Arial" pitchFamily="34" charset="0"/>
                <a:cs typeface="Arial" pitchFamily="34" charset="0"/>
              </a:defRPr>
            </a:lvl2pPr>
            <a:lvl3pPr marL="1143000" indent="-228600" algn="l" rtl="0" eaLnBrk="1" fontAlgn="base" hangingPunct="1">
              <a:spcBef>
                <a:spcPct val="20000"/>
              </a:spcBef>
              <a:spcAft>
                <a:spcPct val="0"/>
              </a:spcAft>
              <a:buClr>
                <a:srgbClr val="120C48"/>
              </a:buClr>
              <a:buSzPct val="75000"/>
              <a:buFont typeface="Wingdings" panose="05000000000000000000" pitchFamily="2" charset="2"/>
              <a:buChar char="§"/>
              <a:defRPr sz="2400">
                <a:solidFill>
                  <a:schemeClr val="tx1"/>
                </a:solidFill>
                <a:latin typeface="Arial" pitchFamily="34" charset="0"/>
                <a:cs typeface="Arial" pitchFamily="34" charset="0"/>
              </a:defRPr>
            </a:lvl3pPr>
            <a:lvl4pPr marL="1600200" indent="-228600" algn="l" rtl="0" eaLnBrk="1" fontAlgn="base" hangingPunct="1">
              <a:spcBef>
                <a:spcPct val="20000"/>
              </a:spcBef>
              <a:spcAft>
                <a:spcPct val="0"/>
              </a:spcAft>
              <a:buClr>
                <a:srgbClr val="120C48"/>
              </a:buClr>
              <a:buSzPct val="75000"/>
              <a:buFont typeface="Wingdings" panose="05000000000000000000" pitchFamily="2" charset="2"/>
              <a:buChar char="§"/>
              <a:defRPr sz="2000">
                <a:solidFill>
                  <a:schemeClr val="tx1"/>
                </a:solidFill>
                <a:latin typeface="Arial" pitchFamily="34" charset="0"/>
                <a:cs typeface="Arial" pitchFamily="34" charset="0"/>
              </a:defRPr>
            </a:lvl4pPr>
            <a:lvl5pPr marL="2057400" indent="-228600" algn="l" rtl="0" eaLnBrk="1" fontAlgn="base" hangingPunct="1">
              <a:spcBef>
                <a:spcPct val="20000"/>
              </a:spcBef>
              <a:spcAft>
                <a:spcPct val="0"/>
              </a:spcAft>
              <a:buClr>
                <a:srgbClr val="120C48"/>
              </a:buClr>
              <a:buSzPct val="75000"/>
              <a:buFont typeface="Wingdings" panose="05000000000000000000" pitchFamily="2" charset="2"/>
              <a:buChar char="§"/>
              <a:defRPr sz="2000">
                <a:solidFill>
                  <a:schemeClr val="tx1"/>
                </a:solidFill>
                <a:latin typeface="Arial" pitchFamily="34" charset="0"/>
                <a:cs typeface="Arial" pitchFamily="34" charset="0"/>
              </a:defRPr>
            </a:lvl5pPr>
            <a:lvl6pPr marL="2514600" indent="-228600" algn="l" rtl="0" eaLnBrk="1" fontAlgn="base" hangingPunct="1">
              <a:spcBef>
                <a:spcPct val="20000"/>
              </a:spcBef>
              <a:spcAft>
                <a:spcPct val="0"/>
              </a:spcAft>
              <a:buClr>
                <a:srgbClr val="52237F"/>
              </a:buClr>
              <a:buSzPct val="75000"/>
              <a:buFont typeface="Wingdings" pitchFamily="2" charset="2"/>
              <a:buChar char="r"/>
              <a:defRPr sz="2000">
                <a:solidFill>
                  <a:schemeClr val="tx1"/>
                </a:solidFill>
                <a:latin typeface="+mn-lt"/>
              </a:defRPr>
            </a:lvl6pPr>
            <a:lvl7pPr marL="2971800" indent="-228600" algn="l" rtl="0" eaLnBrk="1" fontAlgn="base" hangingPunct="1">
              <a:spcBef>
                <a:spcPct val="20000"/>
              </a:spcBef>
              <a:spcAft>
                <a:spcPct val="0"/>
              </a:spcAft>
              <a:buClr>
                <a:srgbClr val="52237F"/>
              </a:buClr>
              <a:buSzPct val="75000"/>
              <a:buFont typeface="Wingdings" pitchFamily="2" charset="2"/>
              <a:buChar char="r"/>
              <a:defRPr sz="2000">
                <a:solidFill>
                  <a:schemeClr val="tx1"/>
                </a:solidFill>
                <a:latin typeface="+mn-lt"/>
              </a:defRPr>
            </a:lvl7pPr>
            <a:lvl8pPr marL="3429000" indent="-228600" algn="l" rtl="0" eaLnBrk="1" fontAlgn="base" hangingPunct="1">
              <a:spcBef>
                <a:spcPct val="20000"/>
              </a:spcBef>
              <a:spcAft>
                <a:spcPct val="0"/>
              </a:spcAft>
              <a:buClr>
                <a:srgbClr val="52237F"/>
              </a:buClr>
              <a:buSzPct val="75000"/>
              <a:buFont typeface="Wingdings" pitchFamily="2" charset="2"/>
              <a:buChar char="r"/>
              <a:defRPr sz="2000">
                <a:solidFill>
                  <a:schemeClr val="tx1"/>
                </a:solidFill>
                <a:latin typeface="+mn-lt"/>
              </a:defRPr>
            </a:lvl8pPr>
            <a:lvl9pPr marL="3886200" indent="-228600" algn="l" rtl="0" eaLnBrk="1" fontAlgn="base" hangingPunct="1">
              <a:spcBef>
                <a:spcPct val="20000"/>
              </a:spcBef>
              <a:spcAft>
                <a:spcPct val="0"/>
              </a:spcAft>
              <a:buClr>
                <a:srgbClr val="52237F"/>
              </a:buClr>
              <a:buSzPct val="75000"/>
              <a:buFont typeface="Wingdings" pitchFamily="2" charset="2"/>
              <a:buChar char="r"/>
              <a:defRPr sz="2000">
                <a:solidFill>
                  <a:schemeClr val="tx1"/>
                </a:solidFill>
                <a:latin typeface="+mn-lt"/>
              </a:defRPr>
            </a:lvl9pPr>
          </a:lstStyle>
          <a:p>
            <a:pPr marL="0" indent="0" algn="ctr">
              <a:spcBef>
                <a:spcPct val="0"/>
              </a:spcBef>
              <a:buNone/>
            </a:pPr>
            <a:r>
              <a:rPr lang="en-US" sz="1600" b="1" kern="0" dirty="0">
                <a:solidFill>
                  <a:srgbClr val="0070C0"/>
                </a:solidFill>
                <a:ea typeface="ＭＳ Ｐゴシック" panose="020B0600070205080204" pitchFamily="34" charset="-128"/>
              </a:rPr>
              <a:t>Data usage model = Enterprise model</a:t>
            </a:r>
          </a:p>
        </p:txBody>
      </p:sp>
      <p:sp>
        <p:nvSpPr>
          <p:cNvPr id="17" name="TextBox 16">
            <a:extLst>
              <a:ext uri="{FF2B5EF4-FFF2-40B4-BE49-F238E27FC236}">
                <a16:creationId xmlns:a16="http://schemas.microsoft.com/office/drawing/2014/main" id="{1CDD679D-BF07-4795-8AC7-E77901163E66}"/>
              </a:ext>
            </a:extLst>
          </p:cNvPr>
          <p:cNvSpPr txBox="1"/>
          <p:nvPr/>
        </p:nvSpPr>
        <p:spPr>
          <a:xfrm>
            <a:off x="313933" y="5832921"/>
            <a:ext cx="1985800" cy="461665"/>
          </a:xfrm>
          <a:prstGeom prst="rect">
            <a:avLst/>
          </a:prstGeom>
          <a:noFill/>
        </p:spPr>
        <p:txBody>
          <a:bodyPr wrap="none" rtlCol="0">
            <a:spAutoFit/>
          </a:bodyPr>
          <a:lstStyle/>
          <a:p>
            <a:r>
              <a:rPr lang="en-US" sz="1200" dirty="0"/>
              <a:t>TBW = Terabytes written</a:t>
            </a:r>
          </a:p>
          <a:p>
            <a:r>
              <a:rPr lang="en-US" sz="1200" dirty="0"/>
              <a:t>DWPD = Drive writes per day</a:t>
            </a:r>
          </a:p>
        </p:txBody>
      </p:sp>
    </p:spTree>
    <p:extLst>
      <p:ext uri="{BB962C8B-B14F-4D97-AF65-F5344CB8AC3E}">
        <p14:creationId xmlns:p14="http://schemas.microsoft.com/office/powerpoint/2010/main" val="1550518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5" grpId="0"/>
      <p:bldP spid="16" grpId="0"/>
      <p:bldP spid="1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4F4105-13FB-C14C-B23F-0C4CEBA09783}"/>
              </a:ext>
            </a:extLst>
          </p:cNvPr>
          <p:cNvSpPr>
            <a:spLocks noGrp="1"/>
          </p:cNvSpPr>
          <p:nvPr>
            <p:ph type="ctrTitle"/>
          </p:nvPr>
        </p:nvSpPr>
        <p:spPr/>
        <p:txBody>
          <a:bodyPr/>
          <a:lstStyle/>
          <a:p>
            <a:r>
              <a:rPr lang="en-US" dirty="0"/>
              <a:t>SD Card Defined Form Factors</a:t>
            </a:r>
          </a:p>
        </p:txBody>
      </p:sp>
      <p:sp>
        <p:nvSpPr>
          <p:cNvPr id="3" name="Subtitle 2">
            <a:extLst>
              <a:ext uri="{FF2B5EF4-FFF2-40B4-BE49-F238E27FC236}">
                <a16:creationId xmlns:a16="http://schemas.microsoft.com/office/drawing/2014/main" id="{81782AE5-3939-344C-BEAC-C76BDA12C708}"/>
              </a:ext>
            </a:extLst>
          </p:cNvPr>
          <p:cNvSpPr>
            <a:spLocks noGrp="1"/>
          </p:cNvSpPr>
          <p:nvPr>
            <p:ph type="subTitle" idx="1"/>
          </p:nvPr>
        </p:nvSpPr>
        <p:spPr/>
        <p:txBody>
          <a:bodyPr/>
          <a:lstStyle/>
          <a:p>
            <a:r>
              <a:rPr lang="en-US" dirty="0"/>
              <a:t>Michael Lavrentiev, WDC</a:t>
            </a:r>
          </a:p>
        </p:txBody>
      </p:sp>
    </p:spTree>
    <p:extLst>
      <p:ext uri="{BB962C8B-B14F-4D97-AF65-F5344CB8AC3E}">
        <p14:creationId xmlns:p14="http://schemas.microsoft.com/office/powerpoint/2010/main" val="36575664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31FC15-2D1D-49BE-98F0-C3B9789E974A}"/>
              </a:ext>
            </a:extLst>
          </p:cNvPr>
          <p:cNvSpPr>
            <a:spLocks noGrp="1"/>
          </p:cNvSpPr>
          <p:nvPr>
            <p:ph type="title"/>
          </p:nvPr>
        </p:nvSpPr>
        <p:spPr/>
        <p:txBody>
          <a:bodyPr/>
          <a:lstStyle/>
          <a:p>
            <a:pPr algn="ctr"/>
            <a:r>
              <a:rPr lang="en-US" sz="3733" dirty="0"/>
              <a:t>SD Express Card - Basics</a:t>
            </a:r>
          </a:p>
        </p:txBody>
      </p:sp>
      <p:sp>
        <p:nvSpPr>
          <p:cNvPr id="3" name="Content Placeholder 2">
            <a:extLst>
              <a:ext uri="{FF2B5EF4-FFF2-40B4-BE49-F238E27FC236}">
                <a16:creationId xmlns:a16="http://schemas.microsoft.com/office/drawing/2014/main" id="{AEA0179A-E56E-46F9-B491-ABB73E1278A9}"/>
              </a:ext>
            </a:extLst>
          </p:cNvPr>
          <p:cNvSpPr>
            <a:spLocks noGrp="1"/>
          </p:cNvSpPr>
          <p:nvPr>
            <p:ph idx="1"/>
          </p:nvPr>
        </p:nvSpPr>
        <p:spPr/>
        <p:txBody>
          <a:bodyPr/>
          <a:lstStyle/>
          <a:p>
            <a:r>
              <a:rPr lang="en-US" sz="2400" dirty="0"/>
              <a:t>The fastest SD</a:t>
            </a:r>
            <a:r>
              <a:rPr lang="en-US" sz="1800" baseline="50000" dirty="0"/>
              <a:t>TM</a:t>
            </a:r>
            <a:r>
              <a:rPr lang="en-US" sz="2400" dirty="0"/>
              <a:t> and </a:t>
            </a:r>
            <a:r>
              <a:rPr lang="en-US" sz="2400" dirty="0" err="1"/>
              <a:t>microSD</a:t>
            </a:r>
            <a:r>
              <a:rPr lang="en-US" sz="1800" baseline="50000" dirty="0" err="1"/>
              <a:t>TM</a:t>
            </a:r>
            <a:r>
              <a:rPr lang="en-US" sz="2400" dirty="0"/>
              <a:t> memory cards  </a:t>
            </a:r>
            <a:br>
              <a:rPr lang="en-US" sz="2400" dirty="0"/>
            </a:br>
            <a:r>
              <a:rPr lang="en-US" sz="2400" dirty="0"/>
              <a:t>with backward compatibility</a:t>
            </a:r>
            <a:endParaRPr lang="en-US" sz="1867" dirty="0">
              <a:solidFill>
                <a:srgbClr val="0070C0"/>
              </a:solidFill>
            </a:endParaRPr>
          </a:p>
          <a:p>
            <a:r>
              <a:rPr lang="en-US" sz="2400" dirty="0">
                <a:solidFill>
                  <a:srgbClr val="0070C0"/>
                </a:solidFill>
              </a:rPr>
              <a:t>Supporting the following interfaces:</a:t>
            </a:r>
          </a:p>
          <a:p>
            <a:pPr lvl="1"/>
            <a:r>
              <a:rPr lang="en-US" sz="1600" dirty="0" err="1">
                <a:solidFill>
                  <a:srgbClr val="0070C0"/>
                </a:solidFill>
              </a:rPr>
              <a:t>NVMe</a:t>
            </a:r>
            <a:r>
              <a:rPr lang="en-US" sz="1600" baseline="50000" dirty="0" err="1">
                <a:solidFill>
                  <a:srgbClr val="0070C0"/>
                </a:solidFill>
              </a:rPr>
              <a:t>TM</a:t>
            </a:r>
            <a:r>
              <a:rPr lang="en-US" sz="1600" dirty="0">
                <a:solidFill>
                  <a:srgbClr val="0070C0"/>
                </a:solidFill>
              </a:rPr>
              <a:t> + PCIe</a:t>
            </a:r>
            <a:r>
              <a:rPr lang="en-US" sz="1600" baseline="30000" dirty="0">
                <a:solidFill>
                  <a:srgbClr val="0070C0"/>
                </a:solidFill>
              </a:rPr>
              <a:t> ® </a:t>
            </a:r>
            <a:r>
              <a:rPr lang="en-US" sz="1600" dirty="0">
                <a:solidFill>
                  <a:srgbClr val="0070C0"/>
                </a:solidFill>
              </a:rPr>
              <a:t>interface – up to PCIe 4.0 x2</a:t>
            </a:r>
            <a:endParaRPr lang="en-US" sz="1467" dirty="0">
              <a:solidFill>
                <a:srgbClr val="0070C0"/>
              </a:solidFill>
            </a:endParaRPr>
          </a:p>
          <a:p>
            <a:pPr lvl="1"/>
            <a:r>
              <a:rPr lang="en-US" sz="1600" dirty="0">
                <a:solidFill>
                  <a:srgbClr val="0070C0"/>
                </a:solidFill>
              </a:rPr>
              <a:t>SD interface (UHS-I up to 105MB/s)</a:t>
            </a:r>
          </a:p>
          <a:p>
            <a:pPr lvl="1"/>
            <a:endParaRPr lang="en-US" sz="1867" dirty="0"/>
          </a:p>
          <a:p>
            <a:pPr lvl="1"/>
            <a:endParaRPr lang="en-US" sz="1867" dirty="0"/>
          </a:p>
          <a:p>
            <a:pPr lvl="1"/>
            <a:endParaRPr lang="en-US" sz="1867" dirty="0"/>
          </a:p>
          <a:p>
            <a:endParaRPr lang="en-US" dirty="0"/>
          </a:p>
        </p:txBody>
      </p:sp>
      <p:sp>
        <p:nvSpPr>
          <p:cNvPr id="5" name="Slide Number Placeholder 4">
            <a:extLst>
              <a:ext uri="{FF2B5EF4-FFF2-40B4-BE49-F238E27FC236}">
                <a16:creationId xmlns:a16="http://schemas.microsoft.com/office/drawing/2014/main" id="{58CCFD08-526D-4AE9-82C1-4B74F54CC8F9}"/>
              </a:ext>
            </a:extLst>
          </p:cNvPr>
          <p:cNvSpPr>
            <a:spLocks noGrp="1"/>
          </p:cNvSpPr>
          <p:nvPr>
            <p:ph type="sldNum" sz="quarter" idx="4294967295"/>
          </p:nvPr>
        </p:nvSpPr>
        <p:spPr>
          <a:xfrm>
            <a:off x="9652000" y="6248400"/>
            <a:ext cx="2540000" cy="457200"/>
          </a:xfrm>
        </p:spPr>
        <p:txBody>
          <a:bodyPr/>
          <a:lstStyle/>
          <a:p>
            <a:pPr algn="r" defTabSz="1219170" eaLnBrk="0" fontAlgn="base" hangingPunct="0">
              <a:spcBef>
                <a:spcPct val="0"/>
              </a:spcBef>
              <a:spcAft>
                <a:spcPct val="0"/>
              </a:spcAft>
              <a:defRPr/>
            </a:pPr>
            <a:endParaRPr lang="en-US" altLang="en-US" sz="1333">
              <a:solidFill>
                <a:srgbClr val="808080"/>
              </a:solidFill>
              <a:latin typeface="Arial" charset="0"/>
              <a:ea typeface="ＭＳ Ｐゴシック" charset="-128"/>
            </a:endParaRPr>
          </a:p>
          <a:p>
            <a:pPr algn="r" defTabSz="1219170" eaLnBrk="0" fontAlgn="base" hangingPunct="0">
              <a:spcBef>
                <a:spcPct val="0"/>
              </a:spcBef>
              <a:spcAft>
                <a:spcPct val="0"/>
              </a:spcAft>
              <a:defRPr/>
            </a:pPr>
            <a:fld id="{DB3C5644-C2DD-0048-A4CA-ACCB41FFD804}" type="slidenum">
              <a:rPr lang="en-US" altLang="en-US" sz="1333">
                <a:solidFill>
                  <a:srgbClr val="808080"/>
                </a:solidFill>
                <a:latin typeface="Arial" charset="0"/>
                <a:ea typeface="ＭＳ Ｐゴシック" charset="-128"/>
              </a:rPr>
              <a:pPr algn="r" defTabSz="1219170" eaLnBrk="0" fontAlgn="base" hangingPunct="0">
                <a:spcBef>
                  <a:spcPct val="0"/>
                </a:spcBef>
                <a:spcAft>
                  <a:spcPct val="0"/>
                </a:spcAft>
                <a:defRPr/>
              </a:pPr>
              <a:t>32</a:t>
            </a:fld>
            <a:endParaRPr lang="en-US" altLang="en-US" sz="1333">
              <a:solidFill>
                <a:srgbClr val="808080"/>
              </a:solidFill>
              <a:latin typeface="Arial" charset="0"/>
              <a:ea typeface="ＭＳ Ｐゴシック" charset="-128"/>
            </a:endParaRPr>
          </a:p>
        </p:txBody>
      </p:sp>
      <p:pic>
        <p:nvPicPr>
          <p:cNvPr id="12" name="Picture 11">
            <a:extLst>
              <a:ext uri="{FF2B5EF4-FFF2-40B4-BE49-F238E27FC236}">
                <a16:creationId xmlns:a16="http://schemas.microsoft.com/office/drawing/2014/main" id="{5D882984-4828-4E64-9B85-7F31AAE9FF09}"/>
              </a:ext>
            </a:extLst>
          </p:cNvPr>
          <p:cNvPicPr>
            <a:picLocks noChangeAspect="1"/>
          </p:cNvPicPr>
          <p:nvPr/>
        </p:nvPicPr>
        <p:blipFill>
          <a:blip r:embed="rId3"/>
          <a:stretch>
            <a:fillRect/>
          </a:stretch>
        </p:blipFill>
        <p:spPr>
          <a:xfrm>
            <a:off x="1945421" y="3645429"/>
            <a:ext cx="9144000" cy="2682011"/>
          </a:xfrm>
          <a:prstGeom prst="rect">
            <a:avLst/>
          </a:prstGeom>
        </p:spPr>
      </p:pic>
      <p:grpSp>
        <p:nvGrpSpPr>
          <p:cNvPr id="13" name="Group 12">
            <a:extLst>
              <a:ext uri="{FF2B5EF4-FFF2-40B4-BE49-F238E27FC236}">
                <a16:creationId xmlns:a16="http://schemas.microsoft.com/office/drawing/2014/main" id="{318C3A0B-C1A1-4214-8989-E67BBEF38D53}"/>
              </a:ext>
            </a:extLst>
          </p:cNvPr>
          <p:cNvGrpSpPr/>
          <p:nvPr/>
        </p:nvGrpSpPr>
        <p:grpSpPr>
          <a:xfrm>
            <a:off x="9622639" y="4724035"/>
            <a:ext cx="1368461" cy="988057"/>
            <a:chOff x="7273889" y="3214540"/>
            <a:chExt cx="1368461" cy="988057"/>
          </a:xfrm>
        </p:grpSpPr>
        <p:grpSp>
          <p:nvGrpSpPr>
            <p:cNvPr id="14" name="Group 13">
              <a:extLst>
                <a:ext uri="{FF2B5EF4-FFF2-40B4-BE49-F238E27FC236}">
                  <a16:creationId xmlns:a16="http://schemas.microsoft.com/office/drawing/2014/main" id="{4012FEDA-11EF-4207-B1E4-04D9D02EC710}"/>
                </a:ext>
              </a:extLst>
            </p:cNvPr>
            <p:cNvGrpSpPr/>
            <p:nvPr/>
          </p:nvGrpSpPr>
          <p:grpSpPr>
            <a:xfrm>
              <a:off x="7273889" y="3214540"/>
              <a:ext cx="1343332" cy="988057"/>
              <a:chOff x="7516502" y="2676322"/>
              <a:chExt cx="1532127" cy="1160387"/>
            </a:xfrm>
          </p:grpSpPr>
          <p:grpSp>
            <p:nvGrpSpPr>
              <p:cNvPr id="19" name="Group 18">
                <a:extLst>
                  <a:ext uri="{FF2B5EF4-FFF2-40B4-BE49-F238E27FC236}">
                    <a16:creationId xmlns:a16="http://schemas.microsoft.com/office/drawing/2014/main" id="{BFB1723B-1D27-4C89-8CCF-68A6FF8023B5}"/>
                  </a:ext>
                </a:extLst>
              </p:cNvPr>
              <p:cNvGrpSpPr/>
              <p:nvPr/>
            </p:nvGrpSpPr>
            <p:grpSpPr>
              <a:xfrm>
                <a:off x="7605556" y="2676322"/>
                <a:ext cx="1443073" cy="1116647"/>
                <a:chOff x="2243137" y="1538287"/>
                <a:chExt cx="4657725" cy="3781425"/>
              </a:xfrm>
            </p:grpSpPr>
            <p:pic>
              <p:nvPicPr>
                <p:cNvPr id="21" name="Picture 20">
                  <a:extLst>
                    <a:ext uri="{FF2B5EF4-FFF2-40B4-BE49-F238E27FC236}">
                      <a16:creationId xmlns:a16="http://schemas.microsoft.com/office/drawing/2014/main" id="{A51B63B6-7ABF-4497-B8AE-685413832F52}"/>
                    </a:ext>
                  </a:extLst>
                </p:cNvPr>
                <p:cNvPicPr>
                  <a:picLocks noChangeAspect="1"/>
                </p:cNvPicPr>
                <p:nvPr/>
              </p:nvPicPr>
              <p:blipFill>
                <a:blip r:embed="rId4"/>
                <a:stretch>
                  <a:fillRect/>
                </a:stretch>
              </p:blipFill>
              <p:spPr>
                <a:xfrm>
                  <a:off x="2243137" y="1538287"/>
                  <a:ext cx="4657725" cy="3781425"/>
                </a:xfrm>
                <a:prstGeom prst="rect">
                  <a:avLst/>
                </a:prstGeom>
              </p:spPr>
            </p:pic>
            <p:sp>
              <p:nvSpPr>
                <p:cNvPr id="22" name="Rectangle 21">
                  <a:extLst>
                    <a:ext uri="{FF2B5EF4-FFF2-40B4-BE49-F238E27FC236}">
                      <a16:creationId xmlns:a16="http://schemas.microsoft.com/office/drawing/2014/main" id="{4C9F5B8F-4CD4-49BD-8550-BDF5737DE45C}"/>
                    </a:ext>
                  </a:extLst>
                </p:cNvPr>
                <p:cNvSpPr/>
                <p:nvPr/>
              </p:nvSpPr>
              <p:spPr>
                <a:xfrm>
                  <a:off x="4703975" y="3129699"/>
                  <a:ext cx="1762813" cy="116892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fontAlgn="base">
                    <a:spcBef>
                      <a:spcPct val="0"/>
                    </a:spcBef>
                    <a:spcAft>
                      <a:spcPct val="0"/>
                    </a:spcAft>
                    <a:defRPr/>
                  </a:pPr>
                  <a:endParaRPr lang="en-US" sz="1600">
                    <a:solidFill>
                      <a:prstClr val="white"/>
                    </a:solidFill>
                    <a:latin typeface="Calibri" panose="020F0502020204030204"/>
                    <a:ea typeface="ＭＳ Ｐゴシック"/>
                  </a:endParaRPr>
                </a:p>
              </p:txBody>
            </p:sp>
            <p:sp>
              <p:nvSpPr>
                <p:cNvPr id="24" name="Rectangle 23">
                  <a:extLst>
                    <a:ext uri="{FF2B5EF4-FFF2-40B4-BE49-F238E27FC236}">
                      <a16:creationId xmlns:a16="http://schemas.microsoft.com/office/drawing/2014/main" id="{F1896374-82AF-45A0-9364-82571232047C}"/>
                    </a:ext>
                  </a:extLst>
                </p:cNvPr>
                <p:cNvSpPr/>
                <p:nvPr/>
              </p:nvSpPr>
              <p:spPr>
                <a:xfrm>
                  <a:off x="6239195" y="2970229"/>
                  <a:ext cx="95618" cy="31894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fontAlgn="base">
                    <a:spcBef>
                      <a:spcPct val="0"/>
                    </a:spcBef>
                    <a:spcAft>
                      <a:spcPct val="0"/>
                    </a:spcAft>
                    <a:defRPr/>
                  </a:pPr>
                  <a:endParaRPr lang="en-US" sz="1600">
                    <a:solidFill>
                      <a:prstClr val="white"/>
                    </a:solidFill>
                    <a:latin typeface="Calibri" panose="020F0502020204030204"/>
                    <a:ea typeface="ＭＳ Ｐゴシック"/>
                  </a:endParaRPr>
                </a:p>
              </p:txBody>
            </p:sp>
          </p:grpSp>
          <p:sp>
            <p:nvSpPr>
              <p:cNvPr id="20" name="Rectangle 19">
                <a:extLst>
                  <a:ext uri="{FF2B5EF4-FFF2-40B4-BE49-F238E27FC236}">
                    <a16:creationId xmlns:a16="http://schemas.microsoft.com/office/drawing/2014/main" id="{59D8A9E4-6737-4D0C-835D-5321E31E65F5}"/>
                  </a:ext>
                </a:extLst>
              </p:cNvPr>
              <p:cNvSpPr/>
              <p:nvPr/>
            </p:nvSpPr>
            <p:spPr>
              <a:xfrm>
                <a:off x="7516502" y="3007959"/>
                <a:ext cx="684818" cy="8287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fontAlgn="base">
                  <a:spcBef>
                    <a:spcPct val="0"/>
                  </a:spcBef>
                  <a:spcAft>
                    <a:spcPct val="0"/>
                  </a:spcAft>
                  <a:defRPr/>
                </a:pPr>
                <a:endParaRPr lang="en-US" sz="1600">
                  <a:solidFill>
                    <a:prstClr val="white"/>
                  </a:solidFill>
                  <a:latin typeface="Calibri" panose="020F0502020204030204"/>
                  <a:ea typeface="ＭＳ Ｐゴシック"/>
                </a:endParaRPr>
              </a:p>
            </p:txBody>
          </p:sp>
        </p:grpSp>
        <p:grpSp>
          <p:nvGrpSpPr>
            <p:cNvPr id="15" name="Group 14">
              <a:extLst>
                <a:ext uri="{FF2B5EF4-FFF2-40B4-BE49-F238E27FC236}">
                  <a16:creationId xmlns:a16="http://schemas.microsoft.com/office/drawing/2014/main" id="{6F9C0AD1-F7F6-40D2-A118-C32467DADFF1}"/>
                </a:ext>
              </a:extLst>
            </p:cNvPr>
            <p:cNvGrpSpPr/>
            <p:nvPr/>
          </p:nvGrpSpPr>
          <p:grpSpPr>
            <a:xfrm>
              <a:off x="7315700" y="3256001"/>
              <a:ext cx="473206" cy="562986"/>
              <a:chOff x="7564179" y="2829394"/>
              <a:chExt cx="539711" cy="661177"/>
            </a:xfrm>
          </p:grpSpPr>
          <p:pic>
            <p:nvPicPr>
              <p:cNvPr id="17" name="Picture 16">
                <a:extLst>
                  <a:ext uri="{FF2B5EF4-FFF2-40B4-BE49-F238E27FC236}">
                    <a16:creationId xmlns:a16="http://schemas.microsoft.com/office/drawing/2014/main" id="{B0023979-26E5-4D8F-AB29-12FFBFE7AC31}"/>
                  </a:ext>
                </a:extLst>
              </p:cNvPr>
              <p:cNvPicPr>
                <a:picLocks noChangeAspect="1"/>
              </p:cNvPicPr>
              <p:nvPr/>
            </p:nvPicPr>
            <p:blipFill>
              <a:blip r:embed="rId5"/>
              <a:stretch>
                <a:fillRect/>
              </a:stretch>
            </p:blipFill>
            <p:spPr>
              <a:xfrm>
                <a:off x="7606291" y="2829394"/>
                <a:ext cx="471537" cy="625508"/>
              </a:xfrm>
              <a:prstGeom prst="rect">
                <a:avLst/>
              </a:prstGeom>
            </p:spPr>
          </p:pic>
          <p:sp>
            <p:nvSpPr>
              <p:cNvPr id="18" name="TextBox 17">
                <a:extLst>
                  <a:ext uri="{FF2B5EF4-FFF2-40B4-BE49-F238E27FC236}">
                    <a16:creationId xmlns:a16="http://schemas.microsoft.com/office/drawing/2014/main" id="{77131D62-BD1D-4C3C-BEF9-99A8FC793CB5}"/>
                  </a:ext>
                </a:extLst>
              </p:cNvPr>
              <p:cNvSpPr txBox="1"/>
              <p:nvPr/>
            </p:nvSpPr>
            <p:spPr>
              <a:xfrm>
                <a:off x="7564179" y="3056823"/>
                <a:ext cx="539711" cy="433748"/>
              </a:xfrm>
              <a:prstGeom prst="rect">
                <a:avLst/>
              </a:prstGeom>
              <a:noFill/>
            </p:spPr>
            <p:txBody>
              <a:bodyPr wrap="none" rtlCol="0">
                <a:spAutoFit/>
              </a:bodyPr>
              <a:lstStyle/>
              <a:p>
                <a:pPr defTabSz="457189" fontAlgn="base">
                  <a:spcBef>
                    <a:spcPct val="0"/>
                  </a:spcBef>
                  <a:spcAft>
                    <a:spcPct val="0"/>
                  </a:spcAft>
                  <a:defRPr/>
                </a:pPr>
                <a:r>
                  <a:rPr lang="en-US" sz="900" dirty="0">
                    <a:solidFill>
                      <a:srgbClr val="4472C4">
                        <a:lumMod val="50000"/>
                      </a:srgbClr>
                    </a:solidFill>
                    <a:latin typeface="Arial" charset="0"/>
                    <a:ea typeface="ＭＳ Ｐゴシック" charset="-128"/>
                  </a:rPr>
                  <a:t>PCIe </a:t>
                </a:r>
              </a:p>
              <a:p>
                <a:pPr defTabSz="457189" fontAlgn="base">
                  <a:spcBef>
                    <a:spcPct val="0"/>
                  </a:spcBef>
                  <a:spcAft>
                    <a:spcPct val="0"/>
                  </a:spcAft>
                  <a:defRPr/>
                </a:pPr>
                <a:r>
                  <a:rPr lang="en-US" sz="900" dirty="0">
                    <a:solidFill>
                      <a:srgbClr val="4472C4">
                        <a:lumMod val="50000"/>
                      </a:srgbClr>
                    </a:solidFill>
                    <a:latin typeface="Arial" charset="0"/>
                    <a:ea typeface="ＭＳ Ｐゴシック" charset="-128"/>
                  </a:rPr>
                  <a:t>G3x1</a:t>
                </a:r>
              </a:p>
            </p:txBody>
          </p:sp>
        </p:grpSp>
        <p:sp>
          <p:nvSpPr>
            <p:cNvPr id="16" name="TextBox 15">
              <a:extLst>
                <a:ext uri="{FF2B5EF4-FFF2-40B4-BE49-F238E27FC236}">
                  <a16:creationId xmlns:a16="http://schemas.microsoft.com/office/drawing/2014/main" id="{06560475-579E-4C86-80B5-0025EE74F643}"/>
                </a:ext>
              </a:extLst>
            </p:cNvPr>
            <p:cNvSpPr txBox="1"/>
            <p:nvPr/>
          </p:nvSpPr>
          <p:spPr>
            <a:xfrm>
              <a:off x="7889497" y="3775510"/>
              <a:ext cx="752853" cy="230832"/>
            </a:xfrm>
            <a:prstGeom prst="rect">
              <a:avLst/>
            </a:prstGeom>
            <a:noFill/>
          </p:spPr>
          <p:txBody>
            <a:bodyPr wrap="square" rtlCol="0">
              <a:spAutoFit/>
            </a:bodyPr>
            <a:lstStyle/>
            <a:p>
              <a:pPr defTabSz="457189" fontAlgn="base">
                <a:spcBef>
                  <a:spcPct val="0"/>
                </a:spcBef>
                <a:spcAft>
                  <a:spcPct val="0"/>
                </a:spcAft>
                <a:defRPr/>
              </a:pPr>
              <a:r>
                <a:rPr lang="en-US" sz="900" dirty="0">
                  <a:solidFill>
                    <a:srgbClr val="4472C4">
                      <a:lumMod val="50000"/>
                    </a:srgbClr>
                  </a:solidFill>
                  <a:latin typeface="Arial" charset="0"/>
                  <a:ea typeface="ＭＳ Ｐゴシック" charset="-128"/>
                </a:rPr>
                <a:t>PCIe G3x1</a:t>
              </a:r>
            </a:p>
          </p:txBody>
        </p:sp>
      </p:grpSp>
      <p:grpSp>
        <p:nvGrpSpPr>
          <p:cNvPr id="27" name="Group 26">
            <a:extLst>
              <a:ext uri="{FF2B5EF4-FFF2-40B4-BE49-F238E27FC236}">
                <a16:creationId xmlns:a16="http://schemas.microsoft.com/office/drawing/2014/main" id="{421AFA97-FCC1-47A2-B0B8-775F6FDEBE26}"/>
              </a:ext>
            </a:extLst>
          </p:cNvPr>
          <p:cNvGrpSpPr/>
          <p:nvPr/>
        </p:nvGrpSpPr>
        <p:grpSpPr>
          <a:xfrm>
            <a:off x="10225329" y="3774536"/>
            <a:ext cx="864090" cy="1600112"/>
            <a:chOff x="7836011" y="4178966"/>
            <a:chExt cx="864090" cy="1600111"/>
          </a:xfrm>
        </p:grpSpPr>
        <p:grpSp>
          <p:nvGrpSpPr>
            <p:cNvPr id="28" name="Group 27">
              <a:extLst>
                <a:ext uri="{FF2B5EF4-FFF2-40B4-BE49-F238E27FC236}">
                  <a16:creationId xmlns:a16="http://schemas.microsoft.com/office/drawing/2014/main" id="{AFC4A40B-CE27-4B11-B92A-2FA8476CD84F}"/>
                </a:ext>
              </a:extLst>
            </p:cNvPr>
            <p:cNvGrpSpPr/>
            <p:nvPr/>
          </p:nvGrpSpPr>
          <p:grpSpPr>
            <a:xfrm>
              <a:off x="7854972" y="4178966"/>
              <a:ext cx="845129" cy="949502"/>
              <a:chOff x="7854972" y="4178966"/>
              <a:chExt cx="845129" cy="949502"/>
            </a:xfrm>
          </p:grpSpPr>
          <p:pic>
            <p:nvPicPr>
              <p:cNvPr id="30" name="Picture 29">
                <a:extLst>
                  <a:ext uri="{FF2B5EF4-FFF2-40B4-BE49-F238E27FC236}">
                    <a16:creationId xmlns:a16="http://schemas.microsoft.com/office/drawing/2014/main" id="{45C5EFF6-7226-4F63-92AE-613B414C8543}"/>
                  </a:ext>
                </a:extLst>
              </p:cNvPr>
              <p:cNvPicPr>
                <a:picLocks noChangeAspect="1"/>
              </p:cNvPicPr>
              <p:nvPr/>
            </p:nvPicPr>
            <p:blipFill>
              <a:blip r:embed="rId6"/>
              <a:stretch>
                <a:fillRect/>
              </a:stretch>
            </p:blipFill>
            <p:spPr>
              <a:xfrm>
                <a:off x="7864926" y="4178966"/>
                <a:ext cx="742900" cy="949502"/>
              </a:xfrm>
              <a:prstGeom prst="rect">
                <a:avLst/>
              </a:prstGeom>
            </p:spPr>
          </p:pic>
          <p:sp>
            <p:nvSpPr>
              <p:cNvPr id="32" name="TextBox 31">
                <a:extLst>
                  <a:ext uri="{FF2B5EF4-FFF2-40B4-BE49-F238E27FC236}">
                    <a16:creationId xmlns:a16="http://schemas.microsoft.com/office/drawing/2014/main" id="{AB0A432E-ADA5-480A-ADBC-6929E80E552D}"/>
                  </a:ext>
                </a:extLst>
              </p:cNvPr>
              <p:cNvSpPr txBox="1"/>
              <p:nvPr/>
            </p:nvSpPr>
            <p:spPr>
              <a:xfrm>
                <a:off x="7854972" y="4689443"/>
                <a:ext cx="845129" cy="369332"/>
              </a:xfrm>
              <a:prstGeom prst="rect">
                <a:avLst/>
              </a:prstGeom>
              <a:noFill/>
            </p:spPr>
            <p:txBody>
              <a:bodyPr wrap="square" rtlCol="0">
                <a:spAutoFit/>
              </a:bodyPr>
              <a:lstStyle/>
              <a:p>
                <a:pPr defTabSz="457189" fontAlgn="base">
                  <a:spcBef>
                    <a:spcPct val="0"/>
                  </a:spcBef>
                  <a:spcAft>
                    <a:spcPct val="0"/>
                  </a:spcAft>
                  <a:defRPr/>
                </a:pPr>
                <a:r>
                  <a:rPr lang="en-US" sz="900" dirty="0">
                    <a:solidFill>
                      <a:srgbClr val="FF0000"/>
                    </a:solidFill>
                    <a:latin typeface="Arial" charset="0"/>
                    <a:ea typeface="ＭＳ Ｐゴシック" charset="-128"/>
                  </a:rPr>
                  <a:t>PCIe G3x2</a:t>
                </a:r>
              </a:p>
              <a:p>
                <a:pPr defTabSz="457189" fontAlgn="base">
                  <a:spcBef>
                    <a:spcPct val="0"/>
                  </a:spcBef>
                  <a:spcAft>
                    <a:spcPct val="0"/>
                  </a:spcAft>
                  <a:defRPr/>
                </a:pPr>
                <a:r>
                  <a:rPr lang="en-US" sz="900" dirty="0">
                    <a:solidFill>
                      <a:srgbClr val="FF0000"/>
                    </a:solidFill>
                    <a:latin typeface="Arial" charset="0"/>
                    <a:ea typeface="ＭＳ Ｐゴシック" charset="-128"/>
                  </a:rPr>
                  <a:t>PCIe G4x2</a:t>
                </a:r>
              </a:p>
            </p:txBody>
          </p:sp>
        </p:grpSp>
        <p:sp>
          <p:nvSpPr>
            <p:cNvPr id="29" name="TextBox 28">
              <a:extLst>
                <a:ext uri="{FF2B5EF4-FFF2-40B4-BE49-F238E27FC236}">
                  <a16:creationId xmlns:a16="http://schemas.microsoft.com/office/drawing/2014/main" id="{3F1AB3A4-D9A6-47C4-98C7-35981C46EF40}"/>
                </a:ext>
              </a:extLst>
            </p:cNvPr>
            <p:cNvSpPr txBox="1"/>
            <p:nvPr/>
          </p:nvSpPr>
          <p:spPr>
            <a:xfrm>
              <a:off x="7836011" y="5548245"/>
              <a:ext cx="752853" cy="230832"/>
            </a:xfrm>
            <a:prstGeom prst="rect">
              <a:avLst/>
            </a:prstGeom>
            <a:noFill/>
          </p:spPr>
          <p:txBody>
            <a:bodyPr wrap="square" rtlCol="0">
              <a:spAutoFit/>
            </a:bodyPr>
            <a:lstStyle/>
            <a:p>
              <a:pPr defTabSz="457189" fontAlgn="base">
                <a:spcBef>
                  <a:spcPct val="0"/>
                </a:spcBef>
                <a:spcAft>
                  <a:spcPct val="0"/>
                </a:spcAft>
                <a:defRPr/>
              </a:pPr>
              <a:r>
                <a:rPr lang="en-US" sz="900" dirty="0">
                  <a:solidFill>
                    <a:srgbClr val="FF0000"/>
                  </a:solidFill>
                  <a:latin typeface="Arial" charset="0"/>
                  <a:ea typeface="ＭＳ Ｐゴシック" charset="-128"/>
                </a:rPr>
                <a:t>PCIe G4x1</a:t>
              </a:r>
            </a:p>
          </p:txBody>
        </p:sp>
      </p:grpSp>
      <p:grpSp>
        <p:nvGrpSpPr>
          <p:cNvPr id="6" name="Group 5">
            <a:extLst>
              <a:ext uri="{FF2B5EF4-FFF2-40B4-BE49-F238E27FC236}">
                <a16:creationId xmlns:a16="http://schemas.microsoft.com/office/drawing/2014/main" id="{F79EFBEE-6EEA-4C72-95A4-4F963A6C1115}"/>
              </a:ext>
            </a:extLst>
          </p:cNvPr>
          <p:cNvGrpSpPr/>
          <p:nvPr/>
        </p:nvGrpSpPr>
        <p:grpSpPr>
          <a:xfrm>
            <a:off x="5410428" y="4148320"/>
            <a:ext cx="4635869" cy="873718"/>
            <a:chOff x="4051470" y="3273617"/>
            <a:chExt cx="3476902" cy="655289"/>
          </a:xfrm>
        </p:grpSpPr>
        <p:sp>
          <p:nvSpPr>
            <p:cNvPr id="36" name="TextBox 35">
              <a:extLst>
                <a:ext uri="{FF2B5EF4-FFF2-40B4-BE49-F238E27FC236}">
                  <a16:creationId xmlns:a16="http://schemas.microsoft.com/office/drawing/2014/main" id="{D98708AF-ECCD-4139-9651-073813450B7F}"/>
                </a:ext>
              </a:extLst>
            </p:cNvPr>
            <p:cNvSpPr txBox="1"/>
            <p:nvPr/>
          </p:nvSpPr>
          <p:spPr>
            <a:xfrm>
              <a:off x="7003949" y="3273617"/>
              <a:ext cx="524423" cy="192409"/>
            </a:xfrm>
            <a:prstGeom prst="rect">
              <a:avLst/>
            </a:prstGeom>
            <a:noFill/>
          </p:spPr>
          <p:txBody>
            <a:bodyPr wrap="none" rtlCol="0">
              <a:spAutoFit/>
            </a:bodyPr>
            <a:lstStyle/>
            <a:p>
              <a:pPr defTabSz="1219170" eaLnBrk="0" fontAlgn="base" hangingPunct="0">
                <a:spcBef>
                  <a:spcPct val="0"/>
                </a:spcBef>
                <a:spcAft>
                  <a:spcPct val="0"/>
                </a:spcAft>
                <a:defRPr/>
              </a:pPr>
              <a:r>
                <a:rPr lang="en-US" sz="1067" b="1" dirty="0">
                  <a:solidFill>
                    <a:srgbClr val="FFFFFF"/>
                  </a:solidFill>
                  <a:latin typeface="Arial" charset="0"/>
                  <a:ea typeface="ＭＳ Ｐゴシック" charset="-128"/>
                </a:rPr>
                <a:t>3938B/s</a:t>
              </a:r>
            </a:p>
          </p:txBody>
        </p:sp>
        <p:sp>
          <p:nvSpPr>
            <p:cNvPr id="37" name="TextBox 36">
              <a:extLst>
                <a:ext uri="{FF2B5EF4-FFF2-40B4-BE49-F238E27FC236}">
                  <a16:creationId xmlns:a16="http://schemas.microsoft.com/office/drawing/2014/main" id="{3C40156F-6E24-48DA-88ED-5D47C8245B52}"/>
                </a:ext>
              </a:extLst>
            </p:cNvPr>
            <p:cNvSpPr txBox="1"/>
            <p:nvPr/>
          </p:nvSpPr>
          <p:spPr>
            <a:xfrm>
              <a:off x="4960816" y="3500850"/>
              <a:ext cx="609782" cy="192409"/>
            </a:xfrm>
            <a:prstGeom prst="rect">
              <a:avLst/>
            </a:prstGeom>
            <a:noFill/>
          </p:spPr>
          <p:txBody>
            <a:bodyPr wrap="none" rtlCol="0">
              <a:spAutoFit/>
            </a:bodyPr>
            <a:lstStyle/>
            <a:p>
              <a:pPr defTabSz="1219170" eaLnBrk="0" fontAlgn="base" hangingPunct="0">
                <a:spcBef>
                  <a:spcPct val="0"/>
                </a:spcBef>
                <a:spcAft>
                  <a:spcPct val="0"/>
                </a:spcAft>
                <a:defRPr/>
              </a:pPr>
              <a:r>
                <a:rPr lang="en-US" sz="1067" b="1" dirty="0">
                  <a:solidFill>
                    <a:srgbClr val="FFFFFF"/>
                  </a:solidFill>
                  <a:latin typeface="Arial" charset="0"/>
                  <a:ea typeface="ＭＳ Ｐゴシック" charset="-128"/>
                </a:rPr>
                <a:t>1969MB/s</a:t>
              </a:r>
            </a:p>
          </p:txBody>
        </p:sp>
        <p:sp>
          <p:nvSpPr>
            <p:cNvPr id="38" name="TextBox 37">
              <a:extLst>
                <a:ext uri="{FF2B5EF4-FFF2-40B4-BE49-F238E27FC236}">
                  <a16:creationId xmlns:a16="http://schemas.microsoft.com/office/drawing/2014/main" id="{BF59CC62-28AB-4BC4-8A22-431928C2BB6B}"/>
                </a:ext>
              </a:extLst>
            </p:cNvPr>
            <p:cNvSpPr txBox="1"/>
            <p:nvPr/>
          </p:nvSpPr>
          <p:spPr>
            <a:xfrm>
              <a:off x="4051470" y="3736497"/>
              <a:ext cx="553277" cy="192409"/>
            </a:xfrm>
            <a:prstGeom prst="rect">
              <a:avLst/>
            </a:prstGeom>
            <a:noFill/>
          </p:spPr>
          <p:txBody>
            <a:bodyPr wrap="none" rtlCol="0">
              <a:spAutoFit/>
            </a:bodyPr>
            <a:lstStyle/>
            <a:p>
              <a:pPr defTabSz="1219170" eaLnBrk="0" fontAlgn="base" hangingPunct="0">
                <a:spcBef>
                  <a:spcPct val="0"/>
                </a:spcBef>
                <a:spcAft>
                  <a:spcPct val="0"/>
                </a:spcAft>
                <a:defRPr/>
              </a:pPr>
              <a:r>
                <a:rPr lang="en-US" sz="1067" b="1" dirty="0">
                  <a:solidFill>
                    <a:srgbClr val="FFFFFF"/>
                  </a:solidFill>
                  <a:latin typeface="Arial" charset="0"/>
                  <a:ea typeface="ＭＳ Ｐゴシック" charset="-128"/>
                </a:rPr>
                <a:t>985MB/s</a:t>
              </a:r>
            </a:p>
          </p:txBody>
        </p:sp>
      </p:grpSp>
      <p:sp>
        <p:nvSpPr>
          <p:cNvPr id="39" name="TextBox 38">
            <a:extLst>
              <a:ext uri="{FF2B5EF4-FFF2-40B4-BE49-F238E27FC236}">
                <a16:creationId xmlns:a16="http://schemas.microsoft.com/office/drawing/2014/main" id="{FB7095A2-4590-42BC-A8B6-B84B2FD6A3FA}"/>
              </a:ext>
            </a:extLst>
          </p:cNvPr>
          <p:cNvSpPr txBox="1"/>
          <p:nvPr/>
        </p:nvSpPr>
        <p:spPr>
          <a:xfrm>
            <a:off x="4839671" y="5625241"/>
            <a:ext cx="737702" cy="256545"/>
          </a:xfrm>
          <a:prstGeom prst="rect">
            <a:avLst/>
          </a:prstGeom>
          <a:noFill/>
        </p:spPr>
        <p:txBody>
          <a:bodyPr wrap="none" rtlCol="0">
            <a:spAutoFit/>
          </a:bodyPr>
          <a:lstStyle/>
          <a:p>
            <a:pPr defTabSz="1219170" eaLnBrk="0" fontAlgn="base" hangingPunct="0">
              <a:spcBef>
                <a:spcPct val="0"/>
              </a:spcBef>
              <a:spcAft>
                <a:spcPct val="0"/>
              </a:spcAft>
              <a:defRPr/>
            </a:pPr>
            <a:r>
              <a:rPr lang="en-US" sz="1067" b="1" dirty="0">
                <a:solidFill>
                  <a:srgbClr val="000000">
                    <a:lumMod val="50000"/>
                    <a:lumOff val="50000"/>
                  </a:srgbClr>
                </a:solidFill>
                <a:latin typeface="Arial" charset="0"/>
                <a:ea typeface="ＭＳ Ｐゴシック" charset="-128"/>
              </a:rPr>
              <a:t>104MB/s</a:t>
            </a:r>
          </a:p>
        </p:txBody>
      </p:sp>
      <p:grpSp>
        <p:nvGrpSpPr>
          <p:cNvPr id="46" name="Group 45">
            <a:extLst>
              <a:ext uri="{FF2B5EF4-FFF2-40B4-BE49-F238E27FC236}">
                <a16:creationId xmlns:a16="http://schemas.microsoft.com/office/drawing/2014/main" id="{B0CEE103-1100-4C29-9D89-566D3D480A7C}"/>
              </a:ext>
            </a:extLst>
          </p:cNvPr>
          <p:cNvGrpSpPr/>
          <p:nvPr/>
        </p:nvGrpSpPr>
        <p:grpSpPr>
          <a:xfrm>
            <a:off x="2002282" y="4190831"/>
            <a:ext cx="2848824" cy="853140"/>
            <a:chOff x="1495361" y="3305500"/>
            <a:chExt cx="2136618" cy="639855"/>
          </a:xfrm>
        </p:grpSpPr>
        <p:pic>
          <p:nvPicPr>
            <p:cNvPr id="9" name="Picture 8">
              <a:extLst>
                <a:ext uri="{FF2B5EF4-FFF2-40B4-BE49-F238E27FC236}">
                  <a16:creationId xmlns:a16="http://schemas.microsoft.com/office/drawing/2014/main" id="{45615189-00BD-4897-A79C-6A3D2D3FC698}"/>
                </a:ext>
              </a:extLst>
            </p:cNvPr>
            <p:cNvPicPr>
              <a:picLocks noChangeAspect="1"/>
            </p:cNvPicPr>
            <p:nvPr/>
          </p:nvPicPr>
          <p:blipFill>
            <a:blip r:embed="rId7"/>
            <a:stretch>
              <a:fillRect/>
            </a:stretch>
          </p:blipFill>
          <p:spPr>
            <a:xfrm>
              <a:off x="1778778" y="3305500"/>
              <a:ext cx="1721450" cy="415263"/>
            </a:xfrm>
            <a:prstGeom prst="rect">
              <a:avLst/>
            </a:prstGeom>
          </p:spPr>
        </p:pic>
        <p:pic>
          <p:nvPicPr>
            <p:cNvPr id="44" name="Picture 43">
              <a:extLst>
                <a:ext uri="{FF2B5EF4-FFF2-40B4-BE49-F238E27FC236}">
                  <a16:creationId xmlns:a16="http://schemas.microsoft.com/office/drawing/2014/main" id="{F215BA57-C545-4EE7-B88B-8ACD192427DC}"/>
                </a:ext>
              </a:extLst>
            </p:cNvPr>
            <p:cNvPicPr>
              <a:picLocks noChangeAspect="1"/>
            </p:cNvPicPr>
            <p:nvPr/>
          </p:nvPicPr>
          <p:blipFill>
            <a:blip r:embed="rId8"/>
            <a:stretch>
              <a:fillRect/>
            </a:stretch>
          </p:blipFill>
          <p:spPr>
            <a:xfrm>
              <a:off x="1495361" y="3757077"/>
              <a:ext cx="2026531" cy="188278"/>
            </a:xfrm>
            <a:prstGeom prst="rect">
              <a:avLst/>
            </a:prstGeom>
          </p:spPr>
        </p:pic>
        <p:pic>
          <p:nvPicPr>
            <p:cNvPr id="40" name="Picture 39">
              <a:extLst>
                <a:ext uri="{FF2B5EF4-FFF2-40B4-BE49-F238E27FC236}">
                  <a16:creationId xmlns:a16="http://schemas.microsoft.com/office/drawing/2014/main" id="{83B0C543-26F5-4361-AB5A-5BBD25A4DD2B}"/>
                </a:ext>
              </a:extLst>
            </p:cNvPr>
            <p:cNvPicPr>
              <a:picLocks noChangeAspect="1"/>
            </p:cNvPicPr>
            <p:nvPr/>
          </p:nvPicPr>
          <p:blipFill>
            <a:blip r:embed="rId9"/>
            <a:stretch>
              <a:fillRect/>
            </a:stretch>
          </p:blipFill>
          <p:spPr>
            <a:xfrm>
              <a:off x="1653197" y="3759150"/>
              <a:ext cx="1759893" cy="174488"/>
            </a:xfrm>
            <a:prstGeom prst="rect">
              <a:avLst/>
            </a:prstGeom>
          </p:spPr>
        </p:pic>
        <p:sp>
          <p:nvSpPr>
            <p:cNvPr id="45" name="TextBox 44">
              <a:extLst>
                <a:ext uri="{FF2B5EF4-FFF2-40B4-BE49-F238E27FC236}">
                  <a16:creationId xmlns:a16="http://schemas.microsoft.com/office/drawing/2014/main" id="{1E9952AC-3936-471C-B765-B000258CA485}"/>
                </a:ext>
              </a:extLst>
            </p:cNvPr>
            <p:cNvSpPr txBox="1"/>
            <p:nvPr/>
          </p:nvSpPr>
          <p:spPr>
            <a:xfrm>
              <a:off x="3316748" y="3735325"/>
              <a:ext cx="315231" cy="176923"/>
            </a:xfrm>
            <a:prstGeom prst="rect">
              <a:avLst/>
            </a:prstGeom>
            <a:noFill/>
          </p:spPr>
          <p:txBody>
            <a:bodyPr wrap="none" rtlCol="0">
              <a:spAutoFit/>
            </a:bodyPr>
            <a:lstStyle/>
            <a:p>
              <a:r>
                <a:rPr lang="en-US" sz="933" dirty="0">
                  <a:solidFill>
                    <a:schemeClr val="tx1">
                      <a:lumMod val="50000"/>
                      <a:lumOff val="50000"/>
                    </a:schemeClr>
                  </a:solidFill>
                </a:rPr>
                <a:t>/7.1)</a:t>
              </a:r>
            </a:p>
          </p:txBody>
        </p:sp>
      </p:grpSp>
      <p:sp>
        <p:nvSpPr>
          <p:cNvPr id="33" name="Oval 32">
            <a:extLst>
              <a:ext uri="{FF2B5EF4-FFF2-40B4-BE49-F238E27FC236}">
                <a16:creationId xmlns:a16="http://schemas.microsoft.com/office/drawing/2014/main" id="{61F35585-6A53-4412-BCFA-CE2D0B60CF21}"/>
              </a:ext>
            </a:extLst>
          </p:cNvPr>
          <p:cNvSpPr/>
          <p:nvPr/>
        </p:nvSpPr>
        <p:spPr>
          <a:xfrm>
            <a:off x="2479139" y="4149584"/>
            <a:ext cx="2366127" cy="273377"/>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189" fontAlgn="base">
              <a:spcBef>
                <a:spcPct val="0"/>
              </a:spcBef>
              <a:spcAft>
                <a:spcPct val="0"/>
              </a:spcAft>
              <a:defRPr/>
            </a:pPr>
            <a:endParaRPr lang="en-US">
              <a:solidFill>
                <a:prstClr val="white"/>
              </a:solidFill>
              <a:latin typeface="Calibri" panose="020F0502020204030204"/>
              <a:ea typeface="ＭＳ Ｐゴシック"/>
            </a:endParaRPr>
          </a:p>
        </p:txBody>
      </p:sp>
      <p:sp>
        <p:nvSpPr>
          <p:cNvPr id="34" name="Oval 33">
            <a:extLst>
              <a:ext uri="{FF2B5EF4-FFF2-40B4-BE49-F238E27FC236}">
                <a16:creationId xmlns:a16="http://schemas.microsoft.com/office/drawing/2014/main" id="{5D4B32A5-2C80-4774-B72D-70E946ACB4EA}"/>
              </a:ext>
            </a:extLst>
          </p:cNvPr>
          <p:cNvSpPr/>
          <p:nvPr/>
        </p:nvSpPr>
        <p:spPr>
          <a:xfrm>
            <a:off x="2479139" y="4459502"/>
            <a:ext cx="2366127" cy="273377"/>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189" fontAlgn="base">
              <a:spcBef>
                <a:spcPct val="0"/>
              </a:spcBef>
              <a:spcAft>
                <a:spcPct val="0"/>
              </a:spcAft>
              <a:defRPr/>
            </a:pPr>
            <a:endParaRPr lang="en-US">
              <a:solidFill>
                <a:prstClr val="white"/>
              </a:solidFill>
              <a:latin typeface="Calibri" panose="020F0502020204030204"/>
              <a:ea typeface="ＭＳ Ｐゴシック"/>
            </a:endParaRPr>
          </a:p>
        </p:txBody>
      </p:sp>
      <p:sp>
        <p:nvSpPr>
          <p:cNvPr id="35" name="Oval 34">
            <a:extLst>
              <a:ext uri="{FF2B5EF4-FFF2-40B4-BE49-F238E27FC236}">
                <a16:creationId xmlns:a16="http://schemas.microsoft.com/office/drawing/2014/main" id="{5FA6C1B2-C1B5-4D60-B3C5-C1699776253E}"/>
              </a:ext>
            </a:extLst>
          </p:cNvPr>
          <p:cNvSpPr/>
          <p:nvPr/>
        </p:nvSpPr>
        <p:spPr>
          <a:xfrm>
            <a:off x="2017227" y="4754973"/>
            <a:ext cx="2828039" cy="273377"/>
          </a:xfrm>
          <a:prstGeom prst="ellipse">
            <a:avLst/>
          </a:prstGeom>
          <a:no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189" fontAlgn="base">
              <a:spcBef>
                <a:spcPct val="0"/>
              </a:spcBef>
              <a:spcAft>
                <a:spcPct val="0"/>
              </a:spcAft>
              <a:defRPr/>
            </a:pPr>
            <a:endParaRPr lang="en-US">
              <a:solidFill>
                <a:srgbClr val="4472C4">
                  <a:lumMod val="50000"/>
                </a:srgbClr>
              </a:solidFill>
              <a:latin typeface="Calibri" panose="020F0502020204030204"/>
              <a:ea typeface="ＭＳ Ｐゴシック"/>
            </a:endParaRPr>
          </a:p>
        </p:txBody>
      </p:sp>
      <p:grpSp>
        <p:nvGrpSpPr>
          <p:cNvPr id="48" name="Group 47">
            <a:extLst>
              <a:ext uri="{FF2B5EF4-FFF2-40B4-BE49-F238E27FC236}">
                <a16:creationId xmlns:a16="http://schemas.microsoft.com/office/drawing/2014/main" id="{40605A9F-24BF-4C79-AD20-A2A73B16B8EF}"/>
              </a:ext>
            </a:extLst>
          </p:cNvPr>
          <p:cNvGrpSpPr/>
          <p:nvPr/>
        </p:nvGrpSpPr>
        <p:grpSpPr>
          <a:xfrm>
            <a:off x="7118538" y="1399150"/>
            <a:ext cx="2987684" cy="1235972"/>
            <a:chOff x="4948378" y="763612"/>
            <a:chExt cx="2240763" cy="926979"/>
          </a:xfrm>
        </p:grpSpPr>
        <p:pic>
          <p:nvPicPr>
            <p:cNvPr id="7" name="Picture 6" descr="Text&#10;&#10;Description automatically generated">
              <a:extLst>
                <a:ext uri="{FF2B5EF4-FFF2-40B4-BE49-F238E27FC236}">
                  <a16:creationId xmlns:a16="http://schemas.microsoft.com/office/drawing/2014/main" id="{80878034-1E2E-4245-A45D-7AC7150EF5AB}"/>
                </a:ext>
              </a:extLst>
            </p:cNvPr>
            <p:cNvPicPr>
              <a:picLocks noChangeAspect="1"/>
            </p:cNvPicPr>
            <p:nvPr/>
          </p:nvPicPr>
          <p:blipFill>
            <a:blip r:embed="rId10"/>
            <a:stretch>
              <a:fillRect/>
            </a:stretch>
          </p:blipFill>
          <p:spPr>
            <a:xfrm>
              <a:off x="4948378" y="763612"/>
              <a:ext cx="698333" cy="926979"/>
            </a:xfrm>
            <a:prstGeom prst="rect">
              <a:avLst/>
            </a:prstGeom>
          </p:spPr>
        </p:pic>
        <p:pic>
          <p:nvPicPr>
            <p:cNvPr id="10" name="Picture 9">
              <a:extLst>
                <a:ext uri="{FF2B5EF4-FFF2-40B4-BE49-F238E27FC236}">
                  <a16:creationId xmlns:a16="http://schemas.microsoft.com/office/drawing/2014/main" id="{15AEAE88-BFF0-4491-B988-A1BAC52DA293}"/>
                </a:ext>
              </a:extLst>
            </p:cNvPr>
            <p:cNvPicPr>
              <a:picLocks noChangeAspect="1"/>
            </p:cNvPicPr>
            <p:nvPr/>
          </p:nvPicPr>
          <p:blipFill>
            <a:blip r:embed="rId11"/>
            <a:stretch>
              <a:fillRect/>
            </a:stretch>
          </p:blipFill>
          <p:spPr>
            <a:xfrm>
              <a:off x="6510176" y="763612"/>
              <a:ext cx="678965" cy="902769"/>
            </a:xfrm>
            <a:prstGeom prst="rect">
              <a:avLst/>
            </a:prstGeom>
          </p:spPr>
        </p:pic>
        <p:pic>
          <p:nvPicPr>
            <p:cNvPr id="42" name="Picture 41">
              <a:extLst>
                <a:ext uri="{FF2B5EF4-FFF2-40B4-BE49-F238E27FC236}">
                  <a16:creationId xmlns:a16="http://schemas.microsoft.com/office/drawing/2014/main" id="{B7EF2B3A-EE44-46C3-8375-A294CF6D43E9}"/>
                </a:ext>
              </a:extLst>
            </p:cNvPr>
            <p:cNvPicPr>
              <a:picLocks noChangeAspect="1"/>
            </p:cNvPicPr>
            <p:nvPr/>
          </p:nvPicPr>
          <p:blipFill>
            <a:blip r:embed="rId12"/>
            <a:stretch>
              <a:fillRect/>
            </a:stretch>
          </p:blipFill>
          <p:spPr>
            <a:xfrm>
              <a:off x="5738671" y="763612"/>
              <a:ext cx="679546" cy="903542"/>
            </a:xfrm>
            <a:prstGeom prst="rect">
              <a:avLst/>
            </a:prstGeom>
          </p:spPr>
        </p:pic>
      </p:grpSp>
      <p:grpSp>
        <p:nvGrpSpPr>
          <p:cNvPr id="49" name="Group 48">
            <a:extLst>
              <a:ext uri="{FF2B5EF4-FFF2-40B4-BE49-F238E27FC236}">
                <a16:creationId xmlns:a16="http://schemas.microsoft.com/office/drawing/2014/main" id="{6485F9DE-CDC2-435F-8E85-4DFCEAA8A8AC}"/>
              </a:ext>
            </a:extLst>
          </p:cNvPr>
          <p:cNvGrpSpPr/>
          <p:nvPr/>
        </p:nvGrpSpPr>
        <p:grpSpPr>
          <a:xfrm>
            <a:off x="7229720" y="2674251"/>
            <a:ext cx="1658699" cy="970188"/>
            <a:chOff x="5031765" y="1719938"/>
            <a:chExt cx="1244024" cy="727641"/>
          </a:xfrm>
        </p:grpSpPr>
        <p:pic>
          <p:nvPicPr>
            <p:cNvPr id="11" name="Picture 10">
              <a:extLst>
                <a:ext uri="{FF2B5EF4-FFF2-40B4-BE49-F238E27FC236}">
                  <a16:creationId xmlns:a16="http://schemas.microsoft.com/office/drawing/2014/main" id="{90D6BB75-FEA2-4DE2-8803-DBB559FCDD34}"/>
                </a:ext>
              </a:extLst>
            </p:cNvPr>
            <p:cNvPicPr/>
            <p:nvPr/>
          </p:nvPicPr>
          <p:blipFill>
            <a:blip r:embed="rId13" cstate="screen">
              <a:extLst>
                <a:ext uri="{28A0092B-C50C-407E-A947-70E740481C1C}">
                  <a14:useLocalDpi xmlns:a14="http://schemas.microsoft.com/office/drawing/2010/main" val="0"/>
                </a:ext>
              </a:extLst>
            </a:blip>
            <a:srcRect/>
            <a:stretch>
              <a:fillRect/>
            </a:stretch>
          </p:blipFill>
          <p:spPr bwMode="auto">
            <a:xfrm>
              <a:off x="5031765" y="1719938"/>
              <a:ext cx="553089" cy="727641"/>
            </a:xfrm>
            <a:prstGeom prst="rect">
              <a:avLst/>
            </a:prstGeom>
            <a:noFill/>
            <a:ln>
              <a:noFill/>
            </a:ln>
          </p:spPr>
        </p:pic>
        <p:pic>
          <p:nvPicPr>
            <p:cNvPr id="47" name="Picture 46">
              <a:extLst>
                <a:ext uri="{FF2B5EF4-FFF2-40B4-BE49-F238E27FC236}">
                  <a16:creationId xmlns:a16="http://schemas.microsoft.com/office/drawing/2014/main" id="{62185C37-CBB2-4770-9E34-A98E4836D567}"/>
                </a:ext>
              </a:extLst>
            </p:cNvPr>
            <p:cNvPicPr>
              <a:picLocks noChangeAspect="1"/>
            </p:cNvPicPr>
            <p:nvPr/>
          </p:nvPicPr>
          <p:blipFill>
            <a:blip r:embed="rId14"/>
            <a:stretch>
              <a:fillRect/>
            </a:stretch>
          </p:blipFill>
          <p:spPr>
            <a:xfrm>
              <a:off x="5785422" y="1748717"/>
              <a:ext cx="490367" cy="670082"/>
            </a:xfrm>
            <a:prstGeom prst="rect">
              <a:avLst/>
            </a:prstGeom>
          </p:spPr>
        </p:pic>
      </p:grpSp>
      <p:pic>
        <p:nvPicPr>
          <p:cNvPr id="43" name="Picture 42" descr="SDAssociation_vert_color_cmyk.png">
            <a:extLst>
              <a:ext uri="{FF2B5EF4-FFF2-40B4-BE49-F238E27FC236}">
                <a16:creationId xmlns:a16="http://schemas.microsoft.com/office/drawing/2014/main" id="{D8215AE7-BA40-46A6-85DE-DC08559E78FF}"/>
              </a:ext>
            </a:extLst>
          </p:cNvPr>
          <p:cNvPicPr>
            <a:picLocks noChangeAspect="1"/>
          </p:cNvPicPr>
          <p:nvPr/>
        </p:nvPicPr>
        <p:blipFill>
          <a:blip r:embed="rId15"/>
          <a:stretch>
            <a:fillRect/>
          </a:stretch>
        </p:blipFill>
        <p:spPr>
          <a:xfrm>
            <a:off x="548087" y="370871"/>
            <a:ext cx="1547471" cy="467329"/>
          </a:xfrm>
          <a:prstGeom prst="rect">
            <a:avLst/>
          </a:prstGeom>
          <a:effectLst/>
        </p:spPr>
      </p:pic>
      <p:sp>
        <p:nvSpPr>
          <p:cNvPr id="52" name="TextBox 51">
            <a:extLst>
              <a:ext uri="{FF2B5EF4-FFF2-40B4-BE49-F238E27FC236}">
                <a16:creationId xmlns:a16="http://schemas.microsoft.com/office/drawing/2014/main" id="{D2F27B5C-DF6B-48D1-8BDC-128912F901E4}"/>
              </a:ext>
            </a:extLst>
          </p:cNvPr>
          <p:cNvSpPr txBox="1"/>
          <p:nvPr/>
        </p:nvSpPr>
        <p:spPr>
          <a:xfrm>
            <a:off x="336408" y="6620618"/>
            <a:ext cx="7066401" cy="246221"/>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70C0"/>
                </a:solidFill>
                <a:effectLst/>
                <a:uLnTx/>
                <a:uFillTx/>
                <a:latin typeface="Arial" charset="0"/>
                <a:ea typeface="ＭＳ Ｐゴシック" charset="-128"/>
              </a:rPr>
              <a:t>SD and related marks and logos are trademarks of SD-3C LLC.  © 2022 SD-3C LLC. All Rights Reserved.</a:t>
            </a:r>
          </a:p>
        </p:txBody>
      </p:sp>
      <p:sp>
        <p:nvSpPr>
          <p:cNvPr id="50" name="TextBox 49">
            <a:extLst>
              <a:ext uri="{FF2B5EF4-FFF2-40B4-BE49-F238E27FC236}">
                <a16:creationId xmlns:a16="http://schemas.microsoft.com/office/drawing/2014/main" id="{B8A09E1A-4E90-4EDC-B994-F4DB44A278F2}"/>
              </a:ext>
            </a:extLst>
          </p:cNvPr>
          <p:cNvSpPr txBox="1"/>
          <p:nvPr/>
        </p:nvSpPr>
        <p:spPr>
          <a:xfrm>
            <a:off x="10145268" y="1671064"/>
            <a:ext cx="2011869" cy="338554"/>
          </a:xfrm>
          <a:prstGeom prst="rect">
            <a:avLst/>
          </a:prstGeom>
          <a:noFill/>
        </p:spPr>
        <p:txBody>
          <a:bodyPr wrap="square">
            <a:spAutoFit/>
          </a:bodyPr>
          <a:lstStyle/>
          <a:p>
            <a:r>
              <a:rPr lang="en-US" sz="1600" dirty="0">
                <a:solidFill>
                  <a:srgbClr val="0070C0"/>
                </a:solidFill>
                <a:latin typeface="Arial" panose="020B0604020202020204" pitchFamily="34" charset="0"/>
                <a:cs typeface="Arial" panose="020B0604020202020204" pitchFamily="34" charset="0"/>
              </a:rPr>
              <a:t>32.0×24.0×2.1 mm</a:t>
            </a:r>
          </a:p>
        </p:txBody>
      </p:sp>
      <p:sp>
        <p:nvSpPr>
          <p:cNvPr id="51" name="TextBox 50">
            <a:extLst>
              <a:ext uri="{FF2B5EF4-FFF2-40B4-BE49-F238E27FC236}">
                <a16:creationId xmlns:a16="http://schemas.microsoft.com/office/drawing/2014/main" id="{D610C5CD-3273-4378-9C59-E56872E52C8C}"/>
              </a:ext>
            </a:extLst>
          </p:cNvPr>
          <p:cNvSpPr txBox="1"/>
          <p:nvPr/>
        </p:nvSpPr>
        <p:spPr>
          <a:xfrm>
            <a:off x="9013505" y="3073150"/>
            <a:ext cx="2011869" cy="338554"/>
          </a:xfrm>
          <a:prstGeom prst="rect">
            <a:avLst/>
          </a:prstGeom>
          <a:noFill/>
        </p:spPr>
        <p:txBody>
          <a:bodyPr wrap="square">
            <a:spAutoFit/>
          </a:bodyPr>
          <a:lstStyle/>
          <a:p>
            <a:r>
              <a:rPr lang="en-US" sz="1600" dirty="0">
                <a:solidFill>
                  <a:srgbClr val="0070C0"/>
                </a:solidFill>
                <a:latin typeface="Arial" panose="020B0604020202020204" pitchFamily="34" charset="0"/>
                <a:cs typeface="Arial" panose="020B0604020202020204" pitchFamily="34" charset="0"/>
              </a:rPr>
              <a:t>15.0×11.0×1.0 mm</a:t>
            </a:r>
          </a:p>
        </p:txBody>
      </p:sp>
    </p:spTree>
    <p:extLst>
      <p:ext uri="{BB962C8B-B14F-4D97-AF65-F5344CB8AC3E}">
        <p14:creationId xmlns:p14="http://schemas.microsoft.com/office/powerpoint/2010/main" val="939875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1000"/>
                                        <p:tgtEl>
                                          <p:spTgt spid="48"/>
                                        </p:tgtEl>
                                      </p:cBhvr>
                                    </p:animEffect>
                                    <p:anim calcmode="lin" valueType="num">
                                      <p:cBhvr>
                                        <p:cTn id="8" dur="1000" fill="hold"/>
                                        <p:tgtEl>
                                          <p:spTgt spid="48"/>
                                        </p:tgtEl>
                                        <p:attrNameLst>
                                          <p:attrName>ppt_x</p:attrName>
                                        </p:attrNameLst>
                                      </p:cBhvr>
                                      <p:tavLst>
                                        <p:tav tm="0">
                                          <p:val>
                                            <p:strVal val="#ppt_x"/>
                                          </p:val>
                                        </p:tav>
                                        <p:tav tm="100000">
                                          <p:val>
                                            <p:strVal val="#ppt_x"/>
                                          </p:val>
                                        </p:tav>
                                      </p:tavLst>
                                    </p:anim>
                                    <p:anim calcmode="lin" valueType="num">
                                      <p:cBhvr>
                                        <p:cTn id="9" dur="1000" fill="hold"/>
                                        <p:tgtEl>
                                          <p:spTgt spid="4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fade">
                                      <p:cBhvr>
                                        <p:cTn id="13" dur="1000"/>
                                        <p:tgtEl>
                                          <p:spTgt spid="49"/>
                                        </p:tgtEl>
                                      </p:cBhvr>
                                    </p:animEffect>
                                    <p:anim calcmode="lin" valueType="num">
                                      <p:cBhvr>
                                        <p:cTn id="14" dur="1000" fill="hold"/>
                                        <p:tgtEl>
                                          <p:spTgt spid="49"/>
                                        </p:tgtEl>
                                        <p:attrNameLst>
                                          <p:attrName>ppt_x</p:attrName>
                                        </p:attrNameLst>
                                      </p:cBhvr>
                                      <p:tavLst>
                                        <p:tav tm="0">
                                          <p:val>
                                            <p:strVal val="#ppt_x"/>
                                          </p:val>
                                        </p:tav>
                                        <p:tav tm="100000">
                                          <p:val>
                                            <p:strVal val="#ppt_x"/>
                                          </p:val>
                                        </p:tav>
                                      </p:tavLst>
                                    </p:anim>
                                    <p:anim calcmode="lin" valueType="num">
                                      <p:cBhvr>
                                        <p:cTn id="15"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500"/>
                                        <p:tgtEl>
                                          <p:spTgt spid="3">
                                            <p:txEl>
                                              <p:pRg st="1" end="1"/>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500"/>
                                        <p:tgtEl>
                                          <p:spTgt spid="3">
                                            <p:txEl>
                                              <p:pRg st="2" end="2"/>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fade">
                                      <p:cBhvr>
                                        <p:cTn id="26" dur="500"/>
                                        <p:tgtEl>
                                          <p:spTgt spid="3">
                                            <p:txEl>
                                              <p:pRg st="3" end="3"/>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par>
                                <p:cTn id="30" presetID="10" presetClass="entr" presetSubtype="0" fill="hold" nodeType="with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fade">
                                      <p:cBhvr>
                                        <p:cTn id="32" dur="500"/>
                                        <p:tgtEl>
                                          <p:spTgt spid="4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500"/>
                                        <p:tgtEl>
                                          <p:spTgt spid="35"/>
                                        </p:tgtEl>
                                      </p:cBhvr>
                                    </p:animEffect>
                                  </p:childTnLst>
                                </p:cTn>
                              </p:par>
                              <p:par>
                                <p:cTn id="36" presetID="10" presetClass="entr" presetSubtype="0" fill="hold"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500"/>
                                        <p:tgtEl>
                                          <p:spTgt spid="39"/>
                                        </p:tgtEl>
                                      </p:cBhvr>
                                    </p:animEffect>
                                  </p:childTnLst>
                                </p:cTn>
                              </p:par>
                            </p:childTnLst>
                          </p:cTn>
                        </p:par>
                        <p:par>
                          <p:cTn id="42" fill="hold">
                            <p:stCondLst>
                              <p:cond delay="500"/>
                            </p:stCondLst>
                            <p:childTnLst>
                              <p:par>
                                <p:cTn id="43" presetID="10" presetClass="entr" presetSubtype="0" fill="hold" grpId="0" nodeType="after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fade">
                                      <p:cBhvr>
                                        <p:cTn id="45" dur="500"/>
                                        <p:tgtEl>
                                          <p:spTgt spid="3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fade">
                                      <p:cBhvr>
                                        <p:cTn id="48" dur="500"/>
                                        <p:tgtEl>
                                          <p:spTgt spid="34"/>
                                        </p:tgtEl>
                                      </p:cBhvr>
                                    </p:animEffect>
                                  </p:childTnLst>
                                </p:cTn>
                              </p:par>
                              <p:par>
                                <p:cTn id="49" presetID="10" presetClass="entr" presetSubtype="0" fill="hold" nodeType="with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fade">
                                      <p:cBhvr>
                                        <p:cTn id="51" dur="500"/>
                                        <p:tgtEl>
                                          <p:spTgt spid="6"/>
                                        </p:tgtEl>
                                      </p:cBhvr>
                                    </p:animEffect>
                                  </p:childTnLst>
                                </p:cTn>
                              </p:par>
                              <p:par>
                                <p:cTn id="52" presetID="10" presetClass="entr" presetSubtype="0" fill="hold" nodeType="with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fade">
                                      <p:cBhvr>
                                        <p:cTn id="54" dur="500"/>
                                        <p:tgtEl>
                                          <p:spTgt spid="27"/>
                                        </p:tgtEl>
                                      </p:cBhvr>
                                    </p:animEffec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50"/>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3" grpId="0" animBg="1"/>
      <p:bldP spid="34" grpId="0" animBg="1"/>
      <p:bldP spid="35" grpId="0" animBg="1"/>
      <p:bldP spid="50" grpId="0"/>
      <p:bldP spid="5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31FC15-2D1D-49BE-98F0-C3B9789E974A}"/>
              </a:ext>
            </a:extLst>
          </p:cNvPr>
          <p:cNvSpPr>
            <a:spLocks noGrp="1"/>
          </p:cNvSpPr>
          <p:nvPr>
            <p:ph type="title"/>
          </p:nvPr>
        </p:nvSpPr>
        <p:spPr/>
        <p:txBody>
          <a:bodyPr/>
          <a:lstStyle/>
          <a:p>
            <a:pPr algn="ctr"/>
            <a:r>
              <a:rPr lang="en-US" dirty="0"/>
              <a:t>SD Express Card – Features</a:t>
            </a:r>
          </a:p>
        </p:txBody>
      </p:sp>
      <p:sp>
        <p:nvSpPr>
          <p:cNvPr id="3" name="Content Placeholder 2">
            <a:extLst>
              <a:ext uri="{FF2B5EF4-FFF2-40B4-BE49-F238E27FC236}">
                <a16:creationId xmlns:a16="http://schemas.microsoft.com/office/drawing/2014/main" id="{AEA0179A-E56E-46F9-B491-ABB73E1278A9}"/>
              </a:ext>
            </a:extLst>
          </p:cNvPr>
          <p:cNvSpPr>
            <a:spLocks noGrp="1"/>
          </p:cNvSpPr>
          <p:nvPr>
            <p:ph idx="1"/>
          </p:nvPr>
        </p:nvSpPr>
        <p:spPr>
          <a:xfrm>
            <a:off x="254977" y="1493104"/>
            <a:ext cx="11779548" cy="4994025"/>
          </a:xfrm>
        </p:spPr>
        <p:txBody>
          <a:bodyPr>
            <a:normAutofit/>
          </a:bodyPr>
          <a:lstStyle/>
          <a:p>
            <a:r>
              <a:rPr lang="en-US" sz="2000" dirty="0">
                <a:solidFill>
                  <a:srgbClr val="0070C0"/>
                </a:solidFill>
              </a:rPr>
              <a:t>Initiate either directly from the PCIe/NVMe or SD</a:t>
            </a:r>
          </a:p>
          <a:p>
            <a:pPr lvl="1"/>
            <a:r>
              <a:rPr lang="en-US" sz="1600" dirty="0">
                <a:solidFill>
                  <a:srgbClr val="0070C0"/>
                </a:solidFill>
              </a:rPr>
              <a:t>Fully compatible to PCIe/NVMe standards. Identifies itself as a standard NVMe Memory</a:t>
            </a:r>
          </a:p>
          <a:p>
            <a:pPr marL="609585" lvl="1" indent="0">
              <a:buNone/>
            </a:pPr>
            <a:r>
              <a:rPr lang="en-US" sz="667" dirty="0">
                <a:solidFill>
                  <a:srgbClr val="0070C0"/>
                </a:solidFill>
              </a:rPr>
              <a:t> </a:t>
            </a:r>
          </a:p>
          <a:p>
            <a:r>
              <a:rPr lang="en-US" sz="2000" dirty="0">
                <a:solidFill>
                  <a:srgbClr val="0070C0"/>
                </a:solidFill>
              </a:rPr>
              <a:t>ESD protection up to 4KV on all pads </a:t>
            </a:r>
            <a:r>
              <a:rPr lang="en-US" sz="1467" dirty="0">
                <a:solidFill>
                  <a:srgbClr val="0070C0"/>
                </a:solidFill>
                <a:cs typeface="ＭＳ Ｐゴシック" charset="-128"/>
              </a:rPr>
              <a:t>(Same as legacy SD card requirements)</a:t>
            </a:r>
          </a:p>
          <a:p>
            <a:r>
              <a:rPr lang="en-US" sz="2000" dirty="0">
                <a:solidFill>
                  <a:srgbClr val="0070C0"/>
                </a:solidFill>
              </a:rPr>
              <a:t>Hot Plug-In/Removal support </a:t>
            </a:r>
          </a:p>
          <a:p>
            <a:endParaRPr lang="en-US" altLang="ja-JP" sz="2000" dirty="0"/>
          </a:p>
          <a:p>
            <a:r>
              <a:rPr lang="en-US" altLang="ja-JP" sz="2000" dirty="0"/>
              <a:t>Boot, TCG and RPMB (SD9) may be supported by the SD interface as well</a:t>
            </a:r>
          </a:p>
          <a:p>
            <a:endParaRPr lang="en-US" altLang="ja-JP" sz="2000" dirty="0"/>
          </a:p>
          <a:p>
            <a:r>
              <a:rPr lang="en-US" altLang="ja-JP" sz="2000" dirty="0"/>
              <a:t>Working on New Speed Classes over NVMe </a:t>
            </a:r>
            <a:r>
              <a:rPr lang="en-US" altLang="ja-JP" sz="2000" baseline="30000" dirty="0"/>
              <a:t>(1)</a:t>
            </a:r>
          </a:p>
          <a:p>
            <a:endParaRPr lang="en-US" sz="2000" dirty="0">
              <a:solidFill>
                <a:srgbClr val="0070C0"/>
              </a:solidFill>
            </a:endParaRPr>
          </a:p>
          <a:p>
            <a:endParaRPr lang="en-US" sz="2000" dirty="0"/>
          </a:p>
          <a:p>
            <a:endParaRPr lang="en-US" sz="2000" dirty="0">
              <a:solidFill>
                <a:srgbClr val="0070C0"/>
              </a:solidFill>
            </a:endParaRPr>
          </a:p>
          <a:p>
            <a:endParaRPr lang="en-US" sz="2000" dirty="0"/>
          </a:p>
          <a:p>
            <a:pPr marL="0" indent="0">
              <a:buNone/>
            </a:pPr>
            <a:r>
              <a:rPr lang="en-US" sz="1200" baseline="30000" dirty="0">
                <a:solidFill>
                  <a:srgbClr val="0070C0"/>
                </a:solidFill>
              </a:rPr>
              <a:t>(1) </a:t>
            </a:r>
            <a:r>
              <a:rPr lang="en-US" sz="1200" dirty="0">
                <a:solidFill>
                  <a:srgbClr val="0070C0"/>
                </a:solidFill>
              </a:rPr>
              <a:t>Forward-looking statement: </a:t>
            </a:r>
            <a:r>
              <a:rPr lang="en-US" sz="1200" dirty="0">
                <a:solidFill>
                  <a:schemeClr val="accent1"/>
                </a:solidFill>
              </a:rPr>
              <a:t>SDA undertakes no obligation to realize these forward-looking statements, which speak only as of the date hereof.</a:t>
            </a:r>
            <a:r>
              <a:rPr lang="en-US" sz="1200" dirty="0">
                <a:solidFill>
                  <a:srgbClr val="0070C0"/>
                </a:solidFill>
              </a:rPr>
              <a:t> </a:t>
            </a:r>
          </a:p>
        </p:txBody>
      </p:sp>
      <p:sp>
        <p:nvSpPr>
          <p:cNvPr id="5" name="Slide Number Placeholder 4">
            <a:extLst>
              <a:ext uri="{FF2B5EF4-FFF2-40B4-BE49-F238E27FC236}">
                <a16:creationId xmlns:a16="http://schemas.microsoft.com/office/drawing/2014/main" id="{58CCFD08-526D-4AE9-82C1-4B74F54CC8F9}"/>
              </a:ext>
            </a:extLst>
          </p:cNvPr>
          <p:cNvSpPr>
            <a:spLocks noGrp="1"/>
          </p:cNvSpPr>
          <p:nvPr>
            <p:ph type="sldNum" sz="quarter" idx="4294967295"/>
          </p:nvPr>
        </p:nvSpPr>
        <p:spPr>
          <a:xfrm>
            <a:off x="0" y="0"/>
            <a:ext cx="0" cy="0"/>
          </a:xfrm>
        </p:spPr>
        <p:txBody>
          <a:bodyPr/>
          <a:lstStyle/>
          <a:p>
            <a:pPr algn="r" defTabSz="1219170" eaLnBrk="0" fontAlgn="base" hangingPunct="0">
              <a:spcBef>
                <a:spcPct val="0"/>
              </a:spcBef>
              <a:spcAft>
                <a:spcPct val="0"/>
              </a:spcAft>
              <a:defRPr/>
            </a:pPr>
            <a:endParaRPr lang="en-US" altLang="en-US" sz="1333" dirty="0">
              <a:solidFill>
                <a:srgbClr val="808080"/>
              </a:solidFill>
              <a:latin typeface="Arial" charset="0"/>
              <a:ea typeface="ＭＳ Ｐゴシック" charset="-128"/>
            </a:endParaRPr>
          </a:p>
          <a:p>
            <a:pPr algn="r" defTabSz="1219170" eaLnBrk="0" fontAlgn="base" hangingPunct="0">
              <a:spcBef>
                <a:spcPct val="0"/>
              </a:spcBef>
              <a:spcAft>
                <a:spcPct val="0"/>
              </a:spcAft>
              <a:defRPr/>
            </a:pPr>
            <a:endParaRPr lang="en-US" altLang="en-US" sz="1333" dirty="0">
              <a:solidFill>
                <a:srgbClr val="808080"/>
              </a:solidFill>
              <a:latin typeface="Arial" charset="0"/>
              <a:ea typeface="ＭＳ Ｐゴシック" charset="-128"/>
            </a:endParaRPr>
          </a:p>
        </p:txBody>
      </p:sp>
      <p:pic>
        <p:nvPicPr>
          <p:cNvPr id="32" name="Picture 31">
            <a:extLst>
              <a:ext uri="{FF2B5EF4-FFF2-40B4-BE49-F238E27FC236}">
                <a16:creationId xmlns:a16="http://schemas.microsoft.com/office/drawing/2014/main" id="{902415A5-BCC5-4E55-AB09-4FA640F6F045}"/>
              </a:ext>
            </a:extLst>
          </p:cNvPr>
          <p:cNvPicPr>
            <a:picLocks noChangeAspect="1"/>
          </p:cNvPicPr>
          <p:nvPr/>
        </p:nvPicPr>
        <p:blipFill>
          <a:blip r:embed="rId3"/>
          <a:stretch>
            <a:fillRect/>
          </a:stretch>
        </p:blipFill>
        <p:spPr>
          <a:xfrm>
            <a:off x="9042272" y="1779213"/>
            <a:ext cx="2918997" cy="2421357"/>
          </a:xfrm>
          <a:prstGeom prst="rect">
            <a:avLst/>
          </a:prstGeom>
        </p:spPr>
      </p:pic>
      <p:pic>
        <p:nvPicPr>
          <p:cNvPr id="13" name="Picture 12" descr="SDAssociation_vert_color_cmyk.png">
            <a:extLst>
              <a:ext uri="{FF2B5EF4-FFF2-40B4-BE49-F238E27FC236}">
                <a16:creationId xmlns:a16="http://schemas.microsoft.com/office/drawing/2014/main" id="{85DA2EFF-77CA-4663-B74E-54134E21B3F8}"/>
              </a:ext>
            </a:extLst>
          </p:cNvPr>
          <p:cNvPicPr>
            <a:picLocks noChangeAspect="1"/>
          </p:cNvPicPr>
          <p:nvPr/>
        </p:nvPicPr>
        <p:blipFill>
          <a:blip r:embed="rId4"/>
          <a:stretch>
            <a:fillRect/>
          </a:stretch>
        </p:blipFill>
        <p:spPr>
          <a:xfrm>
            <a:off x="548087" y="370871"/>
            <a:ext cx="1547471" cy="467329"/>
          </a:xfrm>
          <a:prstGeom prst="rect">
            <a:avLst/>
          </a:prstGeom>
          <a:effectLst/>
        </p:spPr>
      </p:pic>
      <p:sp>
        <p:nvSpPr>
          <p:cNvPr id="15" name="TextBox 14">
            <a:extLst>
              <a:ext uri="{FF2B5EF4-FFF2-40B4-BE49-F238E27FC236}">
                <a16:creationId xmlns:a16="http://schemas.microsoft.com/office/drawing/2014/main" id="{01FB8A08-A974-4710-97AD-DBD43D6A0DA6}"/>
              </a:ext>
            </a:extLst>
          </p:cNvPr>
          <p:cNvSpPr txBox="1"/>
          <p:nvPr/>
        </p:nvSpPr>
        <p:spPr>
          <a:xfrm>
            <a:off x="336408" y="6620618"/>
            <a:ext cx="7066401" cy="246221"/>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70C0"/>
                </a:solidFill>
                <a:effectLst/>
                <a:uLnTx/>
                <a:uFillTx/>
                <a:latin typeface="Arial" charset="0"/>
                <a:ea typeface="ＭＳ Ｐゴシック" charset="-128"/>
              </a:rPr>
              <a:t>SD and related marks and logos are trademarks of SD-3C LLC.  © 2022 SD-3C LLC. All Rights Reserved.</a:t>
            </a:r>
          </a:p>
        </p:txBody>
      </p:sp>
    </p:spTree>
    <p:extLst>
      <p:ext uri="{BB962C8B-B14F-4D97-AF65-F5344CB8AC3E}">
        <p14:creationId xmlns:p14="http://schemas.microsoft.com/office/powerpoint/2010/main" val="998038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1000"/>
                                        <p:tgtEl>
                                          <p:spTgt spid="32"/>
                                        </p:tgtEl>
                                      </p:cBhvr>
                                    </p:animEffect>
                                    <p:anim calcmode="lin" valueType="num">
                                      <p:cBhvr>
                                        <p:cTn id="18" dur="1000" fill="hold"/>
                                        <p:tgtEl>
                                          <p:spTgt spid="32"/>
                                        </p:tgtEl>
                                        <p:attrNameLst>
                                          <p:attrName>ppt_x</p:attrName>
                                        </p:attrNameLst>
                                      </p:cBhvr>
                                      <p:tavLst>
                                        <p:tav tm="0">
                                          <p:val>
                                            <p:strVal val="#ppt_x"/>
                                          </p:val>
                                        </p:tav>
                                        <p:tav tm="100000">
                                          <p:val>
                                            <p:strVal val="#ppt_x"/>
                                          </p:val>
                                        </p:tav>
                                      </p:tavLst>
                                    </p:anim>
                                    <p:anim calcmode="lin" valueType="num">
                                      <p:cBhvr>
                                        <p:cTn id="1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500"/>
                                        <p:tgtEl>
                                          <p:spTgt spid="3">
                                            <p:txEl>
                                              <p:pRg st="3" end="3"/>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fade">
                                      <p:cBhvr>
                                        <p:cTn id="37" dur="500"/>
                                        <p:tgtEl>
                                          <p:spTgt spid="3">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13" end="13"/>
                                            </p:txEl>
                                          </p:spTgt>
                                        </p:tgtEl>
                                        <p:attrNameLst>
                                          <p:attrName>style.visibility</p:attrName>
                                        </p:attrNameLst>
                                      </p:cBhvr>
                                      <p:to>
                                        <p:strVal val="visible"/>
                                      </p:to>
                                    </p:set>
                                    <p:animEffect transition="in" filter="fade">
                                      <p:cBhvr>
                                        <p:cTn id="42" dur="500"/>
                                        <p:tgtEl>
                                          <p:spTgt spid="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F31DB-4D9F-CA42-98B1-64C2EAE971C7}"/>
              </a:ext>
            </a:extLst>
          </p:cNvPr>
          <p:cNvSpPr>
            <a:spLocks noGrp="1"/>
          </p:cNvSpPr>
          <p:nvPr>
            <p:ph type="title"/>
          </p:nvPr>
        </p:nvSpPr>
        <p:spPr/>
        <p:txBody>
          <a:bodyPr/>
          <a:lstStyle/>
          <a:p>
            <a:pPr algn="ctr" defTabSz="685783">
              <a:lnSpc>
                <a:spcPct val="100000"/>
              </a:lnSpc>
              <a:spcBef>
                <a:spcPct val="20000"/>
              </a:spcBef>
              <a:defRPr/>
            </a:pPr>
            <a:r>
              <a:rPr lang="en-US" dirty="0"/>
              <a:t>SD Express - Applications</a:t>
            </a:r>
          </a:p>
        </p:txBody>
      </p:sp>
      <p:sp>
        <p:nvSpPr>
          <p:cNvPr id="6" name="Slide Number Placeholder 5">
            <a:extLst>
              <a:ext uri="{FF2B5EF4-FFF2-40B4-BE49-F238E27FC236}">
                <a16:creationId xmlns:a16="http://schemas.microsoft.com/office/drawing/2014/main" id="{5237CE81-9325-9D42-BA9D-9DE08FFDA12A}"/>
              </a:ext>
            </a:extLst>
          </p:cNvPr>
          <p:cNvSpPr>
            <a:spLocks noGrp="1"/>
          </p:cNvSpPr>
          <p:nvPr>
            <p:ph type="sldNum" sz="quarter" idx="4294967295"/>
          </p:nvPr>
        </p:nvSpPr>
        <p:spPr>
          <a:xfrm>
            <a:off x="0" y="0"/>
            <a:ext cx="0" cy="0"/>
          </a:xfrm>
        </p:spPr>
        <p:txBody>
          <a:bodyPr/>
          <a:lstStyle/>
          <a:p>
            <a:pPr defTabSz="1219140">
              <a:defRPr/>
            </a:pPr>
            <a:fld id="{348326DF-88C3-F34B-9820-38E3BCF0E1DF}" type="slidenum">
              <a:rPr lang="en-US" sz="1000">
                <a:solidFill>
                  <a:srgbClr val="7E7E7E">
                    <a:lumMod val="50000"/>
                  </a:srgbClr>
                </a:solidFill>
                <a:latin typeface="Verdana"/>
              </a:rPr>
              <a:pPr defTabSz="1219140">
                <a:defRPr/>
              </a:pPr>
              <a:t>34</a:t>
            </a:fld>
            <a:endParaRPr lang="en-US" sz="1000" dirty="0">
              <a:solidFill>
                <a:srgbClr val="7E7E7E">
                  <a:lumMod val="50000"/>
                </a:srgbClr>
              </a:solidFill>
              <a:latin typeface="Verdana"/>
            </a:endParaRPr>
          </a:p>
        </p:txBody>
      </p:sp>
      <p:grpSp>
        <p:nvGrpSpPr>
          <p:cNvPr id="9" name="Group 8">
            <a:extLst>
              <a:ext uri="{FF2B5EF4-FFF2-40B4-BE49-F238E27FC236}">
                <a16:creationId xmlns:a16="http://schemas.microsoft.com/office/drawing/2014/main" id="{20C90032-D7EB-D64B-9437-0FA16E038841}"/>
              </a:ext>
            </a:extLst>
          </p:cNvPr>
          <p:cNvGrpSpPr/>
          <p:nvPr/>
        </p:nvGrpSpPr>
        <p:grpSpPr>
          <a:xfrm>
            <a:off x="2668780" y="4930036"/>
            <a:ext cx="4091030" cy="1739238"/>
            <a:chOff x="2680554" y="2697277"/>
            <a:chExt cx="4950144" cy="2104475"/>
          </a:xfrm>
        </p:grpSpPr>
        <p:sp>
          <p:nvSpPr>
            <p:cNvPr id="22" name="Oval 21">
              <a:extLst>
                <a:ext uri="{FF2B5EF4-FFF2-40B4-BE49-F238E27FC236}">
                  <a16:creationId xmlns:a16="http://schemas.microsoft.com/office/drawing/2014/main" id="{28005CEC-6F38-2848-85F0-0F39799B0AA9}"/>
                </a:ext>
              </a:extLst>
            </p:cNvPr>
            <p:cNvSpPr/>
            <p:nvPr/>
          </p:nvSpPr>
          <p:spPr>
            <a:xfrm>
              <a:off x="5290691" y="2697277"/>
              <a:ext cx="1409674" cy="1409674"/>
            </a:xfrm>
            <a:prstGeom prst="ellipse">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40">
                <a:defRPr/>
              </a:pPr>
              <a:endParaRPr lang="en-US" sz="2400" b="1">
                <a:solidFill>
                  <a:prstClr val="white"/>
                </a:solidFill>
                <a:latin typeface="Verdana"/>
              </a:endParaRPr>
            </a:p>
          </p:txBody>
        </p:sp>
        <p:sp>
          <p:nvSpPr>
            <p:cNvPr id="31" name="Rectangle 30">
              <a:extLst>
                <a:ext uri="{FF2B5EF4-FFF2-40B4-BE49-F238E27FC236}">
                  <a16:creationId xmlns:a16="http://schemas.microsoft.com/office/drawing/2014/main" id="{1125B3DD-DC9E-0C44-8530-2372D18281CD}"/>
                </a:ext>
              </a:extLst>
            </p:cNvPr>
            <p:cNvSpPr/>
            <p:nvPr/>
          </p:nvSpPr>
          <p:spPr>
            <a:xfrm>
              <a:off x="2680554" y="4019692"/>
              <a:ext cx="4950144" cy="782060"/>
            </a:xfrm>
            <a:prstGeom prst="rect">
              <a:avLst/>
            </a:prstGeom>
          </p:spPr>
          <p:txBody>
            <a:bodyPr wrap="square">
              <a:spAutoFit/>
            </a:bodyPr>
            <a:lstStyle/>
            <a:p>
              <a:pPr indent="-376213" algn="ctr" defTabSz="1219140">
                <a:defRPr/>
              </a:pPr>
              <a:r>
                <a:rPr lang="en-GB" sz="1200" b="1" dirty="0">
                  <a:solidFill>
                    <a:srgbClr val="0070C0"/>
                  </a:solidFill>
                  <a:latin typeface="Verdana"/>
                </a:rPr>
                <a:t>VR &amp; AR video </a:t>
              </a:r>
            </a:p>
            <a:p>
              <a:pPr indent="-376213" algn="ctr" defTabSz="1219140">
                <a:defRPr/>
              </a:pPr>
              <a:r>
                <a:rPr lang="en-GB" sz="1200" b="1" dirty="0">
                  <a:solidFill>
                    <a:srgbClr val="0070C0"/>
                  </a:solidFill>
                  <a:latin typeface="Verdana"/>
                </a:rPr>
                <a:t>increasing in quality </a:t>
              </a:r>
              <a:r>
                <a:rPr lang="en-GB" sz="1200" b="1" dirty="0">
                  <a:solidFill>
                    <a:srgbClr val="0070C0"/>
                  </a:solidFill>
                  <a:latin typeface="Verdana"/>
                  <a:sym typeface="Wingdings" panose="05000000000000000000" pitchFamily="2" charset="2"/>
                </a:rPr>
                <a:t> requires a high-speed real-time view of 360</a:t>
              </a:r>
              <a:r>
                <a:rPr lang="en-GB" sz="1200" b="1" baseline="30000" dirty="0">
                  <a:solidFill>
                    <a:srgbClr val="0070C0"/>
                  </a:solidFill>
                  <a:latin typeface="Verdana"/>
                  <a:sym typeface="Wingdings" panose="05000000000000000000" pitchFamily="2" charset="2"/>
                </a:rPr>
                <a:t>o</a:t>
              </a:r>
              <a:r>
                <a:rPr lang="en-GB" sz="1200" b="1" dirty="0">
                  <a:solidFill>
                    <a:srgbClr val="0070C0"/>
                  </a:solidFill>
                  <a:latin typeface="Verdana"/>
                  <a:sym typeface="Wingdings" panose="05000000000000000000" pitchFamily="2" charset="2"/>
                </a:rPr>
                <a:t> </a:t>
              </a:r>
              <a:endParaRPr lang="en-GB" sz="1200" b="1" dirty="0">
                <a:solidFill>
                  <a:srgbClr val="0070C0"/>
                </a:solidFill>
                <a:latin typeface="Verdana"/>
              </a:endParaRPr>
            </a:p>
          </p:txBody>
        </p:sp>
      </p:grpSp>
      <p:grpSp>
        <p:nvGrpSpPr>
          <p:cNvPr id="20" name="Group 19">
            <a:extLst>
              <a:ext uri="{FF2B5EF4-FFF2-40B4-BE49-F238E27FC236}">
                <a16:creationId xmlns:a16="http://schemas.microsoft.com/office/drawing/2014/main" id="{E99862EE-3D7E-6444-880C-983330C66852}"/>
              </a:ext>
            </a:extLst>
          </p:cNvPr>
          <p:cNvGrpSpPr/>
          <p:nvPr/>
        </p:nvGrpSpPr>
        <p:grpSpPr>
          <a:xfrm>
            <a:off x="782105" y="3629206"/>
            <a:ext cx="4082051" cy="1905326"/>
            <a:chOff x="1157592" y="4473228"/>
            <a:chExt cx="4082051" cy="1905326"/>
          </a:xfrm>
        </p:grpSpPr>
        <p:sp>
          <p:nvSpPr>
            <p:cNvPr id="32" name="Rectangle 31">
              <a:extLst>
                <a:ext uri="{FF2B5EF4-FFF2-40B4-BE49-F238E27FC236}">
                  <a16:creationId xmlns:a16="http://schemas.microsoft.com/office/drawing/2014/main" id="{99A97F7F-2AD8-3B40-805B-328E364D1260}"/>
                </a:ext>
              </a:extLst>
            </p:cNvPr>
            <p:cNvSpPr/>
            <p:nvPr/>
          </p:nvSpPr>
          <p:spPr>
            <a:xfrm>
              <a:off x="1157592" y="5593724"/>
              <a:ext cx="4082051" cy="784830"/>
            </a:xfrm>
            <a:prstGeom prst="rect">
              <a:avLst/>
            </a:prstGeom>
          </p:spPr>
          <p:txBody>
            <a:bodyPr wrap="square">
              <a:spAutoFit/>
            </a:bodyPr>
            <a:lstStyle/>
            <a:p>
              <a:pPr indent="-376213" algn="ctr" defTabSz="1219140">
                <a:defRPr/>
              </a:pPr>
              <a:r>
                <a:rPr lang="en-GB" sz="1200" b="1" dirty="0">
                  <a:solidFill>
                    <a:srgbClr val="0070C0"/>
                  </a:solidFill>
                  <a:latin typeface="Verdana"/>
                </a:rPr>
                <a:t>Gaming with 3D high-resolution graphics </a:t>
              </a:r>
              <a:r>
                <a:rPr lang="en-GB" sz="1200" b="1" dirty="0">
                  <a:solidFill>
                    <a:srgbClr val="0070C0"/>
                  </a:solidFill>
                  <a:latin typeface="Verdana"/>
                  <a:sym typeface="Wingdings" panose="05000000000000000000" pitchFamily="2" charset="2"/>
                </a:rPr>
                <a:t> requires more memory and high-speed capability for real-time usage</a:t>
              </a:r>
              <a:endParaRPr lang="en-GB" sz="1200" b="1" dirty="0">
                <a:solidFill>
                  <a:srgbClr val="0070C0"/>
                </a:solidFill>
                <a:latin typeface="Verdana"/>
              </a:endParaRPr>
            </a:p>
            <a:p>
              <a:pPr indent="-376213" algn="ctr" defTabSz="1219140">
                <a:defRPr/>
              </a:pPr>
              <a:endParaRPr lang="en-GB" sz="900" b="1" dirty="0">
                <a:solidFill>
                  <a:prstClr val="white"/>
                </a:solidFill>
                <a:latin typeface="Verdana"/>
              </a:endParaRPr>
            </a:p>
          </p:txBody>
        </p:sp>
        <p:sp>
          <p:nvSpPr>
            <p:cNvPr id="43" name="Oval 42">
              <a:extLst>
                <a:ext uri="{FF2B5EF4-FFF2-40B4-BE49-F238E27FC236}">
                  <a16:creationId xmlns:a16="http://schemas.microsoft.com/office/drawing/2014/main" id="{CB816511-57FA-D54A-95B0-35358566262F}"/>
                </a:ext>
              </a:extLst>
            </p:cNvPr>
            <p:cNvSpPr/>
            <p:nvPr/>
          </p:nvSpPr>
          <p:spPr>
            <a:xfrm>
              <a:off x="3180247" y="4473228"/>
              <a:ext cx="1165020" cy="1165020"/>
            </a:xfrm>
            <a:prstGeom prst="ellipse">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40">
                <a:defRPr/>
              </a:pPr>
              <a:endParaRPr lang="en-US" sz="2400">
                <a:solidFill>
                  <a:prstClr val="white"/>
                </a:solidFill>
                <a:latin typeface="Verdana"/>
              </a:endParaRPr>
            </a:p>
          </p:txBody>
        </p:sp>
      </p:grpSp>
      <p:sp>
        <p:nvSpPr>
          <p:cNvPr id="47" name="Oval 46">
            <a:extLst>
              <a:ext uri="{FF2B5EF4-FFF2-40B4-BE49-F238E27FC236}">
                <a16:creationId xmlns:a16="http://schemas.microsoft.com/office/drawing/2014/main" id="{F2F8CD8C-0ADE-FC47-AE06-B875BB20C73F}"/>
              </a:ext>
            </a:extLst>
          </p:cNvPr>
          <p:cNvSpPr/>
          <p:nvPr/>
        </p:nvSpPr>
        <p:spPr>
          <a:xfrm>
            <a:off x="2668779" y="1589387"/>
            <a:ext cx="1165020" cy="1165020"/>
          </a:xfrm>
          <a:prstGeom prst="ellipse">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40">
              <a:defRPr/>
            </a:pPr>
            <a:endParaRPr lang="en-US" sz="2400" dirty="0">
              <a:solidFill>
                <a:prstClr val="white"/>
              </a:solidFill>
              <a:latin typeface="Verdana"/>
            </a:endParaRPr>
          </a:p>
        </p:txBody>
      </p:sp>
      <p:pic>
        <p:nvPicPr>
          <p:cNvPr id="34" name="Picture 33">
            <a:extLst>
              <a:ext uri="{FF2B5EF4-FFF2-40B4-BE49-F238E27FC236}">
                <a16:creationId xmlns:a16="http://schemas.microsoft.com/office/drawing/2014/main" id="{097DCB19-3A19-E240-A360-8D03CAAAB465}"/>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4426966" y="1718539"/>
            <a:ext cx="3261445" cy="3175003"/>
          </a:xfrm>
          <a:prstGeom prst="ellipse">
            <a:avLst/>
          </a:prstGeom>
          <a:effectLst>
            <a:softEdge rad="76200"/>
          </a:effectLst>
        </p:spPr>
      </p:pic>
      <p:pic>
        <p:nvPicPr>
          <p:cNvPr id="36" name="Picture 35">
            <a:extLst>
              <a:ext uri="{FF2B5EF4-FFF2-40B4-BE49-F238E27FC236}">
                <a16:creationId xmlns:a16="http://schemas.microsoft.com/office/drawing/2014/main" id="{0D458CA8-E014-4A98-A925-4F139C56A52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46608" y="4136515"/>
            <a:ext cx="1430459" cy="1241176"/>
          </a:xfrm>
          <a:prstGeom prst="rect">
            <a:avLst/>
          </a:prstGeom>
        </p:spPr>
      </p:pic>
      <p:grpSp>
        <p:nvGrpSpPr>
          <p:cNvPr id="41" name="Group 40">
            <a:extLst>
              <a:ext uri="{FF2B5EF4-FFF2-40B4-BE49-F238E27FC236}">
                <a16:creationId xmlns:a16="http://schemas.microsoft.com/office/drawing/2014/main" id="{00DA9332-ACCE-482E-86B6-5991F93FCF07}"/>
              </a:ext>
            </a:extLst>
          </p:cNvPr>
          <p:cNvGrpSpPr>
            <a:grpSpLocks noChangeAspect="1"/>
          </p:cNvGrpSpPr>
          <p:nvPr/>
        </p:nvGrpSpPr>
        <p:grpSpPr>
          <a:xfrm>
            <a:off x="4181710" y="3797550"/>
            <a:ext cx="832305" cy="531289"/>
            <a:chOff x="4670424" y="4608418"/>
            <a:chExt cx="3446813" cy="2200219"/>
          </a:xfrm>
        </p:grpSpPr>
        <p:grpSp>
          <p:nvGrpSpPr>
            <p:cNvPr id="42" name="Graphic 178">
              <a:extLst>
                <a:ext uri="{FF2B5EF4-FFF2-40B4-BE49-F238E27FC236}">
                  <a16:creationId xmlns:a16="http://schemas.microsoft.com/office/drawing/2014/main" id="{3093CE2A-E59A-405E-BC79-0D9DF54607FF}"/>
                </a:ext>
              </a:extLst>
            </p:cNvPr>
            <p:cNvGrpSpPr/>
            <p:nvPr/>
          </p:nvGrpSpPr>
          <p:grpSpPr>
            <a:xfrm>
              <a:off x="4670424" y="4608418"/>
              <a:ext cx="3446813" cy="2200219"/>
              <a:chOff x="5351145" y="2943521"/>
              <a:chExt cx="1489709" cy="950933"/>
            </a:xfrm>
            <a:noFill/>
          </p:grpSpPr>
          <p:sp>
            <p:nvSpPr>
              <p:cNvPr id="55" name="Freeform 560">
                <a:extLst>
                  <a:ext uri="{FF2B5EF4-FFF2-40B4-BE49-F238E27FC236}">
                    <a16:creationId xmlns:a16="http://schemas.microsoft.com/office/drawing/2014/main" id="{1D7286E5-4381-4A61-A1CD-F383B8E57C2B}"/>
                  </a:ext>
                </a:extLst>
              </p:cNvPr>
              <p:cNvSpPr/>
              <p:nvPr/>
            </p:nvSpPr>
            <p:spPr>
              <a:xfrm>
                <a:off x="5351145" y="3251834"/>
                <a:ext cx="259079" cy="642620"/>
              </a:xfrm>
              <a:custGeom>
                <a:avLst/>
                <a:gdLst>
                  <a:gd name="connsiteX0" fmla="*/ 0 w 259079"/>
                  <a:gd name="connsiteY0" fmla="*/ 642620 h 642620"/>
                  <a:gd name="connsiteX1" fmla="*/ 31750 w 259079"/>
                  <a:gd name="connsiteY1" fmla="*/ 332740 h 642620"/>
                  <a:gd name="connsiteX2" fmla="*/ 135890 w 259079"/>
                  <a:gd name="connsiteY2" fmla="*/ 65405 h 642620"/>
                  <a:gd name="connsiteX3" fmla="*/ 259080 w 259079"/>
                  <a:gd name="connsiteY3" fmla="*/ 0 h 642620"/>
                </a:gdLst>
                <a:ahLst/>
                <a:cxnLst>
                  <a:cxn ang="0">
                    <a:pos x="connsiteX0" y="connsiteY0"/>
                  </a:cxn>
                  <a:cxn ang="0">
                    <a:pos x="connsiteX1" y="connsiteY1"/>
                  </a:cxn>
                  <a:cxn ang="0">
                    <a:pos x="connsiteX2" y="connsiteY2"/>
                  </a:cxn>
                  <a:cxn ang="0">
                    <a:pos x="connsiteX3" y="connsiteY3"/>
                  </a:cxn>
                </a:cxnLst>
                <a:rect l="l" t="t" r="r" b="b"/>
                <a:pathLst>
                  <a:path w="259079" h="642620">
                    <a:moveTo>
                      <a:pt x="0" y="642620"/>
                    </a:moveTo>
                    <a:cubicBezTo>
                      <a:pt x="0" y="642620"/>
                      <a:pt x="8255" y="423545"/>
                      <a:pt x="31750" y="332740"/>
                    </a:cubicBezTo>
                    <a:cubicBezTo>
                      <a:pt x="45720" y="278765"/>
                      <a:pt x="97155" y="101600"/>
                      <a:pt x="135890" y="65405"/>
                    </a:cubicBezTo>
                    <a:cubicBezTo>
                      <a:pt x="173990" y="29210"/>
                      <a:pt x="259080" y="0"/>
                      <a:pt x="259080" y="0"/>
                    </a:cubicBezTo>
                  </a:path>
                </a:pathLst>
              </a:custGeom>
              <a:noFill/>
              <a:ln w="19050" cap="rnd">
                <a:solidFill>
                  <a:schemeClr val="bg1">
                    <a:lumMod val="50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sp>
            <p:nvSpPr>
              <p:cNvPr id="56" name="Freeform 561">
                <a:extLst>
                  <a:ext uri="{FF2B5EF4-FFF2-40B4-BE49-F238E27FC236}">
                    <a16:creationId xmlns:a16="http://schemas.microsoft.com/office/drawing/2014/main" id="{A55CF039-78A1-4895-98BC-9DC4DCCB3801}"/>
                  </a:ext>
                </a:extLst>
              </p:cNvPr>
              <p:cNvSpPr/>
              <p:nvPr/>
            </p:nvSpPr>
            <p:spPr>
              <a:xfrm>
                <a:off x="6581775" y="3251834"/>
                <a:ext cx="259079" cy="642620"/>
              </a:xfrm>
              <a:custGeom>
                <a:avLst/>
                <a:gdLst>
                  <a:gd name="connsiteX0" fmla="*/ 259080 w 259079"/>
                  <a:gd name="connsiteY0" fmla="*/ 642620 h 642620"/>
                  <a:gd name="connsiteX1" fmla="*/ 227330 w 259079"/>
                  <a:gd name="connsiteY1" fmla="*/ 332740 h 642620"/>
                  <a:gd name="connsiteX2" fmla="*/ 123190 w 259079"/>
                  <a:gd name="connsiteY2" fmla="*/ 65405 h 642620"/>
                  <a:gd name="connsiteX3" fmla="*/ 0 w 259079"/>
                  <a:gd name="connsiteY3" fmla="*/ 0 h 642620"/>
                </a:gdLst>
                <a:ahLst/>
                <a:cxnLst>
                  <a:cxn ang="0">
                    <a:pos x="connsiteX0" y="connsiteY0"/>
                  </a:cxn>
                  <a:cxn ang="0">
                    <a:pos x="connsiteX1" y="connsiteY1"/>
                  </a:cxn>
                  <a:cxn ang="0">
                    <a:pos x="connsiteX2" y="connsiteY2"/>
                  </a:cxn>
                  <a:cxn ang="0">
                    <a:pos x="connsiteX3" y="connsiteY3"/>
                  </a:cxn>
                </a:cxnLst>
                <a:rect l="l" t="t" r="r" b="b"/>
                <a:pathLst>
                  <a:path w="259079" h="642620">
                    <a:moveTo>
                      <a:pt x="259080" y="642620"/>
                    </a:moveTo>
                    <a:cubicBezTo>
                      <a:pt x="259080" y="642620"/>
                      <a:pt x="250825" y="423545"/>
                      <a:pt x="227330" y="332740"/>
                    </a:cubicBezTo>
                    <a:cubicBezTo>
                      <a:pt x="213360" y="278765"/>
                      <a:pt x="161925" y="101600"/>
                      <a:pt x="123190" y="65405"/>
                    </a:cubicBezTo>
                    <a:cubicBezTo>
                      <a:pt x="85090" y="29210"/>
                      <a:pt x="0" y="0"/>
                      <a:pt x="0" y="0"/>
                    </a:cubicBezTo>
                  </a:path>
                </a:pathLst>
              </a:custGeom>
              <a:noFill/>
              <a:ln w="19050" cap="rnd">
                <a:solidFill>
                  <a:schemeClr val="bg1">
                    <a:lumMod val="50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sp>
            <p:nvSpPr>
              <p:cNvPr id="57" name="Freeform 562">
                <a:extLst>
                  <a:ext uri="{FF2B5EF4-FFF2-40B4-BE49-F238E27FC236}">
                    <a16:creationId xmlns:a16="http://schemas.microsoft.com/office/drawing/2014/main" id="{8DAFF36C-1F81-4BA8-8F45-D9606DD3E546}"/>
                  </a:ext>
                </a:extLst>
              </p:cNvPr>
              <p:cNvSpPr/>
              <p:nvPr/>
            </p:nvSpPr>
            <p:spPr>
              <a:xfrm>
                <a:off x="5608638" y="2943521"/>
                <a:ext cx="974723" cy="929639"/>
              </a:xfrm>
              <a:custGeom>
                <a:avLst/>
                <a:gdLst>
                  <a:gd name="connsiteX0" fmla="*/ 974725 w 974724"/>
                  <a:gd name="connsiteY0" fmla="*/ 929640 h 929639"/>
                  <a:gd name="connsiteX1" fmla="*/ 974725 w 974724"/>
                  <a:gd name="connsiteY1" fmla="*/ 828040 h 929639"/>
                  <a:gd name="connsiteX2" fmla="*/ 964565 w 974724"/>
                  <a:gd name="connsiteY2" fmla="*/ 811530 h 929639"/>
                  <a:gd name="connsiteX3" fmla="*/ 898525 w 974724"/>
                  <a:gd name="connsiteY3" fmla="*/ 767715 h 929639"/>
                  <a:gd name="connsiteX4" fmla="*/ 775335 w 974724"/>
                  <a:gd name="connsiteY4" fmla="*/ 587375 h 929639"/>
                  <a:gd name="connsiteX5" fmla="*/ 701040 w 974724"/>
                  <a:gd name="connsiteY5" fmla="*/ 494030 h 929639"/>
                  <a:gd name="connsiteX6" fmla="*/ 707390 w 974724"/>
                  <a:gd name="connsiteY6" fmla="*/ 390525 h 929639"/>
                  <a:gd name="connsiteX7" fmla="*/ 788035 w 974724"/>
                  <a:gd name="connsiteY7" fmla="*/ 395605 h 929639"/>
                  <a:gd name="connsiteX8" fmla="*/ 875665 w 974724"/>
                  <a:gd name="connsiteY8" fmla="*/ 476250 h 929639"/>
                  <a:gd name="connsiteX9" fmla="*/ 955675 w 974724"/>
                  <a:gd name="connsiteY9" fmla="*/ 511175 h 929639"/>
                  <a:gd name="connsiteX10" fmla="*/ 965835 w 974724"/>
                  <a:gd name="connsiteY10" fmla="*/ 512445 h 929639"/>
                  <a:gd name="connsiteX11" fmla="*/ 969645 w 974724"/>
                  <a:gd name="connsiteY11" fmla="*/ 512445 h 929639"/>
                  <a:gd name="connsiteX12" fmla="*/ 969645 w 974724"/>
                  <a:gd name="connsiteY12" fmla="*/ 59690 h 929639"/>
                  <a:gd name="connsiteX13" fmla="*/ 909955 w 974724"/>
                  <a:gd name="connsiteY13" fmla="*/ 0 h 929639"/>
                  <a:gd name="connsiteX14" fmla="*/ 65405 w 974724"/>
                  <a:gd name="connsiteY14" fmla="*/ 0 h 929639"/>
                  <a:gd name="connsiteX15" fmla="*/ 5715 w 974724"/>
                  <a:gd name="connsiteY15" fmla="*/ 59690 h 929639"/>
                  <a:gd name="connsiteX16" fmla="*/ 5715 w 974724"/>
                  <a:gd name="connsiteY16" fmla="*/ 511810 h 929639"/>
                  <a:gd name="connsiteX17" fmla="*/ 5715 w 974724"/>
                  <a:gd name="connsiteY17" fmla="*/ 511810 h 929639"/>
                  <a:gd name="connsiteX18" fmla="*/ 23495 w 974724"/>
                  <a:gd name="connsiteY18" fmla="*/ 509905 h 929639"/>
                  <a:gd name="connsiteX19" fmla="*/ 100330 w 974724"/>
                  <a:gd name="connsiteY19" fmla="*/ 476250 h 929639"/>
                  <a:gd name="connsiteX20" fmla="*/ 184785 w 974724"/>
                  <a:gd name="connsiteY20" fmla="*/ 395605 h 929639"/>
                  <a:gd name="connsiteX21" fmla="*/ 267335 w 974724"/>
                  <a:gd name="connsiteY21" fmla="*/ 390525 h 929639"/>
                  <a:gd name="connsiteX22" fmla="*/ 273685 w 974724"/>
                  <a:gd name="connsiteY22" fmla="*/ 494030 h 929639"/>
                  <a:gd name="connsiteX23" fmla="*/ 199390 w 974724"/>
                  <a:gd name="connsiteY23" fmla="*/ 587375 h 929639"/>
                  <a:gd name="connsiteX24" fmla="*/ 76200 w 974724"/>
                  <a:gd name="connsiteY24" fmla="*/ 767715 h 929639"/>
                  <a:gd name="connsiteX25" fmla="*/ 10160 w 974724"/>
                  <a:gd name="connsiteY25" fmla="*/ 811530 h 929639"/>
                  <a:gd name="connsiteX26" fmla="*/ 0 w 974724"/>
                  <a:gd name="connsiteY26" fmla="*/ 828040 h 929639"/>
                  <a:gd name="connsiteX27" fmla="*/ 0 w 974724"/>
                  <a:gd name="connsiteY27" fmla="*/ 929640 h 929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974724" h="929639">
                    <a:moveTo>
                      <a:pt x="974725" y="929640"/>
                    </a:moveTo>
                    <a:lnTo>
                      <a:pt x="974725" y="828040"/>
                    </a:lnTo>
                    <a:cubicBezTo>
                      <a:pt x="974725" y="821055"/>
                      <a:pt x="970915" y="814705"/>
                      <a:pt x="964565" y="811530"/>
                    </a:cubicBezTo>
                    <a:cubicBezTo>
                      <a:pt x="948690" y="803275"/>
                      <a:pt x="916940" y="786130"/>
                      <a:pt x="898525" y="767715"/>
                    </a:cubicBezTo>
                    <a:cubicBezTo>
                      <a:pt x="873125" y="742315"/>
                      <a:pt x="791210" y="607695"/>
                      <a:pt x="775335" y="587375"/>
                    </a:cubicBezTo>
                    <a:cubicBezTo>
                      <a:pt x="759460" y="566420"/>
                      <a:pt x="726440" y="520065"/>
                      <a:pt x="701040" y="494030"/>
                    </a:cubicBezTo>
                    <a:cubicBezTo>
                      <a:pt x="665480" y="457200"/>
                      <a:pt x="669925" y="411480"/>
                      <a:pt x="707390" y="390525"/>
                    </a:cubicBezTo>
                    <a:cubicBezTo>
                      <a:pt x="732790" y="376555"/>
                      <a:pt x="767715" y="377825"/>
                      <a:pt x="788035" y="395605"/>
                    </a:cubicBezTo>
                    <a:cubicBezTo>
                      <a:pt x="815340" y="419100"/>
                      <a:pt x="846455" y="461645"/>
                      <a:pt x="875665" y="476250"/>
                    </a:cubicBezTo>
                    <a:cubicBezTo>
                      <a:pt x="901700" y="489585"/>
                      <a:pt x="938530" y="506095"/>
                      <a:pt x="955675" y="511175"/>
                    </a:cubicBezTo>
                    <a:cubicBezTo>
                      <a:pt x="958850" y="512445"/>
                      <a:pt x="962660" y="512445"/>
                      <a:pt x="965835" y="512445"/>
                    </a:cubicBezTo>
                    <a:lnTo>
                      <a:pt x="969645" y="512445"/>
                    </a:lnTo>
                    <a:lnTo>
                      <a:pt x="969645" y="59690"/>
                    </a:lnTo>
                    <a:cubicBezTo>
                      <a:pt x="969645" y="26670"/>
                      <a:pt x="942975" y="0"/>
                      <a:pt x="909955" y="0"/>
                    </a:cubicBezTo>
                    <a:lnTo>
                      <a:pt x="65405" y="0"/>
                    </a:lnTo>
                    <a:cubicBezTo>
                      <a:pt x="32385" y="0"/>
                      <a:pt x="5715" y="26670"/>
                      <a:pt x="5715" y="59690"/>
                    </a:cubicBezTo>
                    <a:lnTo>
                      <a:pt x="5715" y="511810"/>
                    </a:lnTo>
                    <a:lnTo>
                      <a:pt x="5715" y="511810"/>
                    </a:lnTo>
                    <a:cubicBezTo>
                      <a:pt x="11430" y="512445"/>
                      <a:pt x="17780" y="511810"/>
                      <a:pt x="23495" y="509905"/>
                    </a:cubicBezTo>
                    <a:cubicBezTo>
                      <a:pt x="41910" y="503555"/>
                      <a:pt x="76835" y="490220"/>
                      <a:pt x="100330" y="476250"/>
                    </a:cubicBezTo>
                    <a:cubicBezTo>
                      <a:pt x="127000" y="461010"/>
                      <a:pt x="160020" y="421640"/>
                      <a:pt x="184785" y="395605"/>
                    </a:cubicBezTo>
                    <a:cubicBezTo>
                      <a:pt x="202565" y="376555"/>
                      <a:pt x="241935" y="377190"/>
                      <a:pt x="267335" y="390525"/>
                    </a:cubicBezTo>
                    <a:cubicBezTo>
                      <a:pt x="304800" y="410845"/>
                      <a:pt x="309880" y="456565"/>
                      <a:pt x="273685" y="494030"/>
                    </a:cubicBezTo>
                    <a:cubicBezTo>
                      <a:pt x="248285" y="520065"/>
                      <a:pt x="215265" y="566420"/>
                      <a:pt x="199390" y="587375"/>
                    </a:cubicBezTo>
                    <a:cubicBezTo>
                      <a:pt x="184150" y="607695"/>
                      <a:pt x="101600" y="742315"/>
                      <a:pt x="76200" y="767715"/>
                    </a:cubicBezTo>
                    <a:cubicBezTo>
                      <a:pt x="57785" y="786130"/>
                      <a:pt x="26035" y="803275"/>
                      <a:pt x="10160" y="811530"/>
                    </a:cubicBezTo>
                    <a:cubicBezTo>
                      <a:pt x="3810" y="814705"/>
                      <a:pt x="0" y="821055"/>
                      <a:pt x="0" y="828040"/>
                    </a:cubicBezTo>
                    <a:lnTo>
                      <a:pt x="0" y="929640"/>
                    </a:lnTo>
                  </a:path>
                </a:pathLst>
              </a:custGeom>
              <a:noFill/>
              <a:ln w="19050" cap="rnd">
                <a:solidFill>
                  <a:schemeClr val="bg1">
                    <a:lumMod val="50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sp>
            <p:nvSpPr>
              <p:cNvPr id="58" name="Freeform 563">
                <a:extLst>
                  <a:ext uri="{FF2B5EF4-FFF2-40B4-BE49-F238E27FC236}">
                    <a16:creationId xmlns:a16="http://schemas.microsoft.com/office/drawing/2014/main" id="{992E84AF-0CEE-4F95-A006-0DB78CF30221}"/>
                  </a:ext>
                </a:extLst>
              </p:cNvPr>
              <p:cNvSpPr/>
              <p:nvPr/>
            </p:nvSpPr>
            <p:spPr>
              <a:xfrm>
                <a:off x="5815965" y="3542029"/>
                <a:ext cx="558164" cy="6350"/>
              </a:xfrm>
              <a:custGeom>
                <a:avLst/>
                <a:gdLst>
                  <a:gd name="connsiteX0" fmla="*/ 558165 w 558164"/>
                  <a:gd name="connsiteY0" fmla="*/ 0 h 6350"/>
                  <a:gd name="connsiteX1" fmla="*/ 0 w 558164"/>
                  <a:gd name="connsiteY1" fmla="*/ 0 h 6350"/>
                </a:gdLst>
                <a:ahLst/>
                <a:cxnLst>
                  <a:cxn ang="0">
                    <a:pos x="connsiteX0" y="connsiteY0"/>
                  </a:cxn>
                  <a:cxn ang="0">
                    <a:pos x="connsiteX1" y="connsiteY1"/>
                  </a:cxn>
                </a:cxnLst>
                <a:rect l="l" t="t" r="r" b="b"/>
                <a:pathLst>
                  <a:path w="558164" h="6350">
                    <a:moveTo>
                      <a:pt x="558165" y="0"/>
                    </a:moveTo>
                    <a:lnTo>
                      <a:pt x="0" y="0"/>
                    </a:lnTo>
                  </a:path>
                </a:pathLst>
              </a:custGeom>
              <a:ln w="19050" cap="rnd">
                <a:solidFill>
                  <a:schemeClr val="bg1">
                    <a:lumMod val="50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sp>
            <p:nvSpPr>
              <p:cNvPr id="59" name="Freeform 564">
                <a:extLst>
                  <a:ext uri="{FF2B5EF4-FFF2-40B4-BE49-F238E27FC236}">
                    <a16:creationId xmlns:a16="http://schemas.microsoft.com/office/drawing/2014/main" id="{A6892930-4AB4-42F0-A6B2-82AAFC732A49}"/>
                  </a:ext>
                </a:extLst>
              </p:cNvPr>
              <p:cNvSpPr/>
              <p:nvPr/>
            </p:nvSpPr>
            <p:spPr>
              <a:xfrm>
                <a:off x="5782945" y="2965450"/>
                <a:ext cx="6350" cy="404495"/>
              </a:xfrm>
              <a:custGeom>
                <a:avLst/>
                <a:gdLst>
                  <a:gd name="connsiteX0" fmla="*/ 0 w 6350"/>
                  <a:gd name="connsiteY0" fmla="*/ 0 h 404495"/>
                  <a:gd name="connsiteX1" fmla="*/ 0 w 6350"/>
                  <a:gd name="connsiteY1" fmla="*/ 404495 h 404495"/>
                </a:gdLst>
                <a:ahLst/>
                <a:cxnLst>
                  <a:cxn ang="0">
                    <a:pos x="connsiteX0" y="connsiteY0"/>
                  </a:cxn>
                  <a:cxn ang="0">
                    <a:pos x="connsiteX1" y="connsiteY1"/>
                  </a:cxn>
                </a:cxnLst>
                <a:rect l="l" t="t" r="r" b="b"/>
                <a:pathLst>
                  <a:path w="6350" h="404495">
                    <a:moveTo>
                      <a:pt x="0" y="0"/>
                    </a:moveTo>
                    <a:lnTo>
                      <a:pt x="0" y="404495"/>
                    </a:lnTo>
                  </a:path>
                </a:pathLst>
              </a:custGeom>
              <a:ln w="19050" cap="rnd">
                <a:solidFill>
                  <a:schemeClr val="bg1">
                    <a:lumMod val="50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sp>
            <p:nvSpPr>
              <p:cNvPr id="60" name="Freeform 565">
                <a:extLst>
                  <a:ext uri="{FF2B5EF4-FFF2-40B4-BE49-F238E27FC236}">
                    <a16:creationId xmlns:a16="http://schemas.microsoft.com/office/drawing/2014/main" id="{68BD74E3-B02D-4046-8448-C9AB2C4EAD22}"/>
                  </a:ext>
                </a:extLst>
              </p:cNvPr>
              <p:cNvSpPr/>
              <p:nvPr/>
            </p:nvSpPr>
            <p:spPr>
              <a:xfrm>
                <a:off x="6427470" y="2965450"/>
                <a:ext cx="6350" cy="424179"/>
              </a:xfrm>
              <a:custGeom>
                <a:avLst/>
                <a:gdLst>
                  <a:gd name="connsiteX0" fmla="*/ 0 w 6350"/>
                  <a:gd name="connsiteY0" fmla="*/ 0 h 424179"/>
                  <a:gd name="connsiteX1" fmla="*/ 0 w 6350"/>
                  <a:gd name="connsiteY1" fmla="*/ 424180 h 424179"/>
                </a:gdLst>
                <a:ahLst/>
                <a:cxnLst>
                  <a:cxn ang="0">
                    <a:pos x="connsiteX0" y="connsiteY0"/>
                  </a:cxn>
                  <a:cxn ang="0">
                    <a:pos x="connsiteX1" y="connsiteY1"/>
                  </a:cxn>
                </a:cxnLst>
                <a:rect l="l" t="t" r="r" b="b"/>
                <a:pathLst>
                  <a:path w="6350" h="424179">
                    <a:moveTo>
                      <a:pt x="0" y="0"/>
                    </a:moveTo>
                    <a:lnTo>
                      <a:pt x="0" y="424180"/>
                    </a:lnTo>
                  </a:path>
                </a:pathLst>
              </a:custGeom>
              <a:ln w="19050" cap="rnd">
                <a:solidFill>
                  <a:schemeClr val="bg1">
                    <a:lumMod val="50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sp>
            <p:nvSpPr>
              <p:cNvPr id="61" name="Freeform 566">
                <a:extLst>
                  <a:ext uri="{FF2B5EF4-FFF2-40B4-BE49-F238E27FC236}">
                    <a16:creationId xmlns:a16="http://schemas.microsoft.com/office/drawing/2014/main" id="{72BF000D-60BC-44DF-9630-22EF79DFA36F}"/>
                  </a:ext>
                </a:extLst>
              </p:cNvPr>
              <p:cNvSpPr/>
              <p:nvPr/>
            </p:nvSpPr>
            <p:spPr>
              <a:xfrm>
                <a:off x="5674360" y="3206750"/>
                <a:ext cx="52070" cy="52070"/>
              </a:xfrm>
              <a:custGeom>
                <a:avLst/>
                <a:gdLst>
                  <a:gd name="connsiteX0" fmla="*/ 52070 w 52070"/>
                  <a:gd name="connsiteY0" fmla="*/ 26035 h 52070"/>
                  <a:gd name="connsiteX1" fmla="*/ 26035 w 52070"/>
                  <a:gd name="connsiteY1" fmla="*/ 52070 h 52070"/>
                  <a:gd name="connsiteX2" fmla="*/ 0 w 52070"/>
                  <a:gd name="connsiteY2" fmla="*/ 26035 h 52070"/>
                  <a:gd name="connsiteX3" fmla="*/ 26035 w 52070"/>
                  <a:gd name="connsiteY3" fmla="*/ 0 h 52070"/>
                  <a:gd name="connsiteX4" fmla="*/ 52070 w 52070"/>
                  <a:gd name="connsiteY4" fmla="*/ 26035 h 52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070" h="52070">
                    <a:moveTo>
                      <a:pt x="52070" y="26035"/>
                    </a:moveTo>
                    <a:cubicBezTo>
                      <a:pt x="52070" y="40414"/>
                      <a:pt x="40414" y="52070"/>
                      <a:pt x="26035" y="52070"/>
                    </a:cubicBezTo>
                    <a:cubicBezTo>
                      <a:pt x="11656" y="52070"/>
                      <a:pt x="0" y="40414"/>
                      <a:pt x="0" y="26035"/>
                    </a:cubicBezTo>
                    <a:cubicBezTo>
                      <a:pt x="0" y="11656"/>
                      <a:pt x="11656" y="0"/>
                      <a:pt x="26035" y="0"/>
                    </a:cubicBezTo>
                    <a:cubicBezTo>
                      <a:pt x="40414" y="0"/>
                      <a:pt x="52070" y="11656"/>
                      <a:pt x="52070" y="26035"/>
                    </a:cubicBezTo>
                    <a:close/>
                  </a:path>
                </a:pathLst>
              </a:custGeom>
              <a:noFill/>
              <a:ln w="19050" cap="rnd">
                <a:solidFill>
                  <a:schemeClr val="bg1">
                    <a:lumMod val="50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sp>
            <p:nvSpPr>
              <p:cNvPr id="62" name="Freeform 567">
                <a:extLst>
                  <a:ext uri="{FF2B5EF4-FFF2-40B4-BE49-F238E27FC236}">
                    <a16:creationId xmlns:a16="http://schemas.microsoft.com/office/drawing/2014/main" id="{B0DBE1CD-6A83-4F54-948D-C2AFFECAE6D8}"/>
                  </a:ext>
                </a:extLst>
              </p:cNvPr>
              <p:cNvSpPr/>
              <p:nvPr/>
            </p:nvSpPr>
            <p:spPr>
              <a:xfrm>
                <a:off x="6486525" y="3304540"/>
                <a:ext cx="30479" cy="30479"/>
              </a:xfrm>
              <a:custGeom>
                <a:avLst/>
                <a:gdLst>
                  <a:gd name="connsiteX0" fmla="*/ 30480 w 30479"/>
                  <a:gd name="connsiteY0" fmla="*/ 15240 h 30479"/>
                  <a:gd name="connsiteX1" fmla="*/ 15240 w 30479"/>
                  <a:gd name="connsiteY1" fmla="*/ 30480 h 30479"/>
                  <a:gd name="connsiteX2" fmla="*/ 0 w 30479"/>
                  <a:gd name="connsiteY2" fmla="*/ 15240 h 30479"/>
                  <a:gd name="connsiteX3" fmla="*/ 15240 w 30479"/>
                  <a:gd name="connsiteY3" fmla="*/ 0 h 30479"/>
                  <a:gd name="connsiteX4" fmla="*/ 30480 w 30479"/>
                  <a:gd name="connsiteY4" fmla="*/ 15240 h 30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79" h="30479">
                    <a:moveTo>
                      <a:pt x="30480" y="15240"/>
                    </a:moveTo>
                    <a:cubicBezTo>
                      <a:pt x="30480" y="23657"/>
                      <a:pt x="23657" y="30480"/>
                      <a:pt x="15240" y="30480"/>
                    </a:cubicBezTo>
                    <a:cubicBezTo>
                      <a:pt x="6823" y="30480"/>
                      <a:pt x="0" y="23657"/>
                      <a:pt x="0" y="15240"/>
                    </a:cubicBezTo>
                    <a:cubicBezTo>
                      <a:pt x="0" y="6823"/>
                      <a:pt x="6823" y="0"/>
                      <a:pt x="15240" y="0"/>
                    </a:cubicBezTo>
                    <a:cubicBezTo>
                      <a:pt x="23657" y="0"/>
                      <a:pt x="30480" y="6823"/>
                      <a:pt x="30480" y="15240"/>
                    </a:cubicBezTo>
                    <a:close/>
                  </a:path>
                </a:pathLst>
              </a:custGeom>
              <a:noFill/>
              <a:ln w="19050" cap="rnd">
                <a:solidFill>
                  <a:schemeClr val="bg1">
                    <a:lumMod val="50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sp>
            <p:nvSpPr>
              <p:cNvPr id="63" name="Freeform 568">
                <a:extLst>
                  <a:ext uri="{FF2B5EF4-FFF2-40B4-BE49-F238E27FC236}">
                    <a16:creationId xmlns:a16="http://schemas.microsoft.com/office/drawing/2014/main" id="{A23FF277-A056-4911-8915-0FF089B5E224}"/>
                  </a:ext>
                </a:extLst>
              </p:cNvPr>
              <p:cNvSpPr/>
              <p:nvPr/>
            </p:nvSpPr>
            <p:spPr>
              <a:xfrm>
                <a:off x="6492875" y="3160395"/>
                <a:ext cx="20320" cy="76200"/>
              </a:xfrm>
              <a:custGeom>
                <a:avLst/>
                <a:gdLst>
                  <a:gd name="connsiteX0" fmla="*/ 10160 w 20320"/>
                  <a:gd name="connsiteY0" fmla="*/ 76200 h 76200"/>
                  <a:gd name="connsiteX1" fmla="*/ 10160 w 20320"/>
                  <a:gd name="connsiteY1" fmla="*/ 76200 h 76200"/>
                  <a:gd name="connsiteX2" fmla="*/ 0 w 20320"/>
                  <a:gd name="connsiteY2" fmla="*/ 66040 h 76200"/>
                  <a:gd name="connsiteX3" fmla="*/ 0 w 20320"/>
                  <a:gd name="connsiteY3" fmla="*/ 10160 h 76200"/>
                  <a:gd name="connsiteX4" fmla="*/ 10160 w 20320"/>
                  <a:gd name="connsiteY4" fmla="*/ 0 h 76200"/>
                  <a:gd name="connsiteX5" fmla="*/ 10160 w 20320"/>
                  <a:gd name="connsiteY5" fmla="*/ 0 h 76200"/>
                  <a:gd name="connsiteX6" fmla="*/ 20320 w 20320"/>
                  <a:gd name="connsiteY6" fmla="*/ 10160 h 76200"/>
                  <a:gd name="connsiteX7" fmla="*/ 20320 w 20320"/>
                  <a:gd name="connsiteY7" fmla="*/ 66040 h 76200"/>
                  <a:gd name="connsiteX8" fmla="*/ 10160 w 20320"/>
                  <a:gd name="connsiteY8" fmla="*/ 76200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20" h="76200">
                    <a:moveTo>
                      <a:pt x="10160" y="76200"/>
                    </a:moveTo>
                    <a:lnTo>
                      <a:pt x="10160" y="76200"/>
                    </a:lnTo>
                    <a:cubicBezTo>
                      <a:pt x="4445" y="76200"/>
                      <a:pt x="0" y="71755"/>
                      <a:pt x="0" y="66040"/>
                    </a:cubicBezTo>
                    <a:lnTo>
                      <a:pt x="0" y="10160"/>
                    </a:lnTo>
                    <a:cubicBezTo>
                      <a:pt x="0" y="4445"/>
                      <a:pt x="4445" y="0"/>
                      <a:pt x="10160" y="0"/>
                    </a:cubicBezTo>
                    <a:lnTo>
                      <a:pt x="10160" y="0"/>
                    </a:lnTo>
                    <a:cubicBezTo>
                      <a:pt x="15875" y="0"/>
                      <a:pt x="20320" y="4445"/>
                      <a:pt x="20320" y="10160"/>
                    </a:cubicBezTo>
                    <a:lnTo>
                      <a:pt x="20320" y="66040"/>
                    </a:lnTo>
                    <a:cubicBezTo>
                      <a:pt x="20320" y="71755"/>
                      <a:pt x="15875" y="76200"/>
                      <a:pt x="10160" y="76200"/>
                    </a:cubicBezTo>
                    <a:close/>
                  </a:path>
                </a:pathLst>
              </a:custGeom>
              <a:noFill/>
              <a:ln w="19050" cap="rnd">
                <a:solidFill>
                  <a:schemeClr val="bg1">
                    <a:lumMod val="50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grpSp>
        <p:grpSp>
          <p:nvGrpSpPr>
            <p:cNvPr id="45" name="Graphic 178">
              <a:extLst>
                <a:ext uri="{FF2B5EF4-FFF2-40B4-BE49-F238E27FC236}">
                  <a16:creationId xmlns:a16="http://schemas.microsoft.com/office/drawing/2014/main" id="{DC8A3F7E-2DBA-47C1-9684-E7CB72AC3999}"/>
                </a:ext>
              </a:extLst>
            </p:cNvPr>
            <p:cNvGrpSpPr/>
            <p:nvPr/>
          </p:nvGrpSpPr>
          <p:grpSpPr>
            <a:xfrm>
              <a:off x="5856336" y="4774245"/>
              <a:ext cx="1088455" cy="1088454"/>
              <a:chOff x="5863695" y="3015191"/>
              <a:chExt cx="470429" cy="470429"/>
            </a:xfrm>
            <a:noFill/>
          </p:grpSpPr>
          <p:sp>
            <p:nvSpPr>
              <p:cNvPr id="49" name="Freeform 554">
                <a:extLst>
                  <a:ext uri="{FF2B5EF4-FFF2-40B4-BE49-F238E27FC236}">
                    <a16:creationId xmlns:a16="http://schemas.microsoft.com/office/drawing/2014/main" id="{4ADEE5C7-6EC2-4346-A4AE-1A1A1EC7B9AB}"/>
                  </a:ext>
                </a:extLst>
              </p:cNvPr>
              <p:cNvSpPr/>
              <p:nvPr/>
            </p:nvSpPr>
            <p:spPr>
              <a:xfrm>
                <a:off x="6211887" y="3096683"/>
                <a:ext cx="122237" cy="122237"/>
              </a:xfrm>
              <a:custGeom>
                <a:avLst/>
                <a:gdLst>
                  <a:gd name="connsiteX0" fmla="*/ 471 w 122237"/>
                  <a:gd name="connsiteY0" fmla="*/ 63383 h 122237"/>
                  <a:gd name="connsiteX1" fmla="*/ 59737 w 122237"/>
                  <a:gd name="connsiteY1" fmla="*/ 412 h 122237"/>
                  <a:gd name="connsiteX2" fmla="*/ 63442 w 122237"/>
                  <a:gd name="connsiteY2" fmla="*/ 412 h 122237"/>
                  <a:gd name="connsiteX3" fmla="*/ 122708 w 122237"/>
                  <a:gd name="connsiteY3" fmla="*/ 63383 h 122237"/>
                  <a:gd name="connsiteX4" fmla="*/ 122708 w 122237"/>
                  <a:gd name="connsiteY4" fmla="*/ 111537 h 122237"/>
                  <a:gd name="connsiteX5" fmla="*/ 111596 w 122237"/>
                  <a:gd name="connsiteY5" fmla="*/ 122650 h 122237"/>
                  <a:gd name="connsiteX6" fmla="*/ 11583 w 122237"/>
                  <a:gd name="connsiteY6" fmla="*/ 122650 h 122237"/>
                  <a:gd name="connsiteX7" fmla="*/ 471 w 122237"/>
                  <a:gd name="connsiteY7" fmla="*/ 111537 h 122237"/>
                  <a:gd name="connsiteX8" fmla="*/ 471 w 122237"/>
                  <a:gd name="connsiteY8" fmla="*/ 63383 h 122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237" h="122237">
                    <a:moveTo>
                      <a:pt x="471" y="63383"/>
                    </a:moveTo>
                    <a:cubicBezTo>
                      <a:pt x="471" y="30045"/>
                      <a:pt x="26400" y="412"/>
                      <a:pt x="59737" y="412"/>
                    </a:cubicBezTo>
                    <a:cubicBezTo>
                      <a:pt x="59737" y="412"/>
                      <a:pt x="63442" y="412"/>
                      <a:pt x="63442" y="412"/>
                    </a:cubicBezTo>
                    <a:cubicBezTo>
                      <a:pt x="96779" y="4116"/>
                      <a:pt x="122708" y="30045"/>
                      <a:pt x="122708" y="63383"/>
                    </a:cubicBezTo>
                    <a:lnTo>
                      <a:pt x="122708" y="111537"/>
                    </a:lnTo>
                    <a:cubicBezTo>
                      <a:pt x="122708" y="118946"/>
                      <a:pt x="119004" y="122650"/>
                      <a:pt x="111596" y="122650"/>
                    </a:cubicBezTo>
                    <a:lnTo>
                      <a:pt x="11583" y="122650"/>
                    </a:lnTo>
                    <a:cubicBezTo>
                      <a:pt x="4175" y="122650"/>
                      <a:pt x="471" y="118946"/>
                      <a:pt x="471" y="111537"/>
                    </a:cubicBezTo>
                    <a:lnTo>
                      <a:pt x="471" y="63383"/>
                    </a:lnTo>
                    <a:close/>
                  </a:path>
                </a:pathLst>
              </a:custGeom>
              <a:noFill/>
              <a:ln w="19050" cap="rnd">
                <a:solidFill>
                  <a:schemeClr val="bg1">
                    <a:lumMod val="50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sp>
            <p:nvSpPr>
              <p:cNvPr id="50" name="Freeform 555">
                <a:extLst>
                  <a:ext uri="{FF2B5EF4-FFF2-40B4-BE49-F238E27FC236}">
                    <a16:creationId xmlns:a16="http://schemas.microsoft.com/office/drawing/2014/main" id="{C2D6071A-1777-4D1B-9774-0D4CD3AA3239}"/>
                  </a:ext>
                </a:extLst>
              </p:cNvPr>
              <p:cNvSpPr/>
              <p:nvPr/>
            </p:nvSpPr>
            <p:spPr>
              <a:xfrm>
                <a:off x="6037791" y="3015191"/>
                <a:ext cx="122237" cy="122237"/>
              </a:xfrm>
              <a:custGeom>
                <a:avLst/>
                <a:gdLst>
                  <a:gd name="connsiteX0" fmla="*/ 448 w 122237"/>
                  <a:gd name="connsiteY0" fmla="*/ 63372 h 122237"/>
                  <a:gd name="connsiteX1" fmla="*/ 59714 w 122237"/>
                  <a:gd name="connsiteY1" fmla="*/ 401 h 122237"/>
                  <a:gd name="connsiteX2" fmla="*/ 63419 w 122237"/>
                  <a:gd name="connsiteY2" fmla="*/ 401 h 122237"/>
                  <a:gd name="connsiteX3" fmla="*/ 122685 w 122237"/>
                  <a:gd name="connsiteY3" fmla="*/ 63372 h 122237"/>
                  <a:gd name="connsiteX4" fmla="*/ 122685 w 122237"/>
                  <a:gd name="connsiteY4" fmla="*/ 111526 h 122237"/>
                  <a:gd name="connsiteX5" fmla="*/ 111573 w 122237"/>
                  <a:gd name="connsiteY5" fmla="*/ 122639 h 122237"/>
                  <a:gd name="connsiteX6" fmla="*/ 11560 w 122237"/>
                  <a:gd name="connsiteY6" fmla="*/ 122639 h 122237"/>
                  <a:gd name="connsiteX7" fmla="*/ 448 w 122237"/>
                  <a:gd name="connsiteY7" fmla="*/ 111526 h 122237"/>
                  <a:gd name="connsiteX8" fmla="*/ 448 w 122237"/>
                  <a:gd name="connsiteY8" fmla="*/ 63372 h 122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237" h="122237">
                    <a:moveTo>
                      <a:pt x="448" y="63372"/>
                    </a:moveTo>
                    <a:cubicBezTo>
                      <a:pt x="448" y="30035"/>
                      <a:pt x="26377" y="401"/>
                      <a:pt x="59714" y="401"/>
                    </a:cubicBezTo>
                    <a:cubicBezTo>
                      <a:pt x="59714" y="401"/>
                      <a:pt x="63419" y="401"/>
                      <a:pt x="63419" y="401"/>
                    </a:cubicBezTo>
                    <a:cubicBezTo>
                      <a:pt x="96756" y="4106"/>
                      <a:pt x="122685" y="30035"/>
                      <a:pt x="122685" y="63372"/>
                    </a:cubicBezTo>
                    <a:lnTo>
                      <a:pt x="122685" y="111526"/>
                    </a:lnTo>
                    <a:cubicBezTo>
                      <a:pt x="122685" y="118935"/>
                      <a:pt x="118981" y="122639"/>
                      <a:pt x="111573" y="122639"/>
                    </a:cubicBezTo>
                    <a:lnTo>
                      <a:pt x="11560" y="122639"/>
                    </a:lnTo>
                    <a:cubicBezTo>
                      <a:pt x="4152" y="122639"/>
                      <a:pt x="448" y="118935"/>
                      <a:pt x="448" y="111526"/>
                    </a:cubicBezTo>
                    <a:lnTo>
                      <a:pt x="448" y="63372"/>
                    </a:lnTo>
                    <a:close/>
                  </a:path>
                </a:pathLst>
              </a:custGeom>
              <a:noFill/>
              <a:ln w="19050" cap="rnd">
                <a:solidFill>
                  <a:schemeClr val="bg1">
                    <a:lumMod val="50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sp>
            <p:nvSpPr>
              <p:cNvPr id="51" name="Freeform 556">
                <a:extLst>
                  <a:ext uri="{FF2B5EF4-FFF2-40B4-BE49-F238E27FC236}">
                    <a16:creationId xmlns:a16="http://schemas.microsoft.com/office/drawing/2014/main" id="{213AB34A-7CE2-4328-8F42-419A2F8F9AE4}"/>
                  </a:ext>
                </a:extLst>
              </p:cNvPr>
              <p:cNvSpPr/>
              <p:nvPr/>
            </p:nvSpPr>
            <p:spPr>
              <a:xfrm>
                <a:off x="5863695" y="3096683"/>
                <a:ext cx="122237" cy="122237"/>
              </a:xfrm>
              <a:custGeom>
                <a:avLst/>
                <a:gdLst>
                  <a:gd name="connsiteX0" fmla="*/ 425 w 122237"/>
                  <a:gd name="connsiteY0" fmla="*/ 63383 h 122237"/>
                  <a:gd name="connsiteX1" fmla="*/ 59692 w 122237"/>
                  <a:gd name="connsiteY1" fmla="*/ 412 h 122237"/>
                  <a:gd name="connsiteX2" fmla="*/ 63396 w 122237"/>
                  <a:gd name="connsiteY2" fmla="*/ 412 h 122237"/>
                  <a:gd name="connsiteX3" fmla="*/ 122662 w 122237"/>
                  <a:gd name="connsiteY3" fmla="*/ 63383 h 122237"/>
                  <a:gd name="connsiteX4" fmla="*/ 122662 w 122237"/>
                  <a:gd name="connsiteY4" fmla="*/ 111537 h 122237"/>
                  <a:gd name="connsiteX5" fmla="*/ 111550 w 122237"/>
                  <a:gd name="connsiteY5" fmla="*/ 122650 h 122237"/>
                  <a:gd name="connsiteX6" fmla="*/ 11537 w 122237"/>
                  <a:gd name="connsiteY6" fmla="*/ 122650 h 122237"/>
                  <a:gd name="connsiteX7" fmla="*/ 425 w 122237"/>
                  <a:gd name="connsiteY7" fmla="*/ 111537 h 122237"/>
                  <a:gd name="connsiteX8" fmla="*/ 425 w 122237"/>
                  <a:gd name="connsiteY8" fmla="*/ 63383 h 122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237" h="122237">
                    <a:moveTo>
                      <a:pt x="425" y="63383"/>
                    </a:moveTo>
                    <a:cubicBezTo>
                      <a:pt x="425" y="30045"/>
                      <a:pt x="26354" y="412"/>
                      <a:pt x="59692" y="412"/>
                    </a:cubicBezTo>
                    <a:cubicBezTo>
                      <a:pt x="59692" y="412"/>
                      <a:pt x="63396" y="412"/>
                      <a:pt x="63396" y="412"/>
                    </a:cubicBezTo>
                    <a:cubicBezTo>
                      <a:pt x="96733" y="4116"/>
                      <a:pt x="122662" y="30045"/>
                      <a:pt x="122662" y="63383"/>
                    </a:cubicBezTo>
                    <a:lnTo>
                      <a:pt x="122662" y="111537"/>
                    </a:lnTo>
                    <a:cubicBezTo>
                      <a:pt x="122662" y="118946"/>
                      <a:pt x="118958" y="122650"/>
                      <a:pt x="111550" y="122650"/>
                    </a:cubicBezTo>
                    <a:lnTo>
                      <a:pt x="11537" y="122650"/>
                    </a:lnTo>
                    <a:cubicBezTo>
                      <a:pt x="4129" y="122650"/>
                      <a:pt x="425" y="118946"/>
                      <a:pt x="425" y="111537"/>
                    </a:cubicBezTo>
                    <a:lnTo>
                      <a:pt x="425" y="63383"/>
                    </a:lnTo>
                    <a:close/>
                  </a:path>
                </a:pathLst>
              </a:custGeom>
              <a:noFill/>
              <a:ln w="19050" cap="rnd">
                <a:solidFill>
                  <a:schemeClr val="bg1">
                    <a:lumMod val="50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sp>
            <p:nvSpPr>
              <p:cNvPr id="52" name="Freeform 557">
                <a:extLst>
                  <a:ext uri="{FF2B5EF4-FFF2-40B4-BE49-F238E27FC236}">
                    <a16:creationId xmlns:a16="http://schemas.microsoft.com/office/drawing/2014/main" id="{F1BEECD0-EBEF-4BE8-A4D3-4BA0362DFC6B}"/>
                  </a:ext>
                </a:extLst>
              </p:cNvPr>
              <p:cNvSpPr/>
              <p:nvPr/>
            </p:nvSpPr>
            <p:spPr>
              <a:xfrm>
                <a:off x="5974820" y="3407833"/>
                <a:ext cx="244474" cy="77787"/>
              </a:xfrm>
              <a:custGeom>
                <a:avLst/>
                <a:gdLst>
                  <a:gd name="connsiteX0" fmla="*/ 163431 w 244474"/>
                  <a:gd name="connsiteY0" fmla="*/ 450 h 77787"/>
                  <a:gd name="connsiteX1" fmla="*/ 241218 w 244474"/>
                  <a:gd name="connsiteY1" fmla="*/ 59716 h 77787"/>
                  <a:gd name="connsiteX2" fmla="*/ 244923 w 244474"/>
                  <a:gd name="connsiteY2" fmla="*/ 74533 h 77787"/>
                  <a:gd name="connsiteX3" fmla="*/ 237514 w 244474"/>
                  <a:gd name="connsiteY3" fmla="*/ 78237 h 77787"/>
                  <a:gd name="connsiteX4" fmla="*/ 11560 w 244474"/>
                  <a:gd name="connsiteY4" fmla="*/ 78237 h 77787"/>
                  <a:gd name="connsiteX5" fmla="*/ 448 w 244474"/>
                  <a:gd name="connsiteY5" fmla="*/ 67125 h 77787"/>
                  <a:gd name="connsiteX6" fmla="*/ 4152 w 244474"/>
                  <a:gd name="connsiteY6" fmla="*/ 59716 h 77787"/>
                  <a:gd name="connsiteX7" fmla="*/ 81939 w 244474"/>
                  <a:gd name="connsiteY7" fmla="*/ 450 h 77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4474" h="77787">
                    <a:moveTo>
                      <a:pt x="163431" y="450"/>
                    </a:moveTo>
                    <a:lnTo>
                      <a:pt x="241218" y="59716"/>
                    </a:lnTo>
                    <a:cubicBezTo>
                      <a:pt x="244923" y="63420"/>
                      <a:pt x="244923" y="70829"/>
                      <a:pt x="244923" y="74533"/>
                    </a:cubicBezTo>
                    <a:cubicBezTo>
                      <a:pt x="241218" y="78237"/>
                      <a:pt x="241218" y="78237"/>
                      <a:pt x="237514" y="78237"/>
                    </a:cubicBezTo>
                    <a:lnTo>
                      <a:pt x="11560" y="78237"/>
                    </a:lnTo>
                    <a:cubicBezTo>
                      <a:pt x="4152" y="78237"/>
                      <a:pt x="448" y="74533"/>
                      <a:pt x="448" y="67125"/>
                    </a:cubicBezTo>
                    <a:cubicBezTo>
                      <a:pt x="448" y="63420"/>
                      <a:pt x="448" y="59716"/>
                      <a:pt x="4152" y="59716"/>
                    </a:cubicBezTo>
                    <a:lnTo>
                      <a:pt x="81939" y="450"/>
                    </a:lnTo>
                  </a:path>
                </a:pathLst>
              </a:custGeom>
              <a:noFill/>
              <a:ln w="19050" cap="rnd">
                <a:solidFill>
                  <a:schemeClr val="bg1">
                    <a:lumMod val="50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sp>
            <p:nvSpPr>
              <p:cNvPr id="53" name="Freeform 558">
                <a:extLst>
                  <a:ext uri="{FF2B5EF4-FFF2-40B4-BE49-F238E27FC236}">
                    <a16:creationId xmlns:a16="http://schemas.microsoft.com/office/drawing/2014/main" id="{DE6DE2E3-ED41-4BD3-A4B7-38EE7FAE1531}"/>
                  </a:ext>
                </a:extLst>
              </p:cNvPr>
              <p:cNvSpPr/>
              <p:nvPr/>
            </p:nvSpPr>
            <p:spPr>
              <a:xfrm>
                <a:off x="6097058" y="3230033"/>
                <a:ext cx="6350" cy="40746"/>
              </a:xfrm>
              <a:custGeom>
                <a:avLst/>
                <a:gdLst>
                  <a:gd name="connsiteX0" fmla="*/ 448 w 6350"/>
                  <a:gd name="connsiteY0" fmla="*/ 424 h 40746"/>
                  <a:gd name="connsiteX1" fmla="*/ 448 w 6350"/>
                  <a:gd name="connsiteY1" fmla="*/ 41170 h 40746"/>
                </a:gdLst>
                <a:ahLst/>
                <a:cxnLst>
                  <a:cxn ang="0">
                    <a:pos x="connsiteX0" y="connsiteY0"/>
                  </a:cxn>
                  <a:cxn ang="0">
                    <a:pos x="connsiteX1" y="connsiteY1"/>
                  </a:cxn>
                </a:cxnLst>
                <a:rect l="l" t="t" r="r" b="b"/>
                <a:pathLst>
                  <a:path w="6350" h="40746">
                    <a:moveTo>
                      <a:pt x="448" y="424"/>
                    </a:moveTo>
                    <a:lnTo>
                      <a:pt x="448" y="41170"/>
                    </a:lnTo>
                  </a:path>
                </a:pathLst>
              </a:custGeom>
              <a:noFill/>
              <a:ln w="19050" cap="rnd">
                <a:solidFill>
                  <a:schemeClr val="bg1">
                    <a:lumMod val="50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sp>
            <p:nvSpPr>
              <p:cNvPr id="54" name="Freeform 559">
                <a:extLst>
                  <a:ext uri="{FF2B5EF4-FFF2-40B4-BE49-F238E27FC236}">
                    <a16:creationId xmlns:a16="http://schemas.microsoft.com/office/drawing/2014/main" id="{10789E44-8B0F-4135-BCE6-15A7B9BBA621}"/>
                  </a:ext>
                </a:extLst>
              </p:cNvPr>
              <p:cNvSpPr/>
              <p:nvPr/>
            </p:nvSpPr>
            <p:spPr>
              <a:xfrm>
                <a:off x="6056312" y="3322637"/>
                <a:ext cx="81491" cy="162983"/>
              </a:xfrm>
              <a:custGeom>
                <a:avLst/>
                <a:gdLst>
                  <a:gd name="connsiteX0" fmla="*/ 81939 w 81491"/>
                  <a:gd name="connsiteY0" fmla="*/ 41190 h 162983"/>
                  <a:gd name="connsiteX1" fmla="*/ 41193 w 81491"/>
                  <a:gd name="connsiteY1" fmla="*/ 444 h 162983"/>
                  <a:gd name="connsiteX2" fmla="*/ 448 w 81491"/>
                  <a:gd name="connsiteY2" fmla="*/ 41190 h 162983"/>
                  <a:gd name="connsiteX3" fmla="*/ 448 w 81491"/>
                  <a:gd name="connsiteY3" fmla="*/ 163428 h 162983"/>
                  <a:gd name="connsiteX4" fmla="*/ 81939 w 81491"/>
                  <a:gd name="connsiteY4" fmla="*/ 163428 h 162983"/>
                  <a:gd name="connsiteX5" fmla="*/ 81939 w 81491"/>
                  <a:gd name="connsiteY5" fmla="*/ 41190 h 162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491" h="162983">
                    <a:moveTo>
                      <a:pt x="81939" y="41190"/>
                    </a:moveTo>
                    <a:cubicBezTo>
                      <a:pt x="81939" y="18965"/>
                      <a:pt x="63418" y="444"/>
                      <a:pt x="41193" y="444"/>
                    </a:cubicBezTo>
                    <a:cubicBezTo>
                      <a:pt x="18968" y="444"/>
                      <a:pt x="448" y="18965"/>
                      <a:pt x="448" y="41190"/>
                    </a:cubicBezTo>
                    <a:lnTo>
                      <a:pt x="448" y="163428"/>
                    </a:lnTo>
                    <a:lnTo>
                      <a:pt x="81939" y="163428"/>
                    </a:lnTo>
                    <a:lnTo>
                      <a:pt x="81939" y="41190"/>
                    </a:lnTo>
                    <a:close/>
                  </a:path>
                </a:pathLst>
              </a:custGeom>
              <a:noFill/>
              <a:ln w="19050" cap="rnd">
                <a:solidFill>
                  <a:schemeClr val="bg1">
                    <a:lumMod val="50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grpSp>
      </p:grpSp>
      <p:grpSp>
        <p:nvGrpSpPr>
          <p:cNvPr id="65" name="Graphic 136">
            <a:extLst>
              <a:ext uri="{FF2B5EF4-FFF2-40B4-BE49-F238E27FC236}">
                <a16:creationId xmlns:a16="http://schemas.microsoft.com/office/drawing/2014/main" id="{63110932-D122-4FEF-BA7E-BC9560C51826}"/>
              </a:ext>
            </a:extLst>
          </p:cNvPr>
          <p:cNvGrpSpPr>
            <a:grpSpLocks noChangeAspect="1"/>
          </p:cNvGrpSpPr>
          <p:nvPr/>
        </p:nvGrpSpPr>
        <p:grpSpPr>
          <a:xfrm>
            <a:off x="5060862" y="5230465"/>
            <a:ext cx="659431" cy="612603"/>
            <a:chOff x="5957093" y="2789869"/>
            <a:chExt cx="777874" cy="722635"/>
          </a:xfrm>
          <a:noFill/>
        </p:grpSpPr>
        <p:sp>
          <p:nvSpPr>
            <p:cNvPr id="66" name="Freeform 408">
              <a:extLst>
                <a:ext uri="{FF2B5EF4-FFF2-40B4-BE49-F238E27FC236}">
                  <a16:creationId xmlns:a16="http://schemas.microsoft.com/office/drawing/2014/main" id="{35EEE29C-F363-47A7-A4EA-BC41F5770F64}"/>
                </a:ext>
              </a:extLst>
            </p:cNvPr>
            <p:cNvSpPr/>
            <p:nvPr/>
          </p:nvSpPr>
          <p:spPr>
            <a:xfrm>
              <a:off x="6057106" y="3345100"/>
              <a:ext cx="578183" cy="167404"/>
            </a:xfrm>
            <a:custGeom>
              <a:avLst/>
              <a:gdLst>
                <a:gd name="connsiteX0" fmla="*/ 80 w 578183"/>
                <a:gd name="connsiteY0" fmla="*/ 58 h 167404"/>
                <a:gd name="connsiteX1" fmla="*/ 455198 w 578183"/>
                <a:gd name="connsiteY1" fmla="*/ 123123 h 167404"/>
                <a:gd name="connsiteX2" fmla="*/ 578263 w 578183"/>
                <a:gd name="connsiteY2" fmla="*/ 58 h 167404"/>
              </a:gdLst>
              <a:ahLst/>
              <a:cxnLst>
                <a:cxn ang="0">
                  <a:pos x="connsiteX0" y="connsiteY0"/>
                </a:cxn>
                <a:cxn ang="0">
                  <a:pos x="connsiteX1" y="connsiteY1"/>
                </a:cxn>
                <a:cxn ang="0">
                  <a:pos x="connsiteX2" y="connsiteY2"/>
                </a:cxn>
              </a:cxnLst>
              <a:rect l="l" t="t" r="r" b="b"/>
              <a:pathLst>
                <a:path w="578183" h="167404">
                  <a:moveTo>
                    <a:pt x="80" y="58"/>
                  </a:moveTo>
                  <a:cubicBezTo>
                    <a:pt x="91774" y="159719"/>
                    <a:pt x="295537" y="214817"/>
                    <a:pt x="455198" y="123123"/>
                  </a:cubicBezTo>
                  <a:cubicBezTo>
                    <a:pt x="506393" y="93722"/>
                    <a:pt x="548862" y="51253"/>
                    <a:pt x="578263" y="58"/>
                  </a:cubicBezTo>
                </a:path>
              </a:pathLst>
            </a:custGeom>
            <a:noFill/>
            <a:ln w="25400" cap="rnd">
              <a:solidFill>
                <a:schemeClr val="accent2">
                  <a:lumMod val="50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sp>
          <p:nvSpPr>
            <p:cNvPr id="67" name="Freeform 409">
              <a:extLst>
                <a:ext uri="{FF2B5EF4-FFF2-40B4-BE49-F238E27FC236}">
                  <a16:creationId xmlns:a16="http://schemas.microsoft.com/office/drawing/2014/main" id="{65C84428-2CDF-47D0-819C-484619E399BD}"/>
                </a:ext>
              </a:extLst>
            </p:cNvPr>
            <p:cNvSpPr/>
            <p:nvPr/>
          </p:nvSpPr>
          <p:spPr>
            <a:xfrm>
              <a:off x="5957093" y="2956718"/>
              <a:ext cx="777874" cy="388937"/>
            </a:xfrm>
            <a:custGeom>
              <a:avLst/>
              <a:gdLst>
                <a:gd name="connsiteX0" fmla="*/ 777955 w 777874"/>
                <a:gd name="connsiteY0" fmla="*/ 277846 h 388937"/>
                <a:gd name="connsiteX1" fmla="*/ 666830 w 777874"/>
                <a:gd name="connsiteY1" fmla="*/ 388971 h 388937"/>
                <a:gd name="connsiteX2" fmla="*/ 527924 w 777874"/>
                <a:gd name="connsiteY2" fmla="*/ 388971 h 388937"/>
                <a:gd name="connsiteX3" fmla="*/ 483474 w 777874"/>
                <a:gd name="connsiteY3" fmla="*/ 366746 h 388937"/>
                <a:gd name="connsiteX4" fmla="*/ 433467 w 777874"/>
                <a:gd name="connsiteY4" fmla="*/ 300071 h 388937"/>
                <a:gd name="connsiteX5" fmla="*/ 355680 w 777874"/>
                <a:gd name="connsiteY5" fmla="*/ 288959 h 388937"/>
                <a:gd name="connsiteX6" fmla="*/ 344567 w 777874"/>
                <a:gd name="connsiteY6" fmla="*/ 300071 h 388937"/>
                <a:gd name="connsiteX7" fmla="*/ 294561 w 777874"/>
                <a:gd name="connsiteY7" fmla="*/ 366746 h 388937"/>
                <a:gd name="connsiteX8" fmla="*/ 250111 w 777874"/>
                <a:gd name="connsiteY8" fmla="*/ 388971 h 388937"/>
                <a:gd name="connsiteX9" fmla="*/ 111205 w 777874"/>
                <a:gd name="connsiteY9" fmla="*/ 388971 h 388937"/>
                <a:gd name="connsiteX10" fmla="*/ 80 w 777874"/>
                <a:gd name="connsiteY10" fmla="*/ 277846 h 388937"/>
                <a:gd name="connsiteX11" fmla="*/ 80 w 777874"/>
                <a:gd name="connsiteY11" fmla="*/ 111159 h 388937"/>
                <a:gd name="connsiteX12" fmla="*/ 111205 w 777874"/>
                <a:gd name="connsiteY12" fmla="*/ 34 h 388937"/>
                <a:gd name="connsiteX13" fmla="*/ 666830 w 777874"/>
                <a:gd name="connsiteY13" fmla="*/ 34 h 388937"/>
                <a:gd name="connsiteX14" fmla="*/ 777955 w 777874"/>
                <a:gd name="connsiteY14" fmla="*/ 111159 h 388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77874" h="388937">
                  <a:moveTo>
                    <a:pt x="777955" y="277846"/>
                  </a:moveTo>
                  <a:cubicBezTo>
                    <a:pt x="777955" y="339219"/>
                    <a:pt x="728202" y="388971"/>
                    <a:pt x="666830" y="388971"/>
                  </a:cubicBezTo>
                  <a:lnTo>
                    <a:pt x="527924" y="388971"/>
                  </a:lnTo>
                  <a:cubicBezTo>
                    <a:pt x="510435" y="388971"/>
                    <a:pt x="493967" y="380737"/>
                    <a:pt x="483474" y="366746"/>
                  </a:cubicBezTo>
                  <a:lnTo>
                    <a:pt x="433467" y="300071"/>
                  </a:lnTo>
                  <a:cubicBezTo>
                    <a:pt x="415055" y="275522"/>
                    <a:pt x="380229" y="270547"/>
                    <a:pt x="355680" y="288959"/>
                  </a:cubicBezTo>
                  <a:cubicBezTo>
                    <a:pt x="351468" y="292118"/>
                    <a:pt x="347726" y="295859"/>
                    <a:pt x="344567" y="300071"/>
                  </a:cubicBezTo>
                  <a:lnTo>
                    <a:pt x="294561" y="366746"/>
                  </a:lnTo>
                  <a:cubicBezTo>
                    <a:pt x="284068" y="380737"/>
                    <a:pt x="267600" y="388971"/>
                    <a:pt x="250111" y="388971"/>
                  </a:cubicBezTo>
                  <a:lnTo>
                    <a:pt x="111205" y="388971"/>
                  </a:lnTo>
                  <a:cubicBezTo>
                    <a:pt x="49832" y="388971"/>
                    <a:pt x="80" y="339219"/>
                    <a:pt x="80" y="277846"/>
                  </a:cubicBezTo>
                  <a:lnTo>
                    <a:pt x="80" y="111159"/>
                  </a:lnTo>
                  <a:cubicBezTo>
                    <a:pt x="80" y="49786"/>
                    <a:pt x="49832" y="34"/>
                    <a:pt x="111205" y="34"/>
                  </a:cubicBezTo>
                  <a:lnTo>
                    <a:pt x="666830" y="34"/>
                  </a:lnTo>
                  <a:cubicBezTo>
                    <a:pt x="728202" y="34"/>
                    <a:pt x="777955" y="49786"/>
                    <a:pt x="777955" y="111159"/>
                  </a:cubicBezTo>
                  <a:close/>
                </a:path>
              </a:pathLst>
            </a:custGeom>
            <a:noFill/>
            <a:ln w="25400" cap="rnd">
              <a:solidFill>
                <a:schemeClr val="accent2">
                  <a:lumMod val="50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sp>
          <p:nvSpPr>
            <p:cNvPr id="68" name="Freeform 410">
              <a:extLst>
                <a:ext uri="{FF2B5EF4-FFF2-40B4-BE49-F238E27FC236}">
                  <a16:creationId xmlns:a16="http://schemas.microsoft.com/office/drawing/2014/main" id="{F9C51201-0FDD-4B5C-9F30-B5D92CAB427F}"/>
                </a:ext>
              </a:extLst>
            </p:cNvPr>
            <p:cNvSpPr/>
            <p:nvPr/>
          </p:nvSpPr>
          <p:spPr>
            <a:xfrm>
              <a:off x="6179343" y="3067843"/>
              <a:ext cx="333374" cy="9525"/>
            </a:xfrm>
            <a:custGeom>
              <a:avLst/>
              <a:gdLst>
                <a:gd name="connsiteX0" fmla="*/ 80 w 333374"/>
                <a:gd name="connsiteY0" fmla="*/ 27 h 9525"/>
                <a:gd name="connsiteX1" fmla="*/ 333455 w 333374"/>
                <a:gd name="connsiteY1" fmla="*/ 27 h 9525"/>
              </a:gdLst>
              <a:ahLst/>
              <a:cxnLst>
                <a:cxn ang="0">
                  <a:pos x="connsiteX0" y="connsiteY0"/>
                </a:cxn>
                <a:cxn ang="0">
                  <a:pos x="connsiteX1" y="connsiteY1"/>
                </a:cxn>
              </a:cxnLst>
              <a:rect l="l" t="t" r="r" b="b"/>
              <a:pathLst>
                <a:path w="333374" h="9525">
                  <a:moveTo>
                    <a:pt x="80" y="27"/>
                  </a:moveTo>
                  <a:lnTo>
                    <a:pt x="333455" y="27"/>
                  </a:lnTo>
                </a:path>
              </a:pathLst>
            </a:custGeom>
            <a:noFill/>
            <a:ln w="25400" cap="rnd">
              <a:solidFill>
                <a:schemeClr val="accent2">
                  <a:lumMod val="50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sp>
          <p:nvSpPr>
            <p:cNvPr id="69" name="Freeform 411">
              <a:extLst>
                <a:ext uri="{FF2B5EF4-FFF2-40B4-BE49-F238E27FC236}">
                  <a16:creationId xmlns:a16="http://schemas.microsoft.com/office/drawing/2014/main" id="{55A7163C-A162-4585-83FB-2664B4C0F2B2}"/>
                </a:ext>
              </a:extLst>
            </p:cNvPr>
            <p:cNvSpPr/>
            <p:nvPr/>
          </p:nvSpPr>
          <p:spPr>
            <a:xfrm>
              <a:off x="6056772" y="2789869"/>
              <a:ext cx="578183" cy="167404"/>
            </a:xfrm>
            <a:custGeom>
              <a:avLst/>
              <a:gdLst>
                <a:gd name="connsiteX0" fmla="*/ 578263 w 578183"/>
                <a:gd name="connsiteY0" fmla="*/ 167414 h 167404"/>
                <a:gd name="connsiteX1" fmla="*/ 123145 w 578183"/>
                <a:gd name="connsiteY1" fmla="*/ 44349 h 167404"/>
                <a:gd name="connsiteX2" fmla="*/ 80 w 578183"/>
                <a:gd name="connsiteY2" fmla="*/ 167414 h 167404"/>
              </a:gdLst>
              <a:ahLst/>
              <a:cxnLst>
                <a:cxn ang="0">
                  <a:pos x="connsiteX0" y="connsiteY0"/>
                </a:cxn>
                <a:cxn ang="0">
                  <a:pos x="connsiteX1" y="connsiteY1"/>
                </a:cxn>
                <a:cxn ang="0">
                  <a:pos x="connsiteX2" y="connsiteY2"/>
                </a:cxn>
              </a:cxnLst>
              <a:rect l="l" t="t" r="r" b="b"/>
              <a:pathLst>
                <a:path w="578183" h="167404">
                  <a:moveTo>
                    <a:pt x="578263" y="167414"/>
                  </a:moveTo>
                  <a:cubicBezTo>
                    <a:pt x="486569" y="7753"/>
                    <a:pt x="282806" y="-47345"/>
                    <a:pt x="123145" y="44349"/>
                  </a:cubicBezTo>
                  <a:cubicBezTo>
                    <a:pt x="71950" y="73751"/>
                    <a:pt x="29481" y="116220"/>
                    <a:pt x="80" y="167414"/>
                  </a:cubicBezTo>
                </a:path>
              </a:pathLst>
            </a:custGeom>
            <a:noFill/>
            <a:ln w="25400" cap="rnd">
              <a:solidFill>
                <a:schemeClr val="accent2">
                  <a:lumMod val="50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grpSp>
      <p:grpSp>
        <p:nvGrpSpPr>
          <p:cNvPr id="70" name="Graphic 24">
            <a:extLst>
              <a:ext uri="{FF2B5EF4-FFF2-40B4-BE49-F238E27FC236}">
                <a16:creationId xmlns:a16="http://schemas.microsoft.com/office/drawing/2014/main" id="{A8A303BC-9CEA-412B-BA42-0E704F6ACAEE}"/>
              </a:ext>
            </a:extLst>
          </p:cNvPr>
          <p:cNvGrpSpPr>
            <a:grpSpLocks noChangeAspect="1"/>
          </p:cNvGrpSpPr>
          <p:nvPr/>
        </p:nvGrpSpPr>
        <p:grpSpPr>
          <a:xfrm>
            <a:off x="4594687" y="1885296"/>
            <a:ext cx="590060" cy="590064"/>
            <a:chOff x="5457031" y="2790031"/>
            <a:chExt cx="1277929" cy="1277937"/>
          </a:xfrm>
          <a:noFill/>
        </p:grpSpPr>
        <p:sp>
          <p:nvSpPr>
            <p:cNvPr id="71" name="Freeform 500">
              <a:extLst>
                <a:ext uri="{FF2B5EF4-FFF2-40B4-BE49-F238E27FC236}">
                  <a16:creationId xmlns:a16="http://schemas.microsoft.com/office/drawing/2014/main" id="{5059457B-EB15-472D-9F0F-C1054BF5D90C}"/>
                </a:ext>
              </a:extLst>
            </p:cNvPr>
            <p:cNvSpPr/>
            <p:nvPr/>
          </p:nvSpPr>
          <p:spPr>
            <a:xfrm>
              <a:off x="5679281" y="2790031"/>
              <a:ext cx="1055679" cy="444499"/>
            </a:xfrm>
            <a:custGeom>
              <a:avLst/>
              <a:gdLst>
                <a:gd name="connsiteX0" fmla="*/ 611255 w 1055679"/>
                <a:gd name="connsiteY0" fmla="*/ 416741 h 444499"/>
                <a:gd name="connsiteX1" fmla="*/ 583474 w 1055679"/>
                <a:gd name="connsiteY1" fmla="*/ 444522 h 444499"/>
                <a:gd name="connsiteX2" fmla="*/ 27849 w 1055679"/>
                <a:gd name="connsiteY2" fmla="*/ 444522 h 444499"/>
                <a:gd name="connsiteX3" fmla="*/ 68 w 1055679"/>
                <a:gd name="connsiteY3" fmla="*/ 416741 h 444499"/>
                <a:gd name="connsiteX4" fmla="*/ 68 w 1055679"/>
                <a:gd name="connsiteY4" fmla="*/ 138928 h 444499"/>
                <a:gd name="connsiteX5" fmla="*/ 138974 w 1055679"/>
                <a:gd name="connsiteY5" fmla="*/ 22 h 444499"/>
                <a:gd name="connsiteX6" fmla="*/ 1027974 w 1055679"/>
                <a:gd name="connsiteY6" fmla="*/ 22 h 444499"/>
                <a:gd name="connsiteX7" fmla="*/ 1055748 w 1055679"/>
                <a:gd name="connsiteY7" fmla="*/ 27811 h 444499"/>
                <a:gd name="connsiteX8" fmla="*/ 1054922 w 1055679"/>
                <a:gd name="connsiteY8" fmla="*/ 34526 h 444499"/>
                <a:gd name="connsiteX9" fmla="*/ 1011916 w 1055679"/>
                <a:gd name="connsiteY9" fmla="*/ 206770 h 444499"/>
                <a:gd name="connsiteX10" fmla="*/ 992470 w 1055679"/>
                <a:gd name="connsiteY10" fmla="*/ 226772 h 444499"/>
                <a:gd name="connsiteX11" fmla="*/ 611255 w 1055679"/>
                <a:gd name="connsiteY11" fmla="*/ 333397 h 444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55679" h="444499">
                  <a:moveTo>
                    <a:pt x="611255" y="416741"/>
                  </a:moveTo>
                  <a:cubicBezTo>
                    <a:pt x="611255" y="432084"/>
                    <a:pt x="598817" y="444522"/>
                    <a:pt x="583474" y="444522"/>
                  </a:cubicBezTo>
                  <a:lnTo>
                    <a:pt x="27849" y="444522"/>
                  </a:lnTo>
                  <a:cubicBezTo>
                    <a:pt x="12506" y="444522"/>
                    <a:pt x="68" y="432084"/>
                    <a:pt x="68" y="416741"/>
                  </a:cubicBezTo>
                  <a:lnTo>
                    <a:pt x="68" y="138928"/>
                  </a:lnTo>
                  <a:cubicBezTo>
                    <a:pt x="68" y="62212"/>
                    <a:pt x="62258" y="22"/>
                    <a:pt x="138974" y="22"/>
                  </a:cubicBezTo>
                  <a:lnTo>
                    <a:pt x="1027974" y="22"/>
                  </a:lnTo>
                  <a:cubicBezTo>
                    <a:pt x="1043317" y="26"/>
                    <a:pt x="1055752" y="12468"/>
                    <a:pt x="1055748" y="27811"/>
                  </a:cubicBezTo>
                  <a:cubicBezTo>
                    <a:pt x="1055747" y="30074"/>
                    <a:pt x="1055470" y="32330"/>
                    <a:pt x="1054922" y="34526"/>
                  </a:cubicBezTo>
                  <a:lnTo>
                    <a:pt x="1011916" y="206770"/>
                  </a:lnTo>
                  <a:cubicBezTo>
                    <a:pt x="1009494" y="216445"/>
                    <a:pt x="1002072" y="224079"/>
                    <a:pt x="992470" y="226772"/>
                  </a:cubicBezTo>
                  <a:lnTo>
                    <a:pt x="611255" y="333397"/>
                  </a:lnTo>
                  <a:close/>
                </a:path>
              </a:pathLst>
            </a:custGeom>
            <a:noFill/>
            <a:ln w="25400" cap="rnd">
              <a:solidFill>
                <a:schemeClr val="bg1">
                  <a:lumMod val="50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sp>
          <p:nvSpPr>
            <p:cNvPr id="72" name="Freeform 501">
              <a:extLst>
                <a:ext uri="{FF2B5EF4-FFF2-40B4-BE49-F238E27FC236}">
                  <a16:creationId xmlns:a16="http://schemas.microsoft.com/office/drawing/2014/main" id="{0FE274E8-EE38-4FD7-BFA2-E32689D3187C}"/>
                </a:ext>
              </a:extLst>
            </p:cNvPr>
            <p:cNvSpPr/>
            <p:nvPr/>
          </p:nvSpPr>
          <p:spPr>
            <a:xfrm>
              <a:off x="5734843" y="3061176"/>
              <a:ext cx="777874" cy="284479"/>
            </a:xfrm>
            <a:custGeom>
              <a:avLst/>
              <a:gdLst>
                <a:gd name="connsiteX0" fmla="*/ 777935 w 777874"/>
                <a:gd name="connsiteY0" fmla="*/ 38 h 284479"/>
                <a:gd name="connsiteX1" fmla="*/ 777935 w 777874"/>
                <a:gd name="connsiteY1" fmla="*/ 256737 h 284479"/>
                <a:gd name="connsiteX2" fmla="*/ 750154 w 777874"/>
                <a:gd name="connsiteY2" fmla="*/ 284518 h 284479"/>
                <a:gd name="connsiteX3" fmla="*/ 111185 w 777874"/>
                <a:gd name="connsiteY3" fmla="*/ 284518 h 284479"/>
                <a:gd name="connsiteX4" fmla="*/ 60 w 777874"/>
                <a:gd name="connsiteY4" fmla="*/ 173393 h 284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7874" h="284479">
                  <a:moveTo>
                    <a:pt x="777935" y="38"/>
                  </a:moveTo>
                  <a:lnTo>
                    <a:pt x="777935" y="256737"/>
                  </a:lnTo>
                  <a:cubicBezTo>
                    <a:pt x="777935" y="272080"/>
                    <a:pt x="765497" y="284518"/>
                    <a:pt x="750154" y="284518"/>
                  </a:cubicBezTo>
                  <a:lnTo>
                    <a:pt x="111185" y="284518"/>
                  </a:lnTo>
                  <a:cubicBezTo>
                    <a:pt x="49813" y="284518"/>
                    <a:pt x="60" y="234766"/>
                    <a:pt x="60" y="173393"/>
                  </a:cubicBezTo>
                </a:path>
              </a:pathLst>
            </a:custGeom>
            <a:noFill/>
            <a:ln w="25400" cap="rnd">
              <a:solidFill>
                <a:schemeClr val="bg1">
                  <a:lumMod val="50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sp>
          <p:nvSpPr>
            <p:cNvPr id="73" name="Freeform 502">
              <a:extLst>
                <a:ext uri="{FF2B5EF4-FFF2-40B4-BE49-F238E27FC236}">
                  <a16:creationId xmlns:a16="http://schemas.microsoft.com/office/drawing/2014/main" id="{CE49933D-91E7-49D3-847F-FD37D47331A5}"/>
                </a:ext>
              </a:extLst>
            </p:cNvPr>
            <p:cNvSpPr/>
            <p:nvPr/>
          </p:nvSpPr>
          <p:spPr>
            <a:xfrm>
              <a:off x="6623843" y="3151187"/>
              <a:ext cx="9525" cy="111124"/>
            </a:xfrm>
            <a:custGeom>
              <a:avLst/>
              <a:gdLst>
                <a:gd name="connsiteX0" fmla="*/ 104 w 9525"/>
                <a:gd name="connsiteY0" fmla="*/ 39 h 111124"/>
                <a:gd name="connsiteX1" fmla="*/ 104 w 9525"/>
                <a:gd name="connsiteY1" fmla="*/ 111164 h 111124"/>
              </a:gdLst>
              <a:ahLst/>
              <a:cxnLst>
                <a:cxn ang="0">
                  <a:pos x="connsiteX0" y="connsiteY0"/>
                </a:cxn>
                <a:cxn ang="0">
                  <a:pos x="connsiteX1" y="connsiteY1"/>
                </a:cxn>
              </a:cxnLst>
              <a:rect l="l" t="t" r="r" b="b"/>
              <a:pathLst>
                <a:path w="9525" h="111124">
                  <a:moveTo>
                    <a:pt x="104" y="39"/>
                  </a:moveTo>
                  <a:lnTo>
                    <a:pt x="104" y="111164"/>
                  </a:lnTo>
                </a:path>
              </a:pathLst>
            </a:custGeom>
            <a:noFill/>
            <a:ln w="25400" cap="rnd">
              <a:solidFill>
                <a:schemeClr val="bg1">
                  <a:lumMod val="50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sp>
          <p:nvSpPr>
            <p:cNvPr id="74" name="Freeform 503">
              <a:extLst>
                <a:ext uri="{FF2B5EF4-FFF2-40B4-BE49-F238E27FC236}">
                  <a16:creationId xmlns:a16="http://schemas.microsoft.com/office/drawing/2014/main" id="{44EEC43F-C81D-45BE-A55E-A1E8F118D74B}"/>
                </a:ext>
              </a:extLst>
            </p:cNvPr>
            <p:cNvSpPr/>
            <p:nvPr/>
          </p:nvSpPr>
          <p:spPr>
            <a:xfrm>
              <a:off x="5901531" y="3456781"/>
              <a:ext cx="222249" cy="9525"/>
            </a:xfrm>
            <a:custGeom>
              <a:avLst/>
              <a:gdLst>
                <a:gd name="connsiteX0" fmla="*/ 51 w 222249"/>
                <a:gd name="connsiteY0" fmla="*/ 60 h 9525"/>
                <a:gd name="connsiteX1" fmla="*/ 222301 w 222249"/>
                <a:gd name="connsiteY1" fmla="*/ 60 h 9525"/>
              </a:gdLst>
              <a:ahLst/>
              <a:cxnLst>
                <a:cxn ang="0">
                  <a:pos x="connsiteX0" y="connsiteY0"/>
                </a:cxn>
                <a:cxn ang="0">
                  <a:pos x="connsiteX1" y="connsiteY1"/>
                </a:cxn>
              </a:cxnLst>
              <a:rect l="l" t="t" r="r" b="b"/>
              <a:pathLst>
                <a:path w="222249" h="9525">
                  <a:moveTo>
                    <a:pt x="51" y="60"/>
                  </a:moveTo>
                  <a:lnTo>
                    <a:pt x="222301" y="60"/>
                  </a:lnTo>
                </a:path>
              </a:pathLst>
            </a:custGeom>
            <a:noFill/>
            <a:ln w="25400" cap="rnd">
              <a:solidFill>
                <a:schemeClr val="bg1">
                  <a:lumMod val="50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sp>
          <p:nvSpPr>
            <p:cNvPr id="75" name="Freeform 504">
              <a:extLst>
                <a:ext uri="{FF2B5EF4-FFF2-40B4-BE49-F238E27FC236}">
                  <a16:creationId xmlns:a16="http://schemas.microsoft.com/office/drawing/2014/main" id="{7D6C0119-E875-4EC5-BDBD-2CBCAA7A510D}"/>
                </a:ext>
              </a:extLst>
            </p:cNvPr>
            <p:cNvSpPr/>
            <p:nvPr/>
          </p:nvSpPr>
          <p:spPr>
            <a:xfrm>
              <a:off x="5457031" y="3456781"/>
              <a:ext cx="555625" cy="444499"/>
            </a:xfrm>
            <a:custGeom>
              <a:avLst/>
              <a:gdLst>
                <a:gd name="connsiteX0" fmla="*/ 555652 w 555625"/>
                <a:gd name="connsiteY0" fmla="*/ 80 h 444499"/>
                <a:gd name="connsiteX1" fmla="*/ 555652 w 555625"/>
                <a:gd name="connsiteY1" fmla="*/ 287894 h 444499"/>
                <a:gd name="connsiteX2" fmla="*/ 511202 w 555625"/>
                <a:gd name="connsiteY2" fmla="*/ 342400 h 444499"/>
                <a:gd name="connsiteX3" fmla="*/ 27 w 555625"/>
                <a:gd name="connsiteY3" fmla="*/ 444580 h 444499"/>
              </a:gdLst>
              <a:ahLst/>
              <a:cxnLst>
                <a:cxn ang="0">
                  <a:pos x="connsiteX0" y="connsiteY0"/>
                </a:cxn>
                <a:cxn ang="0">
                  <a:pos x="connsiteX1" y="connsiteY1"/>
                </a:cxn>
                <a:cxn ang="0">
                  <a:pos x="connsiteX2" y="connsiteY2"/>
                </a:cxn>
                <a:cxn ang="0">
                  <a:pos x="connsiteX3" y="connsiteY3"/>
                </a:cxn>
              </a:cxnLst>
              <a:rect l="l" t="t" r="r" b="b"/>
              <a:pathLst>
                <a:path w="555625" h="444499">
                  <a:moveTo>
                    <a:pt x="555652" y="80"/>
                  </a:moveTo>
                  <a:lnTo>
                    <a:pt x="555652" y="287894"/>
                  </a:lnTo>
                  <a:cubicBezTo>
                    <a:pt x="555683" y="314322"/>
                    <a:pt x="537096" y="337115"/>
                    <a:pt x="511202" y="342400"/>
                  </a:cubicBezTo>
                  <a:lnTo>
                    <a:pt x="27" y="444580"/>
                  </a:lnTo>
                </a:path>
              </a:pathLst>
            </a:custGeom>
            <a:noFill/>
            <a:ln w="25400" cap="rnd">
              <a:solidFill>
                <a:schemeClr val="bg1">
                  <a:lumMod val="50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sp>
          <p:nvSpPr>
            <p:cNvPr id="76" name="Freeform 505">
              <a:extLst>
                <a:ext uri="{FF2B5EF4-FFF2-40B4-BE49-F238E27FC236}">
                  <a16:creationId xmlns:a16="http://schemas.microsoft.com/office/drawing/2014/main" id="{A28D08AF-B65C-40FD-A635-AF849F1502E1}"/>
                </a:ext>
              </a:extLst>
            </p:cNvPr>
            <p:cNvSpPr/>
            <p:nvPr/>
          </p:nvSpPr>
          <p:spPr>
            <a:xfrm>
              <a:off x="5457031" y="3734593"/>
              <a:ext cx="9525" cy="333374"/>
            </a:xfrm>
            <a:custGeom>
              <a:avLst/>
              <a:gdLst>
                <a:gd name="connsiteX0" fmla="*/ 2 w 9525"/>
                <a:gd name="connsiteY0" fmla="*/ 99 h 333374"/>
                <a:gd name="connsiteX1" fmla="*/ 2 w 9525"/>
                <a:gd name="connsiteY1" fmla="*/ 333474 h 333374"/>
              </a:gdLst>
              <a:ahLst/>
              <a:cxnLst>
                <a:cxn ang="0">
                  <a:pos x="connsiteX0" y="connsiteY0"/>
                </a:cxn>
                <a:cxn ang="0">
                  <a:pos x="connsiteX1" y="connsiteY1"/>
                </a:cxn>
              </a:cxnLst>
              <a:rect l="l" t="t" r="r" b="b"/>
              <a:pathLst>
                <a:path w="9525" h="333374">
                  <a:moveTo>
                    <a:pt x="2" y="99"/>
                  </a:moveTo>
                  <a:lnTo>
                    <a:pt x="2" y="333474"/>
                  </a:lnTo>
                </a:path>
              </a:pathLst>
            </a:custGeom>
            <a:noFill/>
            <a:ln w="25400" cap="rnd">
              <a:solidFill>
                <a:schemeClr val="bg1">
                  <a:lumMod val="50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grpSp>
      <p:grpSp>
        <p:nvGrpSpPr>
          <p:cNvPr id="82" name="Graphic 24">
            <a:extLst>
              <a:ext uri="{FF2B5EF4-FFF2-40B4-BE49-F238E27FC236}">
                <a16:creationId xmlns:a16="http://schemas.microsoft.com/office/drawing/2014/main" id="{CF60540F-A520-4ABA-8D1A-380C9ADAF0AE}"/>
              </a:ext>
            </a:extLst>
          </p:cNvPr>
          <p:cNvGrpSpPr>
            <a:grpSpLocks noChangeAspect="1"/>
          </p:cNvGrpSpPr>
          <p:nvPr/>
        </p:nvGrpSpPr>
        <p:grpSpPr>
          <a:xfrm>
            <a:off x="2786006" y="1718539"/>
            <a:ext cx="590060" cy="590064"/>
            <a:chOff x="5457031" y="2790031"/>
            <a:chExt cx="1277929" cy="1277937"/>
          </a:xfrm>
          <a:noFill/>
        </p:grpSpPr>
        <p:sp>
          <p:nvSpPr>
            <p:cNvPr id="83" name="Freeform 500">
              <a:extLst>
                <a:ext uri="{FF2B5EF4-FFF2-40B4-BE49-F238E27FC236}">
                  <a16:creationId xmlns:a16="http://schemas.microsoft.com/office/drawing/2014/main" id="{C9035D5F-34E5-488D-A0BD-181133FD2169}"/>
                </a:ext>
              </a:extLst>
            </p:cNvPr>
            <p:cNvSpPr/>
            <p:nvPr/>
          </p:nvSpPr>
          <p:spPr>
            <a:xfrm>
              <a:off x="5679281" y="2790031"/>
              <a:ext cx="1055679" cy="444499"/>
            </a:xfrm>
            <a:custGeom>
              <a:avLst/>
              <a:gdLst>
                <a:gd name="connsiteX0" fmla="*/ 611255 w 1055679"/>
                <a:gd name="connsiteY0" fmla="*/ 416741 h 444499"/>
                <a:gd name="connsiteX1" fmla="*/ 583474 w 1055679"/>
                <a:gd name="connsiteY1" fmla="*/ 444522 h 444499"/>
                <a:gd name="connsiteX2" fmla="*/ 27849 w 1055679"/>
                <a:gd name="connsiteY2" fmla="*/ 444522 h 444499"/>
                <a:gd name="connsiteX3" fmla="*/ 68 w 1055679"/>
                <a:gd name="connsiteY3" fmla="*/ 416741 h 444499"/>
                <a:gd name="connsiteX4" fmla="*/ 68 w 1055679"/>
                <a:gd name="connsiteY4" fmla="*/ 138928 h 444499"/>
                <a:gd name="connsiteX5" fmla="*/ 138974 w 1055679"/>
                <a:gd name="connsiteY5" fmla="*/ 22 h 444499"/>
                <a:gd name="connsiteX6" fmla="*/ 1027974 w 1055679"/>
                <a:gd name="connsiteY6" fmla="*/ 22 h 444499"/>
                <a:gd name="connsiteX7" fmla="*/ 1055748 w 1055679"/>
                <a:gd name="connsiteY7" fmla="*/ 27811 h 444499"/>
                <a:gd name="connsiteX8" fmla="*/ 1054922 w 1055679"/>
                <a:gd name="connsiteY8" fmla="*/ 34526 h 444499"/>
                <a:gd name="connsiteX9" fmla="*/ 1011916 w 1055679"/>
                <a:gd name="connsiteY9" fmla="*/ 206770 h 444499"/>
                <a:gd name="connsiteX10" fmla="*/ 992470 w 1055679"/>
                <a:gd name="connsiteY10" fmla="*/ 226772 h 444499"/>
                <a:gd name="connsiteX11" fmla="*/ 611255 w 1055679"/>
                <a:gd name="connsiteY11" fmla="*/ 333397 h 444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55679" h="444499">
                  <a:moveTo>
                    <a:pt x="611255" y="416741"/>
                  </a:moveTo>
                  <a:cubicBezTo>
                    <a:pt x="611255" y="432084"/>
                    <a:pt x="598817" y="444522"/>
                    <a:pt x="583474" y="444522"/>
                  </a:cubicBezTo>
                  <a:lnTo>
                    <a:pt x="27849" y="444522"/>
                  </a:lnTo>
                  <a:cubicBezTo>
                    <a:pt x="12506" y="444522"/>
                    <a:pt x="68" y="432084"/>
                    <a:pt x="68" y="416741"/>
                  </a:cubicBezTo>
                  <a:lnTo>
                    <a:pt x="68" y="138928"/>
                  </a:lnTo>
                  <a:cubicBezTo>
                    <a:pt x="68" y="62212"/>
                    <a:pt x="62258" y="22"/>
                    <a:pt x="138974" y="22"/>
                  </a:cubicBezTo>
                  <a:lnTo>
                    <a:pt x="1027974" y="22"/>
                  </a:lnTo>
                  <a:cubicBezTo>
                    <a:pt x="1043317" y="26"/>
                    <a:pt x="1055752" y="12468"/>
                    <a:pt x="1055748" y="27811"/>
                  </a:cubicBezTo>
                  <a:cubicBezTo>
                    <a:pt x="1055747" y="30074"/>
                    <a:pt x="1055470" y="32330"/>
                    <a:pt x="1054922" y="34526"/>
                  </a:cubicBezTo>
                  <a:lnTo>
                    <a:pt x="1011916" y="206770"/>
                  </a:lnTo>
                  <a:cubicBezTo>
                    <a:pt x="1009494" y="216445"/>
                    <a:pt x="1002072" y="224079"/>
                    <a:pt x="992470" y="226772"/>
                  </a:cubicBezTo>
                  <a:lnTo>
                    <a:pt x="611255" y="333397"/>
                  </a:lnTo>
                  <a:close/>
                </a:path>
              </a:pathLst>
            </a:custGeom>
            <a:noFill/>
            <a:ln w="25400" cap="rnd">
              <a:solidFill>
                <a:schemeClr val="accent2">
                  <a:lumMod val="40000"/>
                  <a:lumOff val="60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sp>
          <p:nvSpPr>
            <p:cNvPr id="84" name="Freeform 501">
              <a:extLst>
                <a:ext uri="{FF2B5EF4-FFF2-40B4-BE49-F238E27FC236}">
                  <a16:creationId xmlns:a16="http://schemas.microsoft.com/office/drawing/2014/main" id="{381DEC96-43DF-44E6-8A49-4CADACA2B7F2}"/>
                </a:ext>
              </a:extLst>
            </p:cNvPr>
            <p:cNvSpPr/>
            <p:nvPr/>
          </p:nvSpPr>
          <p:spPr>
            <a:xfrm>
              <a:off x="5734843" y="3061176"/>
              <a:ext cx="777874" cy="284479"/>
            </a:xfrm>
            <a:custGeom>
              <a:avLst/>
              <a:gdLst>
                <a:gd name="connsiteX0" fmla="*/ 777935 w 777874"/>
                <a:gd name="connsiteY0" fmla="*/ 38 h 284479"/>
                <a:gd name="connsiteX1" fmla="*/ 777935 w 777874"/>
                <a:gd name="connsiteY1" fmla="*/ 256737 h 284479"/>
                <a:gd name="connsiteX2" fmla="*/ 750154 w 777874"/>
                <a:gd name="connsiteY2" fmla="*/ 284518 h 284479"/>
                <a:gd name="connsiteX3" fmla="*/ 111185 w 777874"/>
                <a:gd name="connsiteY3" fmla="*/ 284518 h 284479"/>
                <a:gd name="connsiteX4" fmla="*/ 60 w 777874"/>
                <a:gd name="connsiteY4" fmla="*/ 173393 h 284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7874" h="284479">
                  <a:moveTo>
                    <a:pt x="777935" y="38"/>
                  </a:moveTo>
                  <a:lnTo>
                    <a:pt x="777935" y="256737"/>
                  </a:lnTo>
                  <a:cubicBezTo>
                    <a:pt x="777935" y="272080"/>
                    <a:pt x="765497" y="284518"/>
                    <a:pt x="750154" y="284518"/>
                  </a:cubicBezTo>
                  <a:lnTo>
                    <a:pt x="111185" y="284518"/>
                  </a:lnTo>
                  <a:cubicBezTo>
                    <a:pt x="49813" y="284518"/>
                    <a:pt x="60" y="234766"/>
                    <a:pt x="60" y="173393"/>
                  </a:cubicBezTo>
                </a:path>
              </a:pathLst>
            </a:custGeom>
            <a:noFill/>
            <a:ln w="25400" cap="rnd">
              <a:solidFill>
                <a:schemeClr val="accent2">
                  <a:lumMod val="40000"/>
                  <a:lumOff val="60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sp>
          <p:nvSpPr>
            <p:cNvPr id="85" name="Freeform 502">
              <a:extLst>
                <a:ext uri="{FF2B5EF4-FFF2-40B4-BE49-F238E27FC236}">
                  <a16:creationId xmlns:a16="http://schemas.microsoft.com/office/drawing/2014/main" id="{FE6ABFB3-7AC8-4582-BF5D-2E6FCF674701}"/>
                </a:ext>
              </a:extLst>
            </p:cNvPr>
            <p:cNvSpPr/>
            <p:nvPr/>
          </p:nvSpPr>
          <p:spPr>
            <a:xfrm>
              <a:off x="6623843" y="3151187"/>
              <a:ext cx="9525" cy="111124"/>
            </a:xfrm>
            <a:custGeom>
              <a:avLst/>
              <a:gdLst>
                <a:gd name="connsiteX0" fmla="*/ 104 w 9525"/>
                <a:gd name="connsiteY0" fmla="*/ 39 h 111124"/>
                <a:gd name="connsiteX1" fmla="*/ 104 w 9525"/>
                <a:gd name="connsiteY1" fmla="*/ 111164 h 111124"/>
              </a:gdLst>
              <a:ahLst/>
              <a:cxnLst>
                <a:cxn ang="0">
                  <a:pos x="connsiteX0" y="connsiteY0"/>
                </a:cxn>
                <a:cxn ang="0">
                  <a:pos x="connsiteX1" y="connsiteY1"/>
                </a:cxn>
              </a:cxnLst>
              <a:rect l="l" t="t" r="r" b="b"/>
              <a:pathLst>
                <a:path w="9525" h="111124">
                  <a:moveTo>
                    <a:pt x="104" y="39"/>
                  </a:moveTo>
                  <a:lnTo>
                    <a:pt x="104" y="111164"/>
                  </a:lnTo>
                </a:path>
              </a:pathLst>
            </a:custGeom>
            <a:noFill/>
            <a:ln w="25400" cap="rnd">
              <a:solidFill>
                <a:schemeClr val="accent2">
                  <a:lumMod val="40000"/>
                  <a:lumOff val="60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sp>
          <p:nvSpPr>
            <p:cNvPr id="86" name="Freeform 503">
              <a:extLst>
                <a:ext uri="{FF2B5EF4-FFF2-40B4-BE49-F238E27FC236}">
                  <a16:creationId xmlns:a16="http://schemas.microsoft.com/office/drawing/2014/main" id="{D7A06C36-75B9-4C9E-839F-C486C473E1E3}"/>
                </a:ext>
              </a:extLst>
            </p:cNvPr>
            <p:cNvSpPr/>
            <p:nvPr/>
          </p:nvSpPr>
          <p:spPr>
            <a:xfrm>
              <a:off x="5901531" y="3456781"/>
              <a:ext cx="222249" cy="9525"/>
            </a:xfrm>
            <a:custGeom>
              <a:avLst/>
              <a:gdLst>
                <a:gd name="connsiteX0" fmla="*/ 51 w 222249"/>
                <a:gd name="connsiteY0" fmla="*/ 60 h 9525"/>
                <a:gd name="connsiteX1" fmla="*/ 222301 w 222249"/>
                <a:gd name="connsiteY1" fmla="*/ 60 h 9525"/>
              </a:gdLst>
              <a:ahLst/>
              <a:cxnLst>
                <a:cxn ang="0">
                  <a:pos x="connsiteX0" y="connsiteY0"/>
                </a:cxn>
                <a:cxn ang="0">
                  <a:pos x="connsiteX1" y="connsiteY1"/>
                </a:cxn>
              </a:cxnLst>
              <a:rect l="l" t="t" r="r" b="b"/>
              <a:pathLst>
                <a:path w="222249" h="9525">
                  <a:moveTo>
                    <a:pt x="51" y="60"/>
                  </a:moveTo>
                  <a:lnTo>
                    <a:pt x="222301" y="60"/>
                  </a:lnTo>
                </a:path>
              </a:pathLst>
            </a:custGeom>
            <a:noFill/>
            <a:ln w="25400" cap="rnd">
              <a:solidFill>
                <a:schemeClr val="accent2">
                  <a:lumMod val="40000"/>
                  <a:lumOff val="60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sp>
          <p:nvSpPr>
            <p:cNvPr id="87" name="Freeform 504">
              <a:extLst>
                <a:ext uri="{FF2B5EF4-FFF2-40B4-BE49-F238E27FC236}">
                  <a16:creationId xmlns:a16="http://schemas.microsoft.com/office/drawing/2014/main" id="{D6C4BBC7-8253-4F7D-89C2-2AC80FDE2786}"/>
                </a:ext>
              </a:extLst>
            </p:cNvPr>
            <p:cNvSpPr/>
            <p:nvPr/>
          </p:nvSpPr>
          <p:spPr>
            <a:xfrm>
              <a:off x="5457031" y="3456781"/>
              <a:ext cx="555625" cy="444499"/>
            </a:xfrm>
            <a:custGeom>
              <a:avLst/>
              <a:gdLst>
                <a:gd name="connsiteX0" fmla="*/ 555652 w 555625"/>
                <a:gd name="connsiteY0" fmla="*/ 80 h 444499"/>
                <a:gd name="connsiteX1" fmla="*/ 555652 w 555625"/>
                <a:gd name="connsiteY1" fmla="*/ 287894 h 444499"/>
                <a:gd name="connsiteX2" fmla="*/ 511202 w 555625"/>
                <a:gd name="connsiteY2" fmla="*/ 342400 h 444499"/>
                <a:gd name="connsiteX3" fmla="*/ 27 w 555625"/>
                <a:gd name="connsiteY3" fmla="*/ 444580 h 444499"/>
              </a:gdLst>
              <a:ahLst/>
              <a:cxnLst>
                <a:cxn ang="0">
                  <a:pos x="connsiteX0" y="connsiteY0"/>
                </a:cxn>
                <a:cxn ang="0">
                  <a:pos x="connsiteX1" y="connsiteY1"/>
                </a:cxn>
                <a:cxn ang="0">
                  <a:pos x="connsiteX2" y="connsiteY2"/>
                </a:cxn>
                <a:cxn ang="0">
                  <a:pos x="connsiteX3" y="connsiteY3"/>
                </a:cxn>
              </a:cxnLst>
              <a:rect l="l" t="t" r="r" b="b"/>
              <a:pathLst>
                <a:path w="555625" h="444499">
                  <a:moveTo>
                    <a:pt x="555652" y="80"/>
                  </a:moveTo>
                  <a:lnTo>
                    <a:pt x="555652" y="287894"/>
                  </a:lnTo>
                  <a:cubicBezTo>
                    <a:pt x="555683" y="314322"/>
                    <a:pt x="537096" y="337115"/>
                    <a:pt x="511202" y="342400"/>
                  </a:cubicBezTo>
                  <a:lnTo>
                    <a:pt x="27" y="444580"/>
                  </a:lnTo>
                </a:path>
              </a:pathLst>
            </a:custGeom>
            <a:noFill/>
            <a:ln w="25400" cap="rnd">
              <a:solidFill>
                <a:schemeClr val="accent2">
                  <a:lumMod val="40000"/>
                  <a:lumOff val="60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sp>
          <p:nvSpPr>
            <p:cNvPr id="88" name="Freeform 505">
              <a:extLst>
                <a:ext uri="{FF2B5EF4-FFF2-40B4-BE49-F238E27FC236}">
                  <a16:creationId xmlns:a16="http://schemas.microsoft.com/office/drawing/2014/main" id="{1A68F62B-8586-428F-99F8-9FF645D20C2C}"/>
                </a:ext>
              </a:extLst>
            </p:cNvPr>
            <p:cNvSpPr/>
            <p:nvPr/>
          </p:nvSpPr>
          <p:spPr>
            <a:xfrm>
              <a:off x="5457031" y="3734593"/>
              <a:ext cx="9525" cy="333374"/>
            </a:xfrm>
            <a:custGeom>
              <a:avLst/>
              <a:gdLst>
                <a:gd name="connsiteX0" fmla="*/ 2 w 9525"/>
                <a:gd name="connsiteY0" fmla="*/ 99 h 333374"/>
                <a:gd name="connsiteX1" fmla="*/ 2 w 9525"/>
                <a:gd name="connsiteY1" fmla="*/ 333474 h 333374"/>
              </a:gdLst>
              <a:ahLst/>
              <a:cxnLst>
                <a:cxn ang="0">
                  <a:pos x="connsiteX0" y="connsiteY0"/>
                </a:cxn>
                <a:cxn ang="0">
                  <a:pos x="connsiteX1" y="connsiteY1"/>
                </a:cxn>
              </a:cxnLst>
              <a:rect l="l" t="t" r="r" b="b"/>
              <a:pathLst>
                <a:path w="9525" h="333374">
                  <a:moveTo>
                    <a:pt x="2" y="99"/>
                  </a:moveTo>
                  <a:lnTo>
                    <a:pt x="2" y="333474"/>
                  </a:lnTo>
                </a:path>
              </a:pathLst>
            </a:custGeom>
            <a:noFill/>
            <a:ln w="25400" cap="rnd">
              <a:solidFill>
                <a:schemeClr val="accent2">
                  <a:lumMod val="40000"/>
                  <a:lumOff val="60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grpSp>
      <p:grpSp>
        <p:nvGrpSpPr>
          <p:cNvPr id="89" name="Graphic 24">
            <a:extLst>
              <a:ext uri="{FF2B5EF4-FFF2-40B4-BE49-F238E27FC236}">
                <a16:creationId xmlns:a16="http://schemas.microsoft.com/office/drawing/2014/main" id="{A2EAE536-D5EF-4F27-A21F-DBF7425B9B0A}"/>
              </a:ext>
            </a:extLst>
          </p:cNvPr>
          <p:cNvGrpSpPr>
            <a:grpSpLocks noChangeAspect="1"/>
          </p:cNvGrpSpPr>
          <p:nvPr/>
        </p:nvGrpSpPr>
        <p:grpSpPr>
          <a:xfrm>
            <a:off x="2956082" y="1858583"/>
            <a:ext cx="590060" cy="590064"/>
            <a:chOff x="5457031" y="2790031"/>
            <a:chExt cx="1277929" cy="1277937"/>
          </a:xfrm>
          <a:noFill/>
        </p:grpSpPr>
        <p:sp>
          <p:nvSpPr>
            <p:cNvPr id="90" name="Freeform 500">
              <a:extLst>
                <a:ext uri="{FF2B5EF4-FFF2-40B4-BE49-F238E27FC236}">
                  <a16:creationId xmlns:a16="http://schemas.microsoft.com/office/drawing/2014/main" id="{49FE4AF5-35F8-4E53-9296-0263987AFE25}"/>
                </a:ext>
              </a:extLst>
            </p:cNvPr>
            <p:cNvSpPr/>
            <p:nvPr/>
          </p:nvSpPr>
          <p:spPr>
            <a:xfrm>
              <a:off x="5679281" y="2790031"/>
              <a:ext cx="1055679" cy="444499"/>
            </a:xfrm>
            <a:custGeom>
              <a:avLst/>
              <a:gdLst>
                <a:gd name="connsiteX0" fmla="*/ 611255 w 1055679"/>
                <a:gd name="connsiteY0" fmla="*/ 416741 h 444499"/>
                <a:gd name="connsiteX1" fmla="*/ 583474 w 1055679"/>
                <a:gd name="connsiteY1" fmla="*/ 444522 h 444499"/>
                <a:gd name="connsiteX2" fmla="*/ 27849 w 1055679"/>
                <a:gd name="connsiteY2" fmla="*/ 444522 h 444499"/>
                <a:gd name="connsiteX3" fmla="*/ 68 w 1055679"/>
                <a:gd name="connsiteY3" fmla="*/ 416741 h 444499"/>
                <a:gd name="connsiteX4" fmla="*/ 68 w 1055679"/>
                <a:gd name="connsiteY4" fmla="*/ 138928 h 444499"/>
                <a:gd name="connsiteX5" fmla="*/ 138974 w 1055679"/>
                <a:gd name="connsiteY5" fmla="*/ 22 h 444499"/>
                <a:gd name="connsiteX6" fmla="*/ 1027974 w 1055679"/>
                <a:gd name="connsiteY6" fmla="*/ 22 h 444499"/>
                <a:gd name="connsiteX7" fmla="*/ 1055748 w 1055679"/>
                <a:gd name="connsiteY7" fmla="*/ 27811 h 444499"/>
                <a:gd name="connsiteX8" fmla="*/ 1054922 w 1055679"/>
                <a:gd name="connsiteY8" fmla="*/ 34526 h 444499"/>
                <a:gd name="connsiteX9" fmla="*/ 1011916 w 1055679"/>
                <a:gd name="connsiteY9" fmla="*/ 206770 h 444499"/>
                <a:gd name="connsiteX10" fmla="*/ 992470 w 1055679"/>
                <a:gd name="connsiteY10" fmla="*/ 226772 h 444499"/>
                <a:gd name="connsiteX11" fmla="*/ 611255 w 1055679"/>
                <a:gd name="connsiteY11" fmla="*/ 333397 h 444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55679" h="444499">
                  <a:moveTo>
                    <a:pt x="611255" y="416741"/>
                  </a:moveTo>
                  <a:cubicBezTo>
                    <a:pt x="611255" y="432084"/>
                    <a:pt x="598817" y="444522"/>
                    <a:pt x="583474" y="444522"/>
                  </a:cubicBezTo>
                  <a:lnTo>
                    <a:pt x="27849" y="444522"/>
                  </a:lnTo>
                  <a:cubicBezTo>
                    <a:pt x="12506" y="444522"/>
                    <a:pt x="68" y="432084"/>
                    <a:pt x="68" y="416741"/>
                  </a:cubicBezTo>
                  <a:lnTo>
                    <a:pt x="68" y="138928"/>
                  </a:lnTo>
                  <a:cubicBezTo>
                    <a:pt x="68" y="62212"/>
                    <a:pt x="62258" y="22"/>
                    <a:pt x="138974" y="22"/>
                  </a:cubicBezTo>
                  <a:lnTo>
                    <a:pt x="1027974" y="22"/>
                  </a:lnTo>
                  <a:cubicBezTo>
                    <a:pt x="1043317" y="26"/>
                    <a:pt x="1055752" y="12468"/>
                    <a:pt x="1055748" y="27811"/>
                  </a:cubicBezTo>
                  <a:cubicBezTo>
                    <a:pt x="1055747" y="30074"/>
                    <a:pt x="1055470" y="32330"/>
                    <a:pt x="1054922" y="34526"/>
                  </a:cubicBezTo>
                  <a:lnTo>
                    <a:pt x="1011916" y="206770"/>
                  </a:lnTo>
                  <a:cubicBezTo>
                    <a:pt x="1009494" y="216445"/>
                    <a:pt x="1002072" y="224079"/>
                    <a:pt x="992470" y="226772"/>
                  </a:cubicBezTo>
                  <a:lnTo>
                    <a:pt x="611255" y="333397"/>
                  </a:lnTo>
                  <a:close/>
                </a:path>
              </a:pathLst>
            </a:custGeom>
            <a:noFill/>
            <a:ln w="25400" cap="rnd">
              <a:solidFill>
                <a:schemeClr val="accent2">
                  <a:lumMod val="75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sp>
          <p:nvSpPr>
            <p:cNvPr id="91" name="Freeform 501">
              <a:extLst>
                <a:ext uri="{FF2B5EF4-FFF2-40B4-BE49-F238E27FC236}">
                  <a16:creationId xmlns:a16="http://schemas.microsoft.com/office/drawing/2014/main" id="{5562E88D-4526-4058-B3CF-62D8FC96DF40}"/>
                </a:ext>
              </a:extLst>
            </p:cNvPr>
            <p:cNvSpPr/>
            <p:nvPr/>
          </p:nvSpPr>
          <p:spPr>
            <a:xfrm>
              <a:off x="5734843" y="3061176"/>
              <a:ext cx="777874" cy="284479"/>
            </a:xfrm>
            <a:custGeom>
              <a:avLst/>
              <a:gdLst>
                <a:gd name="connsiteX0" fmla="*/ 777935 w 777874"/>
                <a:gd name="connsiteY0" fmla="*/ 38 h 284479"/>
                <a:gd name="connsiteX1" fmla="*/ 777935 w 777874"/>
                <a:gd name="connsiteY1" fmla="*/ 256737 h 284479"/>
                <a:gd name="connsiteX2" fmla="*/ 750154 w 777874"/>
                <a:gd name="connsiteY2" fmla="*/ 284518 h 284479"/>
                <a:gd name="connsiteX3" fmla="*/ 111185 w 777874"/>
                <a:gd name="connsiteY3" fmla="*/ 284518 h 284479"/>
                <a:gd name="connsiteX4" fmla="*/ 60 w 777874"/>
                <a:gd name="connsiteY4" fmla="*/ 173393 h 284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7874" h="284479">
                  <a:moveTo>
                    <a:pt x="777935" y="38"/>
                  </a:moveTo>
                  <a:lnTo>
                    <a:pt x="777935" y="256737"/>
                  </a:lnTo>
                  <a:cubicBezTo>
                    <a:pt x="777935" y="272080"/>
                    <a:pt x="765497" y="284518"/>
                    <a:pt x="750154" y="284518"/>
                  </a:cubicBezTo>
                  <a:lnTo>
                    <a:pt x="111185" y="284518"/>
                  </a:lnTo>
                  <a:cubicBezTo>
                    <a:pt x="49813" y="284518"/>
                    <a:pt x="60" y="234766"/>
                    <a:pt x="60" y="173393"/>
                  </a:cubicBezTo>
                </a:path>
              </a:pathLst>
            </a:custGeom>
            <a:noFill/>
            <a:ln w="25400" cap="rnd">
              <a:solidFill>
                <a:schemeClr val="accent2">
                  <a:lumMod val="75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sp>
          <p:nvSpPr>
            <p:cNvPr id="92" name="Freeform 502">
              <a:extLst>
                <a:ext uri="{FF2B5EF4-FFF2-40B4-BE49-F238E27FC236}">
                  <a16:creationId xmlns:a16="http://schemas.microsoft.com/office/drawing/2014/main" id="{C7867A38-0412-4880-B818-CBC0B00731A8}"/>
                </a:ext>
              </a:extLst>
            </p:cNvPr>
            <p:cNvSpPr/>
            <p:nvPr/>
          </p:nvSpPr>
          <p:spPr>
            <a:xfrm>
              <a:off x="6623843" y="3151187"/>
              <a:ext cx="9525" cy="111124"/>
            </a:xfrm>
            <a:custGeom>
              <a:avLst/>
              <a:gdLst>
                <a:gd name="connsiteX0" fmla="*/ 104 w 9525"/>
                <a:gd name="connsiteY0" fmla="*/ 39 h 111124"/>
                <a:gd name="connsiteX1" fmla="*/ 104 w 9525"/>
                <a:gd name="connsiteY1" fmla="*/ 111164 h 111124"/>
              </a:gdLst>
              <a:ahLst/>
              <a:cxnLst>
                <a:cxn ang="0">
                  <a:pos x="connsiteX0" y="connsiteY0"/>
                </a:cxn>
                <a:cxn ang="0">
                  <a:pos x="connsiteX1" y="connsiteY1"/>
                </a:cxn>
              </a:cxnLst>
              <a:rect l="l" t="t" r="r" b="b"/>
              <a:pathLst>
                <a:path w="9525" h="111124">
                  <a:moveTo>
                    <a:pt x="104" y="39"/>
                  </a:moveTo>
                  <a:lnTo>
                    <a:pt x="104" y="111164"/>
                  </a:lnTo>
                </a:path>
              </a:pathLst>
            </a:custGeom>
            <a:noFill/>
            <a:ln w="25400" cap="rnd">
              <a:solidFill>
                <a:schemeClr val="accent2">
                  <a:lumMod val="75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sp>
          <p:nvSpPr>
            <p:cNvPr id="93" name="Freeform 503">
              <a:extLst>
                <a:ext uri="{FF2B5EF4-FFF2-40B4-BE49-F238E27FC236}">
                  <a16:creationId xmlns:a16="http://schemas.microsoft.com/office/drawing/2014/main" id="{FCA951C6-937C-4242-ACB3-264736A479DA}"/>
                </a:ext>
              </a:extLst>
            </p:cNvPr>
            <p:cNvSpPr/>
            <p:nvPr/>
          </p:nvSpPr>
          <p:spPr>
            <a:xfrm>
              <a:off x="5901531" y="3456781"/>
              <a:ext cx="222249" cy="9525"/>
            </a:xfrm>
            <a:custGeom>
              <a:avLst/>
              <a:gdLst>
                <a:gd name="connsiteX0" fmla="*/ 51 w 222249"/>
                <a:gd name="connsiteY0" fmla="*/ 60 h 9525"/>
                <a:gd name="connsiteX1" fmla="*/ 222301 w 222249"/>
                <a:gd name="connsiteY1" fmla="*/ 60 h 9525"/>
              </a:gdLst>
              <a:ahLst/>
              <a:cxnLst>
                <a:cxn ang="0">
                  <a:pos x="connsiteX0" y="connsiteY0"/>
                </a:cxn>
                <a:cxn ang="0">
                  <a:pos x="connsiteX1" y="connsiteY1"/>
                </a:cxn>
              </a:cxnLst>
              <a:rect l="l" t="t" r="r" b="b"/>
              <a:pathLst>
                <a:path w="222249" h="9525">
                  <a:moveTo>
                    <a:pt x="51" y="60"/>
                  </a:moveTo>
                  <a:lnTo>
                    <a:pt x="222301" y="60"/>
                  </a:lnTo>
                </a:path>
              </a:pathLst>
            </a:custGeom>
            <a:noFill/>
            <a:ln w="25400" cap="rnd">
              <a:solidFill>
                <a:schemeClr val="accent2">
                  <a:lumMod val="75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sp>
          <p:nvSpPr>
            <p:cNvPr id="94" name="Freeform 504">
              <a:extLst>
                <a:ext uri="{FF2B5EF4-FFF2-40B4-BE49-F238E27FC236}">
                  <a16:creationId xmlns:a16="http://schemas.microsoft.com/office/drawing/2014/main" id="{76E06633-08AC-4007-9553-E7D930BB5539}"/>
                </a:ext>
              </a:extLst>
            </p:cNvPr>
            <p:cNvSpPr/>
            <p:nvPr/>
          </p:nvSpPr>
          <p:spPr>
            <a:xfrm>
              <a:off x="5457031" y="3456781"/>
              <a:ext cx="555625" cy="444499"/>
            </a:xfrm>
            <a:custGeom>
              <a:avLst/>
              <a:gdLst>
                <a:gd name="connsiteX0" fmla="*/ 555652 w 555625"/>
                <a:gd name="connsiteY0" fmla="*/ 80 h 444499"/>
                <a:gd name="connsiteX1" fmla="*/ 555652 w 555625"/>
                <a:gd name="connsiteY1" fmla="*/ 287894 h 444499"/>
                <a:gd name="connsiteX2" fmla="*/ 511202 w 555625"/>
                <a:gd name="connsiteY2" fmla="*/ 342400 h 444499"/>
                <a:gd name="connsiteX3" fmla="*/ 27 w 555625"/>
                <a:gd name="connsiteY3" fmla="*/ 444580 h 444499"/>
              </a:gdLst>
              <a:ahLst/>
              <a:cxnLst>
                <a:cxn ang="0">
                  <a:pos x="connsiteX0" y="connsiteY0"/>
                </a:cxn>
                <a:cxn ang="0">
                  <a:pos x="connsiteX1" y="connsiteY1"/>
                </a:cxn>
                <a:cxn ang="0">
                  <a:pos x="connsiteX2" y="connsiteY2"/>
                </a:cxn>
                <a:cxn ang="0">
                  <a:pos x="connsiteX3" y="connsiteY3"/>
                </a:cxn>
              </a:cxnLst>
              <a:rect l="l" t="t" r="r" b="b"/>
              <a:pathLst>
                <a:path w="555625" h="444499">
                  <a:moveTo>
                    <a:pt x="555652" y="80"/>
                  </a:moveTo>
                  <a:lnTo>
                    <a:pt x="555652" y="287894"/>
                  </a:lnTo>
                  <a:cubicBezTo>
                    <a:pt x="555683" y="314322"/>
                    <a:pt x="537096" y="337115"/>
                    <a:pt x="511202" y="342400"/>
                  </a:cubicBezTo>
                  <a:lnTo>
                    <a:pt x="27" y="444580"/>
                  </a:lnTo>
                </a:path>
              </a:pathLst>
            </a:custGeom>
            <a:noFill/>
            <a:ln w="25400" cap="rnd">
              <a:solidFill>
                <a:schemeClr val="accent2">
                  <a:lumMod val="75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sp>
          <p:nvSpPr>
            <p:cNvPr id="95" name="Freeform 505">
              <a:extLst>
                <a:ext uri="{FF2B5EF4-FFF2-40B4-BE49-F238E27FC236}">
                  <a16:creationId xmlns:a16="http://schemas.microsoft.com/office/drawing/2014/main" id="{AEE691C0-54D1-4D05-8448-0F1EC3207391}"/>
                </a:ext>
              </a:extLst>
            </p:cNvPr>
            <p:cNvSpPr/>
            <p:nvPr/>
          </p:nvSpPr>
          <p:spPr>
            <a:xfrm>
              <a:off x="5457031" y="3734593"/>
              <a:ext cx="9525" cy="333374"/>
            </a:xfrm>
            <a:custGeom>
              <a:avLst/>
              <a:gdLst>
                <a:gd name="connsiteX0" fmla="*/ 2 w 9525"/>
                <a:gd name="connsiteY0" fmla="*/ 99 h 333374"/>
                <a:gd name="connsiteX1" fmla="*/ 2 w 9525"/>
                <a:gd name="connsiteY1" fmla="*/ 333474 h 333374"/>
              </a:gdLst>
              <a:ahLst/>
              <a:cxnLst>
                <a:cxn ang="0">
                  <a:pos x="connsiteX0" y="connsiteY0"/>
                </a:cxn>
                <a:cxn ang="0">
                  <a:pos x="connsiteX1" y="connsiteY1"/>
                </a:cxn>
              </a:cxnLst>
              <a:rect l="l" t="t" r="r" b="b"/>
              <a:pathLst>
                <a:path w="9525" h="333374">
                  <a:moveTo>
                    <a:pt x="2" y="99"/>
                  </a:moveTo>
                  <a:lnTo>
                    <a:pt x="2" y="333474"/>
                  </a:lnTo>
                </a:path>
              </a:pathLst>
            </a:custGeom>
            <a:noFill/>
            <a:ln w="25400" cap="rnd">
              <a:solidFill>
                <a:schemeClr val="accent2">
                  <a:lumMod val="75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grpSp>
      <p:grpSp>
        <p:nvGrpSpPr>
          <p:cNvPr id="96" name="Graphic 24">
            <a:extLst>
              <a:ext uri="{FF2B5EF4-FFF2-40B4-BE49-F238E27FC236}">
                <a16:creationId xmlns:a16="http://schemas.microsoft.com/office/drawing/2014/main" id="{F89AC5F3-4A88-400B-B7A2-4D2B8E045057}"/>
              </a:ext>
            </a:extLst>
          </p:cNvPr>
          <p:cNvGrpSpPr>
            <a:grpSpLocks noChangeAspect="1"/>
          </p:cNvGrpSpPr>
          <p:nvPr/>
        </p:nvGrpSpPr>
        <p:grpSpPr>
          <a:xfrm>
            <a:off x="3138514" y="2062179"/>
            <a:ext cx="590060" cy="590064"/>
            <a:chOff x="5457031" y="2790031"/>
            <a:chExt cx="1277929" cy="1277937"/>
          </a:xfrm>
          <a:noFill/>
        </p:grpSpPr>
        <p:sp>
          <p:nvSpPr>
            <p:cNvPr id="97" name="Freeform 500">
              <a:extLst>
                <a:ext uri="{FF2B5EF4-FFF2-40B4-BE49-F238E27FC236}">
                  <a16:creationId xmlns:a16="http://schemas.microsoft.com/office/drawing/2014/main" id="{6E822CDE-8908-43E0-A6FA-C98CAB48A4CD}"/>
                </a:ext>
              </a:extLst>
            </p:cNvPr>
            <p:cNvSpPr/>
            <p:nvPr/>
          </p:nvSpPr>
          <p:spPr>
            <a:xfrm>
              <a:off x="5679281" y="2790031"/>
              <a:ext cx="1055679" cy="444499"/>
            </a:xfrm>
            <a:custGeom>
              <a:avLst/>
              <a:gdLst>
                <a:gd name="connsiteX0" fmla="*/ 611255 w 1055679"/>
                <a:gd name="connsiteY0" fmla="*/ 416741 h 444499"/>
                <a:gd name="connsiteX1" fmla="*/ 583474 w 1055679"/>
                <a:gd name="connsiteY1" fmla="*/ 444522 h 444499"/>
                <a:gd name="connsiteX2" fmla="*/ 27849 w 1055679"/>
                <a:gd name="connsiteY2" fmla="*/ 444522 h 444499"/>
                <a:gd name="connsiteX3" fmla="*/ 68 w 1055679"/>
                <a:gd name="connsiteY3" fmla="*/ 416741 h 444499"/>
                <a:gd name="connsiteX4" fmla="*/ 68 w 1055679"/>
                <a:gd name="connsiteY4" fmla="*/ 138928 h 444499"/>
                <a:gd name="connsiteX5" fmla="*/ 138974 w 1055679"/>
                <a:gd name="connsiteY5" fmla="*/ 22 h 444499"/>
                <a:gd name="connsiteX6" fmla="*/ 1027974 w 1055679"/>
                <a:gd name="connsiteY6" fmla="*/ 22 h 444499"/>
                <a:gd name="connsiteX7" fmla="*/ 1055748 w 1055679"/>
                <a:gd name="connsiteY7" fmla="*/ 27811 h 444499"/>
                <a:gd name="connsiteX8" fmla="*/ 1054922 w 1055679"/>
                <a:gd name="connsiteY8" fmla="*/ 34526 h 444499"/>
                <a:gd name="connsiteX9" fmla="*/ 1011916 w 1055679"/>
                <a:gd name="connsiteY9" fmla="*/ 206770 h 444499"/>
                <a:gd name="connsiteX10" fmla="*/ 992470 w 1055679"/>
                <a:gd name="connsiteY10" fmla="*/ 226772 h 444499"/>
                <a:gd name="connsiteX11" fmla="*/ 611255 w 1055679"/>
                <a:gd name="connsiteY11" fmla="*/ 333397 h 444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55679" h="444499">
                  <a:moveTo>
                    <a:pt x="611255" y="416741"/>
                  </a:moveTo>
                  <a:cubicBezTo>
                    <a:pt x="611255" y="432084"/>
                    <a:pt x="598817" y="444522"/>
                    <a:pt x="583474" y="444522"/>
                  </a:cubicBezTo>
                  <a:lnTo>
                    <a:pt x="27849" y="444522"/>
                  </a:lnTo>
                  <a:cubicBezTo>
                    <a:pt x="12506" y="444522"/>
                    <a:pt x="68" y="432084"/>
                    <a:pt x="68" y="416741"/>
                  </a:cubicBezTo>
                  <a:lnTo>
                    <a:pt x="68" y="138928"/>
                  </a:lnTo>
                  <a:cubicBezTo>
                    <a:pt x="68" y="62212"/>
                    <a:pt x="62258" y="22"/>
                    <a:pt x="138974" y="22"/>
                  </a:cubicBezTo>
                  <a:lnTo>
                    <a:pt x="1027974" y="22"/>
                  </a:lnTo>
                  <a:cubicBezTo>
                    <a:pt x="1043317" y="26"/>
                    <a:pt x="1055752" y="12468"/>
                    <a:pt x="1055748" y="27811"/>
                  </a:cubicBezTo>
                  <a:cubicBezTo>
                    <a:pt x="1055747" y="30074"/>
                    <a:pt x="1055470" y="32330"/>
                    <a:pt x="1054922" y="34526"/>
                  </a:cubicBezTo>
                  <a:lnTo>
                    <a:pt x="1011916" y="206770"/>
                  </a:lnTo>
                  <a:cubicBezTo>
                    <a:pt x="1009494" y="216445"/>
                    <a:pt x="1002072" y="224079"/>
                    <a:pt x="992470" y="226772"/>
                  </a:cubicBezTo>
                  <a:lnTo>
                    <a:pt x="611255" y="333397"/>
                  </a:lnTo>
                  <a:close/>
                </a:path>
              </a:pathLst>
            </a:custGeom>
            <a:noFill/>
            <a:ln w="25400" cap="rnd">
              <a:solidFill>
                <a:schemeClr val="accent2">
                  <a:lumMod val="50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sp>
          <p:nvSpPr>
            <p:cNvPr id="98" name="Freeform 501">
              <a:extLst>
                <a:ext uri="{FF2B5EF4-FFF2-40B4-BE49-F238E27FC236}">
                  <a16:creationId xmlns:a16="http://schemas.microsoft.com/office/drawing/2014/main" id="{696C2D73-D146-4A1C-B7C1-9AC5DA63F0BB}"/>
                </a:ext>
              </a:extLst>
            </p:cNvPr>
            <p:cNvSpPr/>
            <p:nvPr/>
          </p:nvSpPr>
          <p:spPr>
            <a:xfrm>
              <a:off x="5734843" y="3061176"/>
              <a:ext cx="777874" cy="284479"/>
            </a:xfrm>
            <a:custGeom>
              <a:avLst/>
              <a:gdLst>
                <a:gd name="connsiteX0" fmla="*/ 777935 w 777874"/>
                <a:gd name="connsiteY0" fmla="*/ 38 h 284479"/>
                <a:gd name="connsiteX1" fmla="*/ 777935 w 777874"/>
                <a:gd name="connsiteY1" fmla="*/ 256737 h 284479"/>
                <a:gd name="connsiteX2" fmla="*/ 750154 w 777874"/>
                <a:gd name="connsiteY2" fmla="*/ 284518 h 284479"/>
                <a:gd name="connsiteX3" fmla="*/ 111185 w 777874"/>
                <a:gd name="connsiteY3" fmla="*/ 284518 h 284479"/>
                <a:gd name="connsiteX4" fmla="*/ 60 w 777874"/>
                <a:gd name="connsiteY4" fmla="*/ 173393 h 284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7874" h="284479">
                  <a:moveTo>
                    <a:pt x="777935" y="38"/>
                  </a:moveTo>
                  <a:lnTo>
                    <a:pt x="777935" y="256737"/>
                  </a:lnTo>
                  <a:cubicBezTo>
                    <a:pt x="777935" y="272080"/>
                    <a:pt x="765497" y="284518"/>
                    <a:pt x="750154" y="284518"/>
                  </a:cubicBezTo>
                  <a:lnTo>
                    <a:pt x="111185" y="284518"/>
                  </a:lnTo>
                  <a:cubicBezTo>
                    <a:pt x="49813" y="284518"/>
                    <a:pt x="60" y="234766"/>
                    <a:pt x="60" y="173393"/>
                  </a:cubicBezTo>
                </a:path>
              </a:pathLst>
            </a:custGeom>
            <a:noFill/>
            <a:ln w="25400" cap="rnd">
              <a:solidFill>
                <a:schemeClr val="accent2">
                  <a:lumMod val="50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sp>
          <p:nvSpPr>
            <p:cNvPr id="99" name="Freeform 502">
              <a:extLst>
                <a:ext uri="{FF2B5EF4-FFF2-40B4-BE49-F238E27FC236}">
                  <a16:creationId xmlns:a16="http://schemas.microsoft.com/office/drawing/2014/main" id="{9BAECA90-0D83-4FFB-BAB3-EFB402184FBE}"/>
                </a:ext>
              </a:extLst>
            </p:cNvPr>
            <p:cNvSpPr/>
            <p:nvPr/>
          </p:nvSpPr>
          <p:spPr>
            <a:xfrm>
              <a:off x="6623843" y="3151187"/>
              <a:ext cx="9525" cy="111124"/>
            </a:xfrm>
            <a:custGeom>
              <a:avLst/>
              <a:gdLst>
                <a:gd name="connsiteX0" fmla="*/ 104 w 9525"/>
                <a:gd name="connsiteY0" fmla="*/ 39 h 111124"/>
                <a:gd name="connsiteX1" fmla="*/ 104 w 9525"/>
                <a:gd name="connsiteY1" fmla="*/ 111164 h 111124"/>
              </a:gdLst>
              <a:ahLst/>
              <a:cxnLst>
                <a:cxn ang="0">
                  <a:pos x="connsiteX0" y="connsiteY0"/>
                </a:cxn>
                <a:cxn ang="0">
                  <a:pos x="connsiteX1" y="connsiteY1"/>
                </a:cxn>
              </a:cxnLst>
              <a:rect l="l" t="t" r="r" b="b"/>
              <a:pathLst>
                <a:path w="9525" h="111124">
                  <a:moveTo>
                    <a:pt x="104" y="39"/>
                  </a:moveTo>
                  <a:lnTo>
                    <a:pt x="104" y="111164"/>
                  </a:lnTo>
                </a:path>
              </a:pathLst>
            </a:custGeom>
            <a:noFill/>
            <a:ln w="25400" cap="rnd">
              <a:solidFill>
                <a:schemeClr val="accent2">
                  <a:lumMod val="50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sp>
          <p:nvSpPr>
            <p:cNvPr id="100" name="Freeform 503">
              <a:extLst>
                <a:ext uri="{FF2B5EF4-FFF2-40B4-BE49-F238E27FC236}">
                  <a16:creationId xmlns:a16="http://schemas.microsoft.com/office/drawing/2014/main" id="{39A3ECED-4362-47E9-995D-C7F13BAFAF4D}"/>
                </a:ext>
              </a:extLst>
            </p:cNvPr>
            <p:cNvSpPr/>
            <p:nvPr/>
          </p:nvSpPr>
          <p:spPr>
            <a:xfrm>
              <a:off x="5901531" y="3456781"/>
              <a:ext cx="222249" cy="9525"/>
            </a:xfrm>
            <a:custGeom>
              <a:avLst/>
              <a:gdLst>
                <a:gd name="connsiteX0" fmla="*/ 51 w 222249"/>
                <a:gd name="connsiteY0" fmla="*/ 60 h 9525"/>
                <a:gd name="connsiteX1" fmla="*/ 222301 w 222249"/>
                <a:gd name="connsiteY1" fmla="*/ 60 h 9525"/>
              </a:gdLst>
              <a:ahLst/>
              <a:cxnLst>
                <a:cxn ang="0">
                  <a:pos x="connsiteX0" y="connsiteY0"/>
                </a:cxn>
                <a:cxn ang="0">
                  <a:pos x="connsiteX1" y="connsiteY1"/>
                </a:cxn>
              </a:cxnLst>
              <a:rect l="l" t="t" r="r" b="b"/>
              <a:pathLst>
                <a:path w="222249" h="9525">
                  <a:moveTo>
                    <a:pt x="51" y="60"/>
                  </a:moveTo>
                  <a:lnTo>
                    <a:pt x="222301" y="60"/>
                  </a:lnTo>
                </a:path>
              </a:pathLst>
            </a:custGeom>
            <a:noFill/>
            <a:ln w="25400" cap="rnd">
              <a:solidFill>
                <a:schemeClr val="accent2">
                  <a:lumMod val="50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sp>
          <p:nvSpPr>
            <p:cNvPr id="101" name="Freeform 504">
              <a:extLst>
                <a:ext uri="{FF2B5EF4-FFF2-40B4-BE49-F238E27FC236}">
                  <a16:creationId xmlns:a16="http://schemas.microsoft.com/office/drawing/2014/main" id="{14023FCE-08DD-4C7E-8807-768B020C115A}"/>
                </a:ext>
              </a:extLst>
            </p:cNvPr>
            <p:cNvSpPr/>
            <p:nvPr/>
          </p:nvSpPr>
          <p:spPr>
            <a:xfrm>
              <a:off x="5457031" y="3456781"/>
              <a:ext cx="555625" cy="444499"/>
            </a:xfrm>
            <a:custGeom>
              <a:avLst/>
              <a:gdLst>
                <a:gd name="connsiteX0" fmla="*/ 555652 w 555625"/>
                <a:gd name="connsiteY0" fmla="*/ 80 h 444499"/>
                <a:gd name="connsiteX1" fmla="*/ 555652 w 555625"/>
                <a:gd name="connsiteY1" fmla="*/ 287894 h 444499"/>
                <a:gd name="connsiteX2" fmla="*/ 511202 w 555625"/>
                <a:gd name="connsiteY2" fmla="*/ 342400 h 444499"/>
                <a:gd name="connsiteX3" fmla="*/ 27 w 555625"/>
                <a:gd name="connsiteY3" fmla="*/ 444580 h 444499"/>
              </a:gdLst>
              <a:ahLst/>
              <a:cxnLst>
                <a:cxn ang="0">
                  <a:pos x="connsiteX0" y="connsiteY0"/>
                </a:cxn>
                <a:cxn ang="0">
                  <a:pos x="connsiteX1" y="connsiteY1"/>
                </a:cxn>
                <a:cxn ang="0">
                  <a:pos x="connsiteX2" y="connsiteY2"/>
                </a:cxn>
                <a:cxn ang="0">
                  <a:pos x="connsiteX3" y="connsiteY3"/>
                </a:cxn>
              </a:cxnLst>
              <a:rect l="l" t="t" r="r" b="b"/>
              <a:pathLst>
                <a:path w="555625" h="444499">
                  <a:moveTo>
                    <a:pt x="555652" y="80"/>
                  </a:moveTo>
                  <a:lnTo>
                    <a:pt x="555652" y="287894"/>
                  </a:lnTo>
                  <a:cubicBezTo>
                    <a:pt x="555683" y="314322"/>
                    <a:pt x="537096" y="337115"/>
                    <a:pt x="511202" y="342400"/>
                  </a:cubicBezTo>
                  <a:lnTo>
                    <a:pt x="27" y="444580"/>
                  </a:lnTo>
                </a:path>
              </a:pathLst>
            </a:custGeom>
            <a:noFill/>
            <a:ln w="25400" cap="rnd">
              <a:solidFill>
                <a:schemeClr val="accent2">
                  <a:lumMod val="50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sp>
          <p:nvSpPr>
            <p:cNvPr id="102" name="Freeform 505">
              <a:extLst>
                <a:ext uri="{FF2B5EF4-FFF2-40B4-BE49-F238E27FC236}">
                  <a16:creationId xmlns:a16="http://schemas.microsoft.com/office/drawing/2014/main" id="{72D937AE-BF50-464D-BAAD-3F69BC95E7F2}"/>
                </a:ext>
              </a:extLst>
            </p:cNvPr>
            <p:cNvSpPr/>
            <p:nvPr/>
          </p:nvSpPr>
          <p:spPr>
            <a:xfrm>
              <a:off x="5457031" y="3734593"/>
              <a:ext cx="9525" cy="333374"/>
            </a:xfrm>
            <a:custGeom>
              <a:avLst/>
              <a:gdLst>
                <a:gd name="connsiteX0" fmla="*/ 2 w 9525"/>
                <a:gd name="connsiteY0" fmla="*/ 99 h 333374"/>
                <a:gd name="connsiteX1" fmla="*/ 2 w 9525"/>
                <a:gd name="connsiteY1" fmla="*/ 333474 h 333374"/>
              </a:gdLst>
              <a:ahLst/>
              <a:cxnLst>
                <a:cxn ang="0">
                  <a:pos x="connsiteX0" y="connsiteY0"/>
                </a:cxn>
                <a:cxn ang="0">
                  <a:pos x="connsiteX1" y="connsiteY1"/>
                </a:cxn>
              </a:cxnLst>
              <a:rect l="l" t="t" r="r" b="b"/>
              <a:pathLst>
                <a:path w="9525" h="333374">
                  <a:moveTo>
                    <a:pt x="2" y="99"/>
                  </a:moveTo>
                  <a:lnTo>
                    <a:pt x="2" y="333474"/>
                  </a:lnTo>
                </a:path>
              </a:pathLst>
            </a:custGeom>
            <a:noFill/>
            <a:ln w="25400" cap="rnd">
              <a:solidFill>
                <a:schemeClr val="accent2">
                  <a:lumMod val="50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grpSp>
      <p:sp>
        <p:nvSpPr>
          <p:cNvPr id="103" name="Rectangle 102">
            <a:extLst>
              <a:ext uri="{FF2B5EF4-FFF2-40B4-BE49-F238E27FC236}">
                <a16:creationId xmlns:a16="http://schemas.microsoft.com/office/drawing/2014/main" id="{F79B5BA6-AF8E-4DC6-96D6-CD543D601340}"/>
              </a:ext>
            </a:extLst>
          </p:cNvPr>
          <p:cNvSpPr/>
          <p:nvPr/>
        </p:nvSpPr>
        <p:spPr>
          <a:xfrm>
            <a:off x="620075" y="2747439"/>
            <a:ext cx="3899372" cy="646331"/>
          </a:xfrm>
          <a:prstGeom prst="rect">
            <a:avLst/>
          </a:prstGeom>
        </p:spPr>
        <p:txBody>
          <a:bodyPr wrap="square">
            <a:spAutoFit/>
          </a:bodyPr>
          <a:lstStyle/>
          <a:p>
            <a:pPr indent="-376213" algn="ctr" defTabSz="1219140">
              <a:defRPr/>
            </a:pPr>
            <a:r>
              <a:rPr lang="en-GB" sz="1200" b="1" dirty="0">
                <a:solidFill>
                  <a:srgbClr val="0070C0"/>
                </a:solidFill>
                <a:latin typeface="Verdana"/>
              </a:rPr>
              <a:t>Multi Channel Video Capturing </a:t>
            </a:r>
            <a:r>
              <a:rPr lang="en-GB" sz="1200" b="1" dirty="0">
                <a:solidFill>
                  <a:srgbClr val="0070C0"/>
                </a:solidFill>
                <a:latin typeface="Verdana"/>
                <a:sym typeface="Wingdings" panose="05000000000000000000" pitchFamily="2" charset="2"/>
              </a:rPr>
              <a:t> requires multi-stream high speed recording and captures large amount of data</a:t>
            </a:r>
            <a:endParaRPr lang="en-GB" sz="1200" b="1" dirty="0">
              <a:solidFill>
                <a:srgbClr val="0070C0"/>
              </a:solidFill>
              <a:latin typeface="Verdana"/>
            </a:endParaRPr>
          </a:p>
        </p:txBody>
      </p:sp>
      <p:grpSp>
        <p:nvGrpSpPr>
          <p:cNvPr id="104" name="Group 103">
            <a:extLst>
              <a:ext uri="{FF2B5EF4-FFF2-40B4-BE49-F238E27FC236}">
                <a16:creationId xmlns:a16="http://schemas.microsoft.com/office/drawing/2014/main" id="{1E175118-49BF-48F4-B5C2-EF9C7835960E}"/>
              </a:ext>
            </a:extLst>
          </p:cNvPr>
          <p:cNvGrpSpPr>
            <a:grpSpLocks noChangeAspect="1"/>
          </p:cNvGrpSpPr>
          <p:nvPr/>
        </p:nvGrpSpPr>
        <p:grpSpPr>
          <a:xfrm>
            <a:off x="2943785" y="3938934"/>
            <a:ext cx="832305" cy="531289"/>
            <a:chOff x="4670424" y="4608418"/>
            <a:chExt cx="3446813" cy="2200219"/>
          </a:xfrm>
        </p:grpSpPr>
        <p:grpSp>
          <p:nvGrpSpPr>
            <p:cNvPr id="105" name="Graphic 178">
              <a:extLst>
                <a:ext uri="{FF2B5EF4-FFF2-40B4-BE49-F238E27FC236}">
                  <a16:creationId xmlns:a16="http://schemas.microsoft.com/office/drawing/2014/main" id="{18898059-78FD-414A-B897-4B46030CB5DE}"/>
                </a:ext>
              </a:extLst>
            </p:cNvPr>
            <p:cNvGrpSpPr/>
            <p:nvPr/>
          </p:nvGrpSpPr>
          <p:grpSpPr>
            <a:xfrm>
              <a:off x="4670424" y="4608418"/>
              <a:ext cx="3446813" cy="2200219"/>
              <a:chOff x="5351145" y="2943521"/>
              <a:chExt cx="1489709" cy="950933"/>
            </a:xfrm>
            <a:noFill/>
          </p:grpSpPr>
          <p:sp>
            <p:nvSpPr>
              <p:cNvPr id="113" name="Freeform 560">
                <a:extLst>
                  <a:ext uri="{FF2B5EF4-FFF2-40B4-BE49-F238E27FC236}">
                    <a16:creationId xmlns:a16="http://schemas.microsoft.com/office/drawing/2014/main" id="{33C72363-1930-4D8A-9EC9-33FFD9A27E87}"/>
                  </a:ext>
                </a:extLst>
              </p:cNvPr>
              <p:cNvSpPr/>
              <p:nvPr/>
            </p:nvSpPr>
            <p:spPr>
              <a:xfrm>
                <a:off x="5351145" y="3251834"/>
                <a:ext cx="259079" cy="642620"/>
              </a:xfrm>
              <a:custGeom>
                <a:avLst/>
                <a:gdLst>
                  <a:gd name="connsiteX0" fmla="*/ 0 w 259079"/>
                  <a:gd name="connsiteY0" fmla="*/ 642620 h 642620"/>
                  <a:gd name="connsiteX1" fmla="*/ 31750 w 259079"/>
                  <a:gd name="connsiteY1" fmla="*/ 332740 h 642620"/>
                  <a:gd name="connsiteX2" fmla="*/ 135890 w 259079"/>
                  <a:gd name="connsiteY2" fmla="*/ 65405 h 642620"/>
                  <a:gd name="connsiteX3" fmla="*/ 259080 w 259079"/>
                  <a:gd name="connsiteY3" fmla="*/ 0 h 642620"/>
                </a:gdLst>
                <a:ahLst/>
                <a:cxnLst>
                  <a:cxn ang="0">
                    <a:pos x="connsiteX0" y="connsiteY0"/>
                  </a:cxn>
                  <a:cxn ang="0">
                    <a:pos x="connsiteX1" y="connsiteY1"/>
                  </a:cxn>
                  <a:cxn ang="0">
                    <a:pos x="connsiteX2" y="connsiteY2"/>
                  </a:cxn>
                  <a:cxn ang="0">
                    <a:pos x="connsiteX3" y="connsiteY3"/>
                  </a:cxn>
                </a:cxnLst>
                <a:rect l="l" t="t" r="r" b="b"/>
                <a:pathLst>
                  <a:path w="259079" h="642620">
                    <a:moveTo>
                      <a:pt x="0" y="642620"/>
                    </a:moveTo>
                    <a:cubicBezTo>
                      <a:pt x="0" y="642620"/>
                      <a:pt x="8255" y="423545"/>
                      <a:pt x="31750" y="332740"/>
                    </a:cubicBezTo>
                    <a:cubicBezTo>
                      <a:pt x="45720" y="278765"/>
                      <a:pt x="97155" y="101600"/>
                      <a:pt x="135890" y="65405"/>
                    </a:cubicBezTo>
                    <a:cubicBezTo>
                      <a:pt x="173990" y="29210"/>
                      <a:pt x="259080" y="0"/>
                      <a:pt x="259080" y="0"/>
                    </a:cubicBezTo>
                  </a:path>
                </a:pathLst>
              </a:custGeom>
              <a:noFill/>
              <a:ln w="19050" cap="rnd">
                <a:solidFill>
                  <a:schemeClr val="accent2">
                    <a:lumMod val="50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sp>
            <p:nvSpPr>
              <p:cNvPr id="114" name="Freeform 561">
                <a:extLst>
                  <a:ext uri="{FF2B5EF4-FFF2-40B4-BE49-F238E27FC236}">
                    <a16:creationId xmlns:a16="http://schemas.microsoft.com/office/drawing/2014/main" id="{C10A8A29-5B1F-4F0B-B0DE-63ED4062CA76}"/>
                  </a:ext>
                </a:extLst>
              </p:cNvPr>
              <p:cNvSpPr/>
              <p:nvPr/>
            </p:nvSpPr>
            <p:spPr>
              <a:xfrm>
                <a:off x="6581775" y="3251834"/>
                <a:ext cx="259079" cy="642620"/>
              </a:xfrm>
              <a:custGeom>
                <a:avLst/>
                <a:gdLst>
                  <a:gd name="connsiteX0" fmla="*/ 259080 w 259079"/>
                  <a:gd name="connsiteY0" fmla="*/ 642620 h 642620"/>
                  <a:gd name="connsiteX1" fmla="*/ 227330 w 259079"/>
                  <a:gd name="connsiteY1" fmla="*/ 332740 h 642620"/>
                  <a:gd name="connsiteX2" fmla="*/ 123190 w 259079"/>
                  <a:gd name="connsiteY2" fmla="*/ 65405 h 642620"/>
                  <a:gd name="connsiteX3" fmla="*/ 0 w 259079"/>
                  <a:gd name="connsiteY3" fmla="*/ 0 h 642620"/>
                </a:gdLst>
                <a:ahLst/>
                <a:cxnLst>
                  <a:cxn ang="0">
                    <a:pos x="connsiteX0" y="connsiteY0"/>
                  </a:cxn>
                  <a:cxn ang="0">
                    <a:pos x="connsiteX1" y="connsiteY1"/>
                  </a:cxn>
                  <a:cxn ang="0">
                    <a:pos x="connsiteX2" y="connsiteY2"/>
                  </a:cxn>
                  <a:cxn ang="0">
                    <a:pos x="connsiteX3" y="connsiteY3"/>
                  </a:cxn>
                </a:cxnLst>
                <a:rect l="l" t="t" r="r" b="b"/>
                <a:pathLst>
                  <a:path w="259079" h="642620">
                    <a:moveTo>
                      <a:pt x="259080" y="642620"/>
                    </a:moveTo>
                    <a:cubicBezTo>
                      <a:pt x="259080" y="642620"/>
                      <a:pt x="250825" y="423545"/>
                      <a:pt x="227330" y="332740"/>
                    </a:cubicBezTo>
                    <a:cubicBezTo>
                      <a:pt x="213360" y="278765"/>
                      <a:pt x="161925" y="101600"/>
                      <a:pt x="123190" y="65405"/>
                    </a:cubicBezTo>
                    <a:cubicBezTo>
                      <a:pt x="85090" y="29210"/>
                      <a:pt x="0" y="0"/>
                      <a:pt x="0" y="0"/>
                    </a:cubicBezTo>
                  </a:path>
                </a:pathLst>
              </a:custGeom>
              <a:noFill/>
              <a:ln w="19050" cap="rnd">
                <a:solidFill>
                  <a:schemeClr val="accent2">
                    <a:lumMod val="50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sp>
            <p:nvSpPr>
              <p:cNvPr id="115" name="Freeform 562">
                <a:extLst>
                  <a:ext uri="{FF2B5EF4-FFF2-40B4-BE49-F238E27FC236}">
                    <a16:creationId xmlns:a16="http://schemas.microsoft.com/office/drawing/2014/main" id="{9910F63D-5F6B-4F16-84CC-2F3F52FEED4C}"/>
                  </a:ext>
                </a:extLst>
              </p:cNvPr>
              <p:cNvSpPr/>
              <p:nvPr/>
            </p:nvSpPr>
            <p:spPr>
              <a:xfrm>
                <a:off x="5608638" y="2943521"/>
                <a:ext cx="974723" cy="929639"/>
              </a:xfrm>
              <a:custGeom>
                <a:avLst/>
                <a:gdLst>
                  <a:gd name="connsiteX0" fmla="*/ 974725 w 974724"/>
                  <a:gd name="connsiteY0" fmla="*/ 929640 h 929639"/>
                  <a:gd name="connsiteX1" fmla="*/ 974725 w 974724"/>
                  <a:gd name="connsiteY1" fmla="*/ 828040 h 929639"/>
                  <a:gd name="connsiteX2" fmla="*/ 964565 w 974724"/>
                  <a:gd name="connsiteY2" fmla="*/ 811530 h 929639"/>
                  <a:gd name="connsiteX3" fmla="*/ 898525 w 974724"/>
                  <a:gd name="connsiteY3" fmla="*/ 767715 h 929639"/>
                  <a:gd name="connsiteX4" fmla="*/ 775335 w 974724"/>
                  <a:gd name="connsiteY4" fmla="*/ 587375 h 929639"/>
                  <a:gd name="connsiteX5" fmla="*/ 701040 w 974724"/>
                  <a:gd name="connsiteY5" fmla="*/ 494030 h 929639"/>
                  <a:gd name="connsiteX6" fmla="*/ 707390 w 974724"/>
                  <a:gd name="connsiteY6" fmla="*/ 390525 h 929639"/>
                  <a:gd name="connsiteX7" fmla="*/ 788035 w 974724"/>
                  <a:gd name="connsiteY7" fmla="*/ 395605 h 929639"/>
                  <a:gd name="connsiteX8" fmla="*/ 875665 w 974724"/>
                  <a:gd name="connsiteY8" fmla="*/ 476250 h 929639"/>
                  <a:gd name="connsiteX9" fmla="*/ 955675 w 974724"/>
                  <a:gd name="connsiteY9" fmla="*/ 511175 h 929639"/>
                  <a:gd name="connsiteX10" fmla="*/ 965835 w 974724"/>
                  <a:gd name="connsiteY10" fmla="*/ 512445 h 929639"/>
                  <a:gd name="connsiteX11" fmla="*/ 969645 w 974724"/>
                  <a:gd name="connsiteY11" fmla="*/ 512445 h 929639"/>
                  <a:gd name="connsiteX12" fmla="*/ 969645 w 974724"/>
                  <a:gd name="connsiteY12" fmla="*/ 59690 h 929639"/>
                  <a:gd name="connsiteX13" fmla="*/ 909955 w 974724"/>
                  <a:gd name="connsiteY13" fmla="*/ 0 h 929639"/>
                  <a:gd name="connsiteX14" fmla="*/ 65405 w 974724"/>
                  <a:gd name="connsiteY14" fmla="*/ 0 h 929639"/>
                  <a:gd name="connsiteX15" fmla="*/ 5715 w 974724"/>
                  <a:gd name="connsiteY15" fmla="*/ 59690 h 929639"/>
                  <a:gd name="connsiteX16" fmla="*/ 5715 w 974724"/>
                  <a:gd name="connsiteY16" fmla="*/ 511810 h 929639"/>
                  <a:gd name="connsiteX17" fmla="*/ 5715 w 974724"/>
                  <a:gd name="connsiteY17" fmla="*/ 511810 h 929639"/>
                  <a:gd name="connsiteX18" fmla="*/ 23495 w 974724"/>
                  <a:gd name="connsiteY18" fmla="*/ 509905 h 929639"/>
                  <a:gd name="connsiteX19" fmla="*/ 100330 w 974724"/>
                  <a:gd name="connsiteY19" fmla="*/ 476250 h 929639"/>
                  <a:gd name="connsiteX20" fmla="*/ 184785 w 974724"/>
                  <a:gd name="connsiteY20" fmla="*/ 395605 h 929639"/>
                  <a:gd name="connsiteX21" fmla="*/ 267335 w 974724"/>
                  <a:gd name="connsiteY21" fmla="*/ 390525 h 929639"/>
                  <a:gd name="connsiteX22" fmla="*/ 273685 w 974724"/>
                  <a:gd name="connsiteY22" fmla="*/ 494030 h 929639"/>
                  <a:gd name="connsiteX23" fmla="*/ 199390 w 974724"/>
                  <a:gd name="connsiteY23" fmla="*/ 587375 h 929639"/>
                  <a:gd name="connsiteX24" fmla="*/ 76200 w 974724"/>
                  <a:gd name="connsiteY24" fmla="*/ 767715 h 929639"/>
                  <a:gd name="connsiteX25" fmla="*/ 10160 w 974724"/>
                  <a:gd name="connsiteY25" fmla="*/ 811530 h 929639"/>
                  <a:gd name="connsiteX26" fmla="*/ 0 w 974724"/>
                  <a:gd name="connsiteY26" fmla="*/ 828040 h 929639"/>
                  <a:gd name="connsiteX27" fmla="*/ 0 w 974724"/>
                  <a:gd name="connsiteY27" fmla="*/ 929640 h 929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974724" h="929639">
                    <a:moveTo>
                      <a:pt x="974725" y="929640"/>
                    </a:moveTo>
                    <a:lnTo>
                      <a:pt x="974725" y="828040"/>
                    </a:lnTo>
                    <a:cubicBezTo>
                      <a:pt x="974725" y="821055"/>
                      <a:pt x="970915" y="814705"/>
                      <a:pt x="964565" y="811530"/>
                    </a:cubicBezTo>
                    <a:cubicBezTo>
                      <a:pt x="948690" y="803275"/>
                      <a:pt x="916940" y="786130"/>
                      <a:pt x="898525" y="767715"/>
                    </a:cubicBezTo>
                    <a:cubicBezTo>
                      <a:pt x="873125" y="742315"/>
                      <a:pt x="791210" y="607695"/>
                      <a:pt x="775335" y="587375"/>
                    </a:cubicBezTo>
                    <a:cubicBezTo>
                      <a:pt x="759460" y="566420"/>
                      <a:pt x="726440" y="520065"/>
                      <a:pt x="701040" y="494030"/>
                    </a:cubicBezTo>
                    <a:cubicBezTo>
                      <a:pt x="665480" y="457200"/>
                      <a:pt x="669925" y="411480"/>
                      <a:pt x="707390" y="390525"/>
                    </a:cubicBezTo>
                    <a:cubicBezTo>
                      <a:pt x="732790" y="376555"/>
                      <a:pt x="767715" y="377825"/>
                      <a:pt x="788035" y="395605"/>
                    </a:cubicBezTo>
                    <a:cubicBezTo>
                      <a:pt x="815340" y="419100"/>
                      <a:pt x="846455" y="461645"/>
                      <a:pt x="875665" y="476250"/>
                    </a:cubicBezTo>
                    <a:cubicBezTo>
                      <a:pt x="901700" y="489585"/>
                      <a:pt x="938530" y="506095"/>
                      <a:pt x="955675" y="511175"/>
                    </a:cubicBezTo>
                    <a:cubicBezTo>
                      <a:pt x="958850" y="512445"/>
                      <a:pt x="962660" y="512445"/>
                      <a:pt x="965835" y="512445"/>
                    </a:cubicBezTo>
                    <a:lnTo>
                      <a:pt x="969645" y="512445"/>
                    </a:lnTo>
                    <a:lnTo>
                      <a:pt x="969645" y="59690"/>
                    </a:lnTo>
                    <a:cubicBezTo>
                      <a:pt x="969645" y="26670"/>
                      <a:pt x="942975" y="0"/>
                      <a:pt x="909955" y="0"/>
                    </a:cubicBezTo>
                    <a:lnTo>
                      <a:pt x="65405" y="0"/>
                    </a:lnTo>
                    <a:cubicBezTo>
                      <a:pt x="32385" y="0"/>
                      <a:pt x="5715" y="26670"/>
                      <a:pt x="5715" y="59690"/>
                    </a:cubicBezTo>
                    <a:lnTo>
                      <a:pt x="5715" y="511810"/>
                    </a:lnTo>
                    <a:lnTo>
                      <a:pt x="5715" y="511810"/>
                    </a:lnTo>
                    <a:cubicBezTo>
                      <a:pt x="11430" y="512445"/>
                      <a:pt x="17780" y="511810"/>
                      <a:pt x="23495" y="509905"/>
                    </a:cubicBezTo>
                    <a:cubicBezTo>
                      <a:pt x="41910" y="503555"/>
                      <a:pt x="76835" y="490220"/>
                      <a:pt x="100330" y="476250"/>
                    </a:cubicBezTo>
                    <a:cubicBezTo>
                      <a:pt x="127000" y="461010"/>
                      <a:pt x="160020" y="421640"/>
                      <a:pt x="184785" y="395605"/>
                    </a:cubicBezTo>
                    <a:cubicBezTo>
                      <a:pt x="202565" y="376555"/>
                      <a:pt x="241935" y="377190"/>
                      <a:pt x="267335" y="390525"/>
                    </a:cubicBezTo>
                    <a:cubicBezTo>
                      <a:pt x="304800" y="410845"/>
                      <a:pt x="309880" y="456565"/>
                      <a:pt x="273685" y="494030"/>
                    </a:cubicBezTo>
                    <a:cubicBezTo>
                      <a:pt x="248285" y="520065"/>
                      <a:pt x="215265" y="566420"/>
                      <a:pt x="199390" y="587375"/>
                    </a:cubicBezTo>
                    <a:cubicBezTo>
                      <a:pt x="184150" y="607695"/>
                      <a:pt x="101600" y="742315"/>
                      <a:pt x="76200" y="767715"/>
                    </a:cubicBezTo>
                    <a:cubicBezTo>
                      <a:pt x="57785" y="786130"/>
                      <a:pt x="26035" y="803275"/>
                      <a:pt x="10160" y="811530"/>
                    </a:cubicBezTo>
                    <a:cubicBezTo>
                      <a:pt x="3810" y="814705"/>
                      <a:pt x="0" y="821055"/>
                      <a:pt x="0" y="828040"/>
                    </a:cubicBezTo>
                    <a:lnTo>
                      <a:pt x="0" y="929640"/>
                    </a:lnTo>
                  </a:path>
                </a:pathLst>
              </a:custGeom>
              <a:noFill/>
              <a:ln w="19050" cap="rnd">
                <a:solidFill>
                  <a:schemeClr val="accent2">
                    <a:lumMod val="50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sp>
            <p:nvSpPr>
              <p:cNvPr id="116" name="Freeform 563">
                <a:extLst>
                  <a:ext uri="{FF2B5EF4-FFF2-40B4-BE49-F238E27FC236}">
                    <a16:creationId xmlns:a16="http://schemas.microsoft.com/office/drawing/2014/main" id="{83E2B2A2-5403-4042-B8EF-D918F8FD2FCE}"/>
                  </a:ext>
                </a:extLst>
              </p:cNvPr>
              <p:cNvSpPr/>
              <p:nvPr/>
            </p:nvSpPr>
            <p:spPr>
              <a:xfrm>
                <a:off x="5815965" y="3542029"/>
                <a:ext cx="558164" cy="6350"/>
              </a:xfrm>
              <a:custGeom>
                <a:avLst/>
                <a:gdLst>
                  <a:gd name="connsiteX0" fmla="*/ 558165 w 558164"/>
                  <a:gd name="connsiteY0" fmla="*/ 0 h 6350"/>
                  <a:gd name="connsiteX1" fmla="*/ 0 w 558164"/>
                  <a:gd name="connsiteY1" fmla="*/ 0 h 6350"/>
                </a:gdLst>
                <a:ahLst/>
                <a:cxnLst>
                  <a:cxn ang="0">
                    <a:pos x="connsiteX0" y="connsiteY0"/>
                  </a:cxn>
                  <a:cxn ang="0">
                    <a:pos x="connsiteX1" y="connsiteY1"/>
                  </a:cxn>
                </a:cxnLst>
                <a:rect l="l" t="t" r="r" b="b"/>
                <a:pathLst>
                  <a:path w="558164" h="6350">
                    <a:moveTo>
                      <a:pt x="558165" y="0"/>
                    </a:moveTo>
                    <a:lnTo>
                      <a:pt x="0" y="0"/>
                    </a:lnTo>
                  </a:path>
                </a:pathLst>
              </a:custGeom>
              <a:ln w="19050" cap="rnd">
                <a:solidFill>
                  <a:schemeClr val="accent2">
                    <a:lumMod val="50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sp>
            <p:nvSpPr>
              <p:cNvPr id="117" name="Freeform 564">
                <a:extLst>
                  <a:ext uri="{FF2B5EF4-FFF2-40B4-BE49-F238E27FC236}">
                    <a16:creationId xmlns:a16="http://schemas.microsoft.com/office/drawing/2014/main" id="{2E14D801-2DC0-434C-B78E-EC30C0136128}"/>
                  </a:ext>
                </a:extLst>
              </p:cNvPr>
              <p:cNvSpPr/>
              <p:nvPr/>
            </p:nvSpPr>
            <p:spPr>
              <a:xfrm>
                <a:off x="5782945" y="2965450"/>
                <a:ext cx="6350" cy="404495"/>
              </a:xfrm>
              <a:custGeom>
                <a:avLst/>
                <a:gdLst>
                  <a:gd name="connsiteX0" fmla="*/ 0 w 6350"/>
                  <a:gd name="connsiteY0" fmla="*/ 0 h 404495"/>
                  <a:gd name="connsiteX1" fmla="*/ 0 w 6350"/>
                  <a:gd name="connsiteY1" fmla="*/ 404495 h 404495"/>
                </a:gdLst>
                <a:ahLst/>
                <a:cxnLst>
                  <a:cxn ang="0">
                    <a:pos x="connsiteX0" y="connsiteY0"/>
                  </a:cxn>
                  <a:cxn ang="0">
                    <a:pos x="connsiteX1" y="connsiteY1"/>
                  </a:cxn>
                </a:cxnLst>
                <a:rect l="l" t="t" r="r" b="b"/>
                <a:pathLst>
                  <a:path w="6350" h="404495">
                    <a:moveTo>
                      <a:pt x="0" y="0"/>
                    </a:moveTo>
                    <a:lnTo>
                      <a:pt x="0" y="404495"/>
                    </a:lnTo>
                  </a:path>
                </a:pathLst>
              </a:custGeom>
              <a:ln w="19050" cap="rnd">
                <a:solidFill>
                  <a:schemeClr val="accent2">
                    <a:lumMod val="50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sp>
            <p:nvSpPr>
              <p:cNvPr id="118" name="Freeform 565">
                <a:extLst>
                  <a:ext uri="{FF2B5EF4-FFF2-40B4-BE49-F238E27FC236}">
                    <a16:creationId xmlns:a16="http://schemas.microsoft.com/office/drawing/2014/main" id="{88531B7E-6280-4F3C-8D93-79EFD24D1AEB}"/>
                  </a:ext>
                </a:extLst>
              </p:cNvPr>
              <p:cNvSpPr/>
              <p:nvPr/>
            </p:nvSpPr>
            <p:spPr>
              <a:xfrm>
                <a:off x="6427470" y="2965450"/>
                <a:ext cx="6350" cy="424179"/>
              </a:xfrm>
              <a:custGeom>
                <a:avLst/>
                <a:gdLst>
                  <a:gd name="connsiteX0" fmla="*/ 0 w 6350"/>
                  <a:gd name="connsiteY0" fmla="*/ 0 h 424179"/>
                  <a:gd name="connsiteX1" fmla="*/ 0 w 6350"/>
                  <a:gd name="connsiteY1" fmla="*/ 424180 h 424179"/>
                </a:gdLst>
                <a:ahLst/>
                <a:cxnLst>
                  <a:cxn ang="0">
                    <a:pos x="connsiteX0" y="connsiteY0"/>
                  </a:cxn>
                  <a:cxn ang="0">
                    <a:pos x="connsiteX1" y="connsiteY1"/>
                  </a:cxn>
                </a:cxnLst>
                <a:rect l="l" t="t" r="r" b="b"/>
                <a:pathLst>
                  <a:path w="6350" h="424179">
                    <a:moveTo>
                      <a:pt x="0" y="0"/>
                    </a:moveTo>
                    <a:lnTo>
                      <a:pt x="0" y="424180"/>
                    </a:lnTo>
                  </a:path>
                </a:pathLst>
              </a:custGeom>
              <a:ln w="19050" cap="rnd">
                <a:solidFill>
                  <a:schemeClr val="accent2">
                    <a:lumMod val="50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sp>
            <p:nvSpPr>
              <p:cNvPr id="119" name="Freeform 566">
                <a:extLst>
                  <a:ext uri="{FF2B5EF4-FFF2-40B4-BE49-F238E27FC236}">
                    <a16:creationId xmlns:a16="http://schemas.microsoft.com/office/drawing/2014/main" id="{D6942F49-C4F6-452D-9B73-61BF25F6ECDE}"/>
                  </a:ext>
                </a:extLst>
              </p:cNvPr>
              <p:cNvSpPr/>
              <p:nvPr/>
            </p:nvSpPr>
            <p:spPr>
              <a:xfrm>
                <a:off x="5674360" y="3206750"/>
                <a:ext cx="52070" cy="52070"/>
              </a:xfrm>
              <a:custGeom>
                <a:avLst/>
                <a:gdLst>
                  <a:gd name="connsiteX0" fmla="*/ 52070 w 52070"/>
                  <a:gd name="connsiteY0" fmla="*/ 26035 h 52070"/>
                  <a:gd name="connsiteX1" fmla="*/ 26035 w 52070"/>
                  <a:gd name="connsiteY1" fmla="*/ 52070 h 52070"/>
                  <a:gd name="connsiteX2" fmla="*/ 0 w 52070"/>
                  <a:gd name="connsiteY2" fmla="*/ 26035 h 52070"/>
                  <a:gd name="connsiteX3" fmla="*/ 26035 w 52070"/>
                  <a:gd name="connsiteY3" fmla="*/ 0 h 52070"/>
                  <a:gd name="connsiteX4" fmla="*/ 52070 w 52070"/>
                  <a:gd name="connsiteY4" fmla="*/ 26035 h 52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070" h="52070">
                    <a:moveTo>
                      <a:pt x="52070" y="26035"/>
                    </a:moveTo>
                    <a:cubicBezTo>
                      <a:pt x="52070" y="40414"/>
                      <a:pt x="40414" y="52070"/>
                      <a:pt x="26035" y="52070"/>
                    </a:cubicBezTo>
                    <a:cubicBezTo>
                      <a:pt x="11656" y="52070"/>
                      <a:pt x="0" y="40414"/>
                      <a:pt x="0" y="26035"/>
                    </a:cubicBezTo>
                    <a:cubicBezTo>
                      <a:pt x="0" y="11656"/>
                      <a:pt x="11656" y="0"/>
                      <a:pt x="26035" y="0"/>
                    </a:cubicBezTo>
                    <a:cubicBezTo>
                      <a:pt x="40414" y="0"/>
                      <a:pt x="52070" y="11656"/>
                      <a:pt x="52070" y="26035"/>
                    </a:cubicBezTo>
                    <a:close/>
                  </a:path>
                </a:pathLst>
              </a:custGeom>
              <a:noFill/>
              <a:ln w="19050" cap="rnd">
                <a:solidFill>
                  <a:schemeClr val="accent2">
                    <a:lumMod val="50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sp>
            <p:nvSpPr>
              <p:cNvPr id="120" name="Freeform 567">
                <a:extLst>
                  <a:ext uri="{FF2B5EF4-FFF2-40B4-BE49-F238E27FC236}">
                    <a16:creationId xmlns:a16="http://schemas.microsoft.com/office/drawing/2014/main" id="{CF1B767C-1396-4659-87CF-F62C7CA2A50F}"/>
                  </a:ext>
                </a:extLst>
              </p:cNvPr>
              <p:cNvSpPr/>
              <p:nvPr/>
            </p:nvSpPr>
            <p:spPr>
              <a:xfrm>
                <a:off x="6486525" y="3304540"/>
                <a:ext cx="30479" cy="30479"/>
              </a:xfrm>
              <a:custGeom>
                <a:avLst/>
                <a:gdLst>
                  <a:gd name="connsiteX0" fmla="*/ 30480 w 30479"/>
                  <a:gd name="connsiteY0" fmla="*/ 15240 h 30479"/>
                  <a:gd name="connsiteX1" fmla="*/ 15240 w 30479"/>
                  <a:gd name="connsiteY1" fmla="*/ 30480 h 30479"/>
                  <a:gd name="connsiteX2" fmla="*/ 0 w 30479"/>
                  <a:gd name="connsiteY2" fmla="*/ 15240 h 30479"/>
                  <a:gd name="connsiteX3" fmla="*/ 15240 w 30479"/>
                  <a:gd name="connsiteY3" fmla="*/ 0 h 30479"/>
                  <a:gd name="connsiteX4" fmla="*/ 30480 w 30479"/>
                  <a:gd name="connsiteY4" fmla="*/ 15240 h 30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79" h="30479">
                    <a:moveTo>
                      <a:pt x="30480" y="15240"/>
                    </a:moveTo>
                    <a:cubicBezTo>
                      <a:pt x="30480" y="23657"/>
                      <a:pt x="23657" y="30480"/>
                      <a:pt x="15240" y="30480"/>
                    </a:cubicBezTo>
                    <a:cubicBezTo>
                      <a:pt x="6823" y="30480"/>
                      <a:pt x="0" y="23657"/>
                      <a:pt x="0" y="15240"/>
                    </a:cubicBezTo>
                    <a:cubicBezTo>
                      <a:pt x="0" y="6823"/>
                      <a:pt x="6823" y="0"/>
                      <a:pt x="15240" y="0"/>
                    </a:cubicBezTo>
                    <a:cubicBezTo>
                      <a:pt x="23657" y="0"/>
                      <a:pt x="30480" y="6823"/>
                      <a:pt x="30480" y="15240"/>
                    </a:cubicBezTo>
                    <a:close/>
                  </a:path>
                </a:pathLst>
              </a:custGeom>
              <a:noFill/>
              <a:ln w="19050" cap="rnd">
                <a:solidFill>
                  <a:schemeClr val="accent2">
                    <a:lumMod val="50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sp>
            <p:nvSpPr>
              <p:cNvPr id="121" name="Freeform 568">
                <a:extLst>
                  <a:ext uri="{FF2B5EF4-FFF2-40B4-BE49-F238E27FC236}">
                    <a16:creationId xmlns:a16="http://schemas.microsoft.com/office/drawing/2014/main" id="{CE070842-563D-42F0-889E-7333F995D10C}"/>
                  </a:ext>
                </a:extLst>
              </p:cNvPr>
              <p:cNvSpPr/>
              <p:nvPr/>
            </p:nvSpPr>
            <p:spPr>
              <a:xfrm>
                <a:off x="6492875" y="3160395"/>
                <a:ext cx="20320" cy="76200"/>
              </a:xfrm>
              <a:custGeom>
                <a:avLst/>
                <a:gdLst>
                  <a:gd name="connsiteX0" fmla="*/ 10160 w 20320"/>
                  <a:gd name="connsiteY0" fmla="*/ 76200 h 76200"/>
                  <a:gd name="connsiteX1" fmla="*/ 10160 w 20320"/>
                  <a:gd name="connsiteY1" fmla="*/ 76200 h 76200"/>
                  <a:gd name="connsiteX2" fmla="*/ 0 w 20320"/>
                  <a:gd name="connsiteY2" fmla="*/ 66040 h 76200"/>
                  <a:gd name="connsiteX3" fmla="*/ 0 w 20320"/>
                  <a:gd name="connsiteY3" fmla="*/ 10160 h 76200"/>
                  <a:gd name="connsiteX4" fmla="*/ 10160 w 20320"/>
                  <a:gd name="connsiteY4" fmla="*/ 0 h 76200"/>
                  <a:gd name="connsiteX5" fmla="*/ 10160 w 20320"/>
                  <a:gd name="connsiteY5" fmla="*/ 0 h 76200"/>
                  <a:gd name="connsiteX6" fmla="*/ 20320 w 20320"/>
                  <a:gd name="connsiteY6" fmla="*/ 10160 h 76200"/>
                  <a:gd name="connsiteX7" fmla="*/ 20320 w 20320"/>
                  <a:gd name="connsiteY7" fmla="*/ 66040 h 76200"/>
                  <a:gd name="connsiteX8" fmla="*/ 10160 w 20320"/>
                  <a:gd name="connsiteY8" fmla="*/ 76200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20" h="76200">
                    <a:moveTo>
                      <a:pt x="10160" y="76200"/>
                    </a:moveTo>
                    <a:lnTo>
                      <a:pt x="10160" y="76200"/>
                    </a:lnTo>
                    <a:cubicBezTo>
                      <a:pt x="4445" y="76200"/>
                      <a:pt x="0" y="71755"/>
                      <a:pt x="0" y="66040"/>
                    </a:cubicBezTo>
                    <a:lnTo>
                      <a:pt x="0" y="10160"/>
                    </a:lnTo>
                    <a:cubicBezTo>
                      <a:pt x="0" y="4445"/>
                      <a:pt x="4445" y="0"/>
                      <a:pt x="10160" y="0"/>
                    </a:cubicBezTo>
                    <a:lnTo>
                      <a:pt x="10160" y="0"/>
                    </a:lnTo>
                    <a:cubicBezTo>
                      <a:pt x="15875" y="0"/>
                      <a:pt x="20320" y="4445"/>
                      <a:pt x="20320" y="10160"/>
                    </a:cubicBezTo>
                    <a:lnTo>
                      <a:pt x="20320" y="66040"/>
                    </a:lnTo>
                    <a:cubicBezTo>
                      <a:pt x="20320" y="71755"/>
                      <a:pt x="15875" y="76200"/>
                      <a:pt x="10160" y="76200"/>
                    </a:cubicBezTo>
                    <a:close/>
                  </a:path>
                </a:pathLst>
              </a:custGeom>
              <a:noFill/>
              <a:ln w="19050" cap="rnd">
                <a:solidFill>
                  <a:schemeClr val="accent2">
                    <a:lumMod val="50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grpSp>
        <p:grpSp>
          <p:nvGrpSpPr>
            <p:cNvPr id="106" name="Graphic 178">
              <a:extLst>
                <a:ext uri="{FF2B5EF4-FFF2-40B4-BE49-F238E27FC236}">
                  <a16:creationId xmlns:a16="http://schemas.microsoft.com/office/drawing/2014/main" id="{21873E6B-3B2B-4B25-B61B-14A47A13C494}"/>
                </a:ext>
              </a:extLst>
            </p:cNvPr>
            <p:cNvGrpSpPr/>
            <p:nvPr/>
          </p:nvGrpSpPr>
          <p:grpSpPr>
            <a:xfrm>
              <a:off x="5856336" y="4774245"/>
              <a:ext cx="1088455" cy="1088454"/>
              <a:chOff x="5863695" y="3015191"/>
              <a:chExt cx="470429" cy="470429"/>
            </a:xfrm>
            <a:noFill/>
          </p:grpSpPr>
          <p:sp>
            <p:nvSpPr>
              <p:cNvPr id="107" name="Freeform 554">
                <a:extLst>
                  <a:ext uri="{FF2B5EF4-FFF2-40B4-BE49-F238E27FC236}">
                    <a16:creationId xmlns:a16="http://schemas.microsoft.com/office/drawing/2014/main" id="{F34B44AA-DB89-47AB-9EF8-0835D5F73645}"/>
                  </a:ext>
                </a:extLst>
              </p:cNvPr>
              <p:cNvSpPr/>
              <p:nvPr/>
            </p:nvSpPr>
            <p:spPr>
              <a:xfrm>
                <a:off x="6211887" y="3096683"/>
                <a:ext cx="122237" cy="122237"/>
              </a:xfrm>
              <a:custGeom>
                <a:avLst/>
                <a:gdLst>
                  <a:gd name="connsiteX0" fmla="*/ 471 w 122237"/>
                  <a:gd name="connsiteY0" fmla="*/ 63383 h 122237"/>
                  <a:gd name="connsiteX1" fmla="*/ 59737 w 122237"/>
                  <a:gd name="connsiteY1" fmla="*/ 412 h 122237"/>
                  <a:gd name="connsiteX2" fmla="*/ 63442 w 122237"/>
                  <a:gd name="connsiteY2" fmla="*/ 412 h 122237"/>
                  <a:gd name="connsiteX3" fmla="*/ 122708 w 122237"/>
                  <a:gd name="connsiteY3" fmla="*/ 63383 h 122237"/>
                  <a:gd name="connsiteX4" fmla="*/ 122708 w 122237"/>
                  <a:gd name="connsiteY4" fmla="*/ 111537 h 122237"/>
                  <a:gd name="connsiteX5" fmla="*/ 111596 w 122237"/>
                  <a:gd name="connsiteY5" fmla="*/ 122650 h 122237"/>
                  <a:gd name="connsiteX6" fmla="*/ 11583 w 122237"/>
                  <a:gd name="connsiteY6" fmla="*/ 122650 h 122237"/>
                  <a:gd name="connsiteX7" fmla="*/ 471 w 122237"/>
                  <a:gd name="connsiteY7" fmla="*/ 111537 h 122237"/>
                  <a:gd name="connsiteX8" fmla="*/ 471 w 122237"/>
                  <a:gd name="connsiteY8" fmla="*/ 63383 h 122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237" h="122237">
                    <a:moveTo>
                      <a:pt x="471" y="63383"/>
                    </a:moveTo>
                    <a:cubicBezTo>
                      <a:pt x="471" y="30045"/>
                      <a:pt x="26400" y="412"/>
                      <a:pt x="59737" y="412"/>
                    </a:cubicBezTo>
                    <a:cubicBezTo>
                      <a:pt x="59737" y="412"/>
                      <a:pt x="63442" y="412"/>
                      <a:pt x="63442" y="412"/>
                    </a:cubicBezTo>
                    <a:cubicBezTo>
                      <a:pt x="96779" y="4116"/>
                      <a:pt x="122708" y="30045"/>
                      <a:pt x="122708" y="63383"/>
                    </a:cubicBezTo>
                    <a:lnTo>
                      <a:pt x="122708" y="111537"/>
                    </a:lnTo>
                    <a:cubicBezTo>
                      <a:pt x="122708" y="118946"/>
                      <a:pt x="119004" y="122650"/>
                      <a:pt x="111596" y="122650"/>
                    </a:cubicBezTo>
                    <a:lnTo>
                      <a:pt x="11583" y="122650"/>
                    </a:lnTo>
                    <a:cubicBezTo>
                      <a:pt x="4175" y="122650"/>
                      <a:pt x="471" y="118946"/>
                      <a:pt x="471" y="111537"/>
                    </a:cubicBezTo>
                    <a:lnTo>
                      <a:pt x="471" y="63383"/>
                    </a:lnTo>
                    <a:close/>
                  </a:path>
                </a:pathLst>
              </a:custGeom>
              <a:noFill/>
              <a:ln w="19050" cap="rnd">
                <a:solidFill>
                  <a:schemeClr val="accent2">
                    <a:lumMod val="50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sp>
            <p:nvSpPr>
              <p:cNvPr id="108" name="Freeform 555">
                <a:extLst>
                  <a:ext uri="{FF2B5EF4-FFF2-40B4-BE49-F238E27FC236}">
                    <a16:creationId xmlns:a16="http://schemas.microsoft.com/office/drawing/2014/main" id="{69F71574-6B33-427A-A348-A67D8005CFC6}"/>
                  </a:ext>
                </a:extLst>
              </p:cNvPr>
              <p:cNvSpPr/>
              <p:nvPr/>
            </p:nvSpPr>
            <p:spPr>
              <a:xfrm>
                <a:off x="6037791" y="3015191"/>
                <a:ext cx="122237" cy="122237"/>
              </a:xfrm>
              <a:custGeom>
                <a:avLst/>
                <a:gdLst>
                  <a:gd name="connsiteX0" fmla="*/ 448 w 122237"/>
                  <a:gd name="connsiteY0" fmla="*/ 63372 h 122237"/>
                  <a:gd name="connsiteX1" fmla="*/ 59714 w 122237"/>
                  <a:gd name="connsiteY1" fmla="*/ 401 h 122237"/>
                  <a:gd name="connsiteX2" fmla="*/ 63419 w 122237"/>
                  <a:gd name="connsiteY2" fmla="*/ 401 h 122237"/>
                  <a:gd name="connsiteX3" fmla="*/ 122685 w 122237"/>
                  <a:gd name="connsiteY3" fmla="*/ 63372 h 122237"/>
                  <a:gd name="connsiteX4" fmla="*/ 122685 w 122237"/>
                  <a:gd name="connsiteY4" fmla="*/ 111526 h 122237"/>
                  <a:gd name="connsiteX5" fmla="*/ 111573 w 122237"/>
                  <a:gd name="connsiteY5" fmla="*/ 122639 h 122237"/>
                  <a:gd name="connsiteX6" fmla="*/ 11560 w 122237"/>
                  <a:gd name="connsiteY6" fmla="*/ 122639 h 122237"/>
                  <a:gd name="connsiteX7" fmla="*/ 448 w 122237"/>
                  <a:gd name="connsiteY7" fmla="*/ 111526 h 122237"/>
                  <a:gd name="connsiteX8" fmla="*/ 448 w 122237"/>
                  <a:gd name="connsiteY8" fmla="*/ 63372 h 122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237" h="122237">
                    <a:moveTo>
                      <a:pt x="448" y="63372"/>
                    </a:moveTo>
                    <a:cubicBezTo>
                      <a:pt x="448" y="30035"/>
                      <a:pt x="26377" y="401"/>
                      <a:pt x="59714" y="401"/>
                    </a:cubicBezTo>
                    <a:cubicBezTo>
                      <a:pt x="59714" y="401"/>
                      <a:pt x="63419" y="401"/>
                      <a:pt x="63419" y="401"/>
                    </a:cubicBezTo>
                    <a:cubicBezTo>
                      <a:pt x="96756" y="4106"/>
                      <a:pt x="122685" y="30035"/>
                      <a:pt x="122685" y="63372"/>
                    </a:cubicBezTo>
                    <a:lnTo>
                      <a:pt x="122685" y="111526"/>
                    </a:lnTo>
                    <a:cubicBezTo>
                      <a:pt x="122685" y="118935"/>
                      <a:pt x="118981" y="122639"/>
                      <a:pt x="111573" y="122639"/>
                    </a:cubicBezTo>
                    <a:lnTo>
                      <a:pt x="11560" y="122639"/>
                    </a:lnTo>
                    <a:cubicBezTo>
                      <a:pt x="4152" y="122639"/>
                      <a:pt x="448" y="118935"/>
                      <a:pt x="448" y="111526"/>
                    </a:cubicBezTo>
                    <a:lnTo>
                      <a:pt x="448" y="63372"/>
                    </a:lnTo>
                    <a:close/>
                  </a:path>
                </a:pathLst>
              </a:custGeom>
              <a:noFill/>
              <a:ln w="19050" cap="rnd">
                <a:solidFill>
                  <a:schemeClr val="accent2">
                    <a:lumMod val="50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sp>
            <p:nvSpPr>
              <p:cNvPr id="109" name="Freeform 556">
                <a:extLst>
                  <a:ext uri="{FF2B5EF4-FFF2-40B4-BE49-F238E27FC236}">
                    <a16:creationId xmlns:a16="http://schemas.microsoft.com/office/drawing/2014/main" id="{9E52E07D-45CD-4B62-ACBC-B55C618E5358}"/>
                  </a:ext>
                </a:extLst>
              </p:cNvPr>
              <p:cNvSpPr/>
              <p:nvPr/>
            </p:nvSpPr>
            <p:spPr>
              <a:xfrm>
                <a:off x="5863695" y="3096683"/>
                <a:ext cx="122237" cy="122237"/>
              </a:xfrm>
              <a:custGeom>
                <a:avLst/>
                <a:gdLst>
                  <a:gd name="connsiteX0" fmla="*/ 425 w 122237"/>
                  <a:gd name="connsiteY0" fmla="*/ 63383 h 122237"/>
                  <a:gd name="connsiteX1" fmla="*/ 59692 w 122237"/>
                  <a:gd name="connsiteY1" fmla="*/ 412 h 122237"/>
                  <a:gd name="connsiteX2" fmla="*/ 63396 w 122237"/>
                  <a:gd name="connsiteY2" fmla="*/ 412 h 122237"/>
                  <a:gd name="connsiteX3" fmla="*/ 122662 w 122237"/>
                  <a:gd name="connsiteY3" fmla="*/ 63383 h 122237"/>
                  <a:gd name="connsiteX4" fmla="*/ 122662 w 122237"/>
                  <a:gd name="connsiteY4" fmla="*/ 111537 h 122237"/>
                  <a:gd name="connsiteX5" fmla="*/ 111550 w 122237"/>
                  <a:gd name="connsiteY5" fmla="*/ 122650 h 122237"/>
                  <a:gd name="connsiteX6" fmla="*/ 11537 w 122237"/>
                  <a:gd name="connsiteY6" fmla="*/ 122650 h 122237"/>
                  <a:gd name="connsiteX7" fmla="*/ 425 w 122237"/>
                  <a:gd name="connsiteY7" fmla="*/ 111537 h 122237"/>
                  <a:gd name="connsiteX8" fmla="*/ 425 w 122237"/>
                  <a:gd name="connsiteY8" fmla="*/ 63383 h 122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237" h="122237">
                    <a:moveTo>
                      <a:pt x="425" y="63383"/>
                    </a:moveTo>
                    <a:cubicBezTo>
                      <a:pt x="425" y="30045"/>
                      <a:pt x="26354" y="412"/>
                      <a:pt x="59692" y="412"/>
                    </a:cubicBezTo>
                    <a:cubicBezTo>
                      <a:pt x="59692" y="412"/>
                      <a:pt x="63396" y="412"/>
                      <a:pt x="63396" y="412"/>
                    </a:cubicBezTo>
                    <a:cubicBezTo>
                      <a:pt x="96733" y="4116"/>
                      <a:pt x="122662" y="30045"/>
                      <a:pt x="122662" y="63383"/>
                    </a:cubicBezTo>
                    <a:lnTo>
                      <a:pt x="122662" y="111537"/>
                    </a:lnTo>
                    <a:cubicBezTo>
                      <a:pt x="122662" y="118946"/>
                      <a:pt x="118958" y="122650"/>
                      <a:pt x="111550" y="122650"/>
                    </a:cubicBezTo>
                    <a:lnTo>
                      <a:pt x="11537" y="122650"/>
                    </a:lnTo>
                    <a:cubicBezTo>
                      <a:pt x="4129" y="122650"/>
                      <a:pt x="425" y="118946"/>
                      <a:pt x="425" y="111537"/>
                    </a:cubicBezTo>
                    <a:lnTo>
                      <a:pt x="425" y="63383"/>
                    </a:lnTo>
                    <a:close/>
                  </a:path>
                </a:pathLst>
              </a:custGeom>
              <a:noFill/>
              <a:ln w="19050" cap="rnd">
                <a:solidFill>
                  <a:schemeClr val="accent2">
                    <a:lumMod val="50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sp>
            <p:nvSpPr>
              <p:cNvPr id="110" name="Freeform 557">
                <a:extLst>
                  <a:ext uri="{FF2B5EF4-FFF2-40B4-BE49-F238E27FC236}">
                    <a16:creationId xmlns:a16="http://schemas.microsoft.com/office/drawing/2014/main" id="{3F4598D1-AE7D-4BC1-8E1D-490E19F96F39}"/>
                  </a:ext>
                </a:extLst>
              </p:cNvPr>
              <p:cNvSpPr/>
              <p:nvPr/>
            </p:nvSpPr>
            <p:spPr>
              <a:xfrm>
                <a:off x="5974820" y="3407833"/>
                <a:ext cx="244474" cy="77787"/>
              </a:xfrm>
              <a:custGeom>
                <a:avLst/>
                <a:gdLst>
                  <a:gd name="connsiteX0" fmla="*/ 163431 w 244474"/>
                  <a:gd name="connsiteY0" fmla="*/ 450 h 77787"/>
                  <a:gd name="connsiteX1" fmla="*/ 241218 w 244474"/>
                  <a:gd name="connsiteY1" fmla="*/ 59716 h 77787"/>
                  <a:gd name="connsiteX2" fmla="*/ 244923 w 244474"/>
                  <a:gd name="connsiteY2" fmla="*/ 74533 h 77787"/>
                  <a:gd name="connsiteX3" fmla="*/ 237514 w 244474"/>
                  <a:gd name="connsiteY3" fmla="*/ 78237 h 77787"/>
                  <a:gd name="connsiteX4" fmla="*/ 11560 w 244474"/>
                  <a:gd name="connsiteY4" fmla="*/ 78237 h 77787"/>
                  <a:gd name="connsiteX5" fmla="*/ 448 w 244474"/>
                  <a:gd name="connsiteY5" fmla="*/ 67125 h 77787"/>
                  <a:gd name="connsiteX6" fmla="*/ 4152 w 244474"/>
                  <a:gd name="connsiteY6" fmla="*/ 59716 h 77787"/>
                  <a:gd name="connsiteX7" fmla="*/ 81939 w 244474"/>
                  <a:gd name="connsiteY7" fmla="*/ 450 h 77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4474" h="77787">
                    <a:moveTo>
                      <a:pt x="163431" y="450"/>
                    </a:moveTo>
                    <a:lnTo>
                      <a:pt x="241218" y="59716"/>
                    </a:lnTo>
                    <a:cubicBezTo>
                      <a:pt x="244923" y="63420"/>
                      <a:pt x="244923" y="70829"/>
                      <a:pt x="244923" y="74533"/>
                    </a:cubicBezTo>
                    <a:cubicBezTo>
                      <a:pt x="241218" y="78237"/>
                      <a:pt x="241218" y="78237"/>
                      <a:pt x="237514" y="78237"/>
                    </a:cubicBezTo>
                    <a:lnTo>
                      <a:pt x="11560" y="78237"/>
                    </a:lnTo>
                    <a:cubicBezTo>
                      <a:pt x="4152" y="78237"/>
                      <a:pt x="448" y="74533"/>
                      <a:pt x="448" y="67125"/>
                    </a:cubicBezTo>
                    <a:cubicBezTo>
                      <a:pt x="448" y="63420"/>
                      <a:pt x="448" y="59716"/>
                      <a:pt x="4152" y="59716"/>
                    </a:cubicBezTo>
                    <a:lnTo>
                      <a:pt x="81939" y="450"/>
                    </a:lnTo>
                  </a:path>
                </a:pathLst>
              </a:custGeom>
              <a:noFill/>
              <a:ln w="19050" cap="rnd">
                <a:solidFill>
                  <a:schemeClr val="accent2">
                    <a:lumMod val="50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sp>
            <p:nvSpPr>
              <p:cNvPr id="111" name="Freeform 558">
                <a:extLst>
                  <a:ext uri="{FF2B5EF4-FFF2-40B4-BE49-F238E27FC236}">
                    <a16:creationId xmlns:a16="http://schemas.microsoft.com/office/drawing/2014/main" id="{5D4BCA3C-C05B-4C50-8DFD-C192A999C2EA}"/>
                  </a:ext>
                </a:extLst>
              </p:cNvPr>
              <p:cNvSpPr/>
              <p:nvPr/>
            </p:nvSpPr>
            <p:spPr>
              <a:xfrm>
                <a:off x="6097058" y="3230033"/>
                <a:ext cx="6350" cy="40746"/>
              </a:xfrm>
              <a:custGeom>
                <a:avLst/>
                <a:gdLst>
                  <a:gd name="connsiteX0" fmla="*/ 448 w 6350"/>
                  <a:gd name="connsiteY0" fmla="*/ 424 h 40746"/>
                  <a:gd name="connsiteX1" fmla="*/ 448 w 6350"/>
                  <a:gd name="connsiteY1" fmla="*/ 41170 h 40746"/>
                </a:gdLst>
                <a:ahLst/>
                <a:cxnLst>
                  <a:cxn ang="0">
                    <a:pos x="connsiteX0" y="connsiteY0"/>
                  </a:cxn>
                  <a:cxn ang="0">
                    <a:pos x="connsiteX1" y="connsiteY1"/>
                  </a:cxn>
                </a:cxnLst>
                <a:rect l="l" t="t" r="r" b="b"/>
                <a:pathLst>
                  <a:path w="6350" h="40746">
                    <a:moveTo>
                      <a:pt x="448" y="424"/>
                    </a:moveTo>
                    <a:lnTo>
                      <a:pt x="448" y="41170"/>
                    </a:lnTo>
                  </a:path>
                </a:pathLst>
              </a:custGeom>
              <a:noFill/>
              <a:ln w="19050" cap="rnd">
                <a:solidFill>
                  <a:schemeClr val="accent2">
                    <a:lumMod val="50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sp>
            <p:nvSpPr>
              <p:cNvPr id="112" name="Freeform 559">
                <a:extLst>
                  <a:ext uri="{FF2B5EF4-FFF2-40B4-BE49-F238E27FC236}">
                    <a16:creationId xmlns:a16="http://schemas.microsoft.com/office/drawing/2014/main" id="{2A09046F-0107-435C-A114-10654143C8F9}"/>
                  </a:ext>
                </a:extLst>
              </p:cNvPr>
              <p:cNvSpPr/>
              <p:nvPr/>
            </p:nvSpPr>
            <p:spPr>
              <a:xfrm>
                <a:off x="6056312" y="3322637"/>
                <a:ext cx="81491" cy="162983"/>
              </a:xfrm>
              <a:custGeom>
                <a:avLst/>
                <a:gdLst>
                  <a:gd name="connsiteX0" fmla="*/ 81939 w 81491"/>
                  <a:gd name="connsiteY0" fmla="*/ 41190 h 162983"/>
                  <a:gd name="connsiteX1" fmla="*/ 41193 w 81491"/>
                  <a:gd name="connsiteY1" fmla="*/ 444 h 162983"/>
                  <a:gd name="connsiteX2" fmla="*/ 448 w 81491"/>
                  <a:gd name="connsiteY2" fmla="*/ 41190 h 162983"/>
                  <a:gd name="connsiteX3" fmla="*/ 448 w 81491"/>
                  <a:gd name="connsiteY3" fmla="*/ 163428 h 162983"/>
                  <a:gd name="connsiteX4" fmla="*/ 81939 w 81491"/>
                  <a:gd name="connsiteY4" fmla="*/ 163428 h 162983"/>
                  <a:gd name="connsiteX5" fmla="*/ 81939 w 81491"/>
                  <a:gd name="connsiteY5" fmla="*/ 41190 h 162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491" h="162983">
                    <a:moveTo>
                      <a:pt x="81939" y="41190"/>
                    </a:moveTo>
                    <a:cubicBezTo>
                      <a:pt x="81939" y="18965"/>
                      <a:pt x="63418" y="444"/>
                      <a:pt x="41193" y="444"/>
                    </a:cubicBezTo>
                    <a:cubicBezTo>
                      <a:pt x="18968" y="444"/>
                      <a:pt x="448" y="18965"/>
                      <a:pt x="448" y="41190"/>
                    </a:cubicBezTo>
                    <a:lnTo>
                      <a:pt x="448" y="163428"/>
                    </a:lnTo>
                    <a:lnTo>
                      <a:pt x="81939" y="163428"/>
                    </a:lnTo>
                    <a:lnTo>
                      <a:pt x="81939" y="41190"/>
                    </a:lnTo>
                    <a:close/>
                  </a:path>
                </a:pathLst>
              </a:custGeom>
              <a:noFill/>
              <a:ln w="19050" cap="rnd">
                <a:solidFill>
                  <a:schemeClr val="accent2">
                    <a:lumMod val="50000"/>
                  </a:schemeClr>
                </a:solidFill>
                <a:prstDash val="solid"/>
                <a:round/>
              </a:ln>
            </p:spPr>
            <p:txBody>
              <a:bodyPr rtlCol="0" anchor="ctr">
                <a:noAutofit/>
              </a:bodyPr>
              <a:lstStyle/>
              <a:p>
                <a:pPr defTabSz="1219170">
                  <a:defRPr/>
                </a:pPr>
                <a:endParaRPr lang="en-US" sz="1200" kern="0">
                  <a:solidFill>
                    <a:srgbClr val="000000"/>
                  </a:solidFill>
                  <a:latin typeface="Century Gothic" panose="020F0302020204030204"/>
                </a:endParaRPr>
              </a:p>
            </p:txBody>
          </p:sp>
        </p:grpSp>
      </p:grpSp>
      <p:grpSp>
        <p:nvGrpSpPr>
          <p:cNvPr id="44" name="Group 43">
            <a:extLst>
              <a:ext uri="{FF2B5EF4-FFF2-40B4-BE49-F238E27FC236}">
                <a16:creationId xmlns:a16="http://schemas.microsoft.com/office/drawing/2014/main" id="{4BF40D68-8B44-4AAD-8A2F-2181F0A2F9A9}"/>
              </a:ext>
            </a:extLst>
          </p:cNvPr>
          <p:cNvGrpSpPr/>
          <p:nvPr/>
        </p:nvGrpSpPr>
        <p:grpSpPr>
          <a:xfrm>
            <a:off x="6676504" y="1283629"/>
            <a:ext cx="5463527" cy="2459781"/>
            <a:chOff x="5007377" y="962721"/>
            <a:chExt cx="4097645" cy="1844835"/>
          </a:xfrm>
        </p:grpSpPr>
        <p:grpSp>
          <p:nvGrpSpPr>
            <p:cNvPr id="7" name="Group 6">
              <a:extLst>
                <a:ext uri="{FF2B5EF4-FFF2-40B4-BE49-F238E27FC236}">
                  <a16:creationId xmlns:a16="http://schemas.microsoft.com/office/drawing/2014/main" id="{D8B1A6A9-CF5D-CC45-9E79-25E8DC767FBB}"/>
                </a:ext>
              </a:extLst>
            </p:cNvPr>
            <p:cNvGrpSpPr/>
            <p:nvPr/>
          </p:nvGrpSpPr>
          <p:grpSpPr>
            <a:xfrm>
              <a:off x="5657968" y="962721"/>
              <a:ext cx="3447054" cy="1844835"/>
              <a:chOff x="133474" y="2638404"/>
              <a:chExt cx="5561245" cy="2976328"/>
            </a:xfrm>
          </p:grpSpPr>
          <p:sp>
            <p:nvSpPr>
              <p:cNvPr id="19" name="Oval 18">
                <a:extLst>
                  <a:ext uri="{FF2B5EF4-FFF2-40B4-BE49-F238E27FC236}">
                    <a16:creationId xmlns:a16="http://schemas.microsoft.com/office/drawing/2014/main" id="{39179A1A-C372-7F44-960B-A0C877D7A3AF}"/>
                  </a:ext>
                </a:extLst>
              </p:cNvPr>
              <p:cNvSpPr/>
              <p:nvPr/>
            </p:nvSpPr>
            <p:spPr>
              <a:xfrm>
                <a:off x="133474" y="2638404"/>
                <a:ext cx="1409674" cy="1409674"/>
              </a:xfrm>
              <a:prstGeom prst="ellipse">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40">
                  <a:defRPr/>
                </a:pPr>
                <a:endParaRPr lang="en-US" sz="2400" b="1" dirty="0">
                  <a:solidFill>
                    <a:prstClr val="white"/>
                  </a:solidFill>
                  <a:latin typeface="Verdana"/>
                </a:endParaRPr>
              </a:p>
            </p:txBody>
          </p:sp>
          <p:sp>
            <p:nvSpPr>
              <p:cNvPr id="17" name="Rectangle 16">
                <a:extLst>
                  <a:ext uri="{FF2B5EF4-FFF2-40B4-BE49-F238E27FC236}">
                    <a16:creationId xmlns:a16="http://schemas.microsoft.com/office/drawing/2014/main" id="{B1272CF9-F696-7549-807F-C45CE94294A6}"/>
                  </a:ext>
                </a:extLst>
              </p:cNvPr>
              <p:cNvSpPr/>
              <p:nvPr/>
            </p:nvSpPr>
            <p:spPr>
              <a:xfrm>
                <a:off x="133474" y="3814912"/>
                <a:ext cx="5561245" cy="1799820"/>
              </a:xfrm>
              <a:prstGeom prst="rect">
                <a:avLst/>
              </a:prstGeom>
            </p:spPr>
            <p:txBody>
              <a:bodyPr wrap="square">
                <a:spAutoFit/>
              </a:bodyPr>
              <a:lstStyle/>
              <a:p>
                <a:pPr marL="0" marR="0" lvl="0" indent="-282167" algn="ctr" defTabSz="914378"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0070C0"/>
                    </a:solidFill>
                    <a:effectLst/>
                    <a:uLnTx/>
                    <a:uFillTx/>
                    <a:latin typeface="Verdana"/>
                    <a:ea typeface="+mn-ea"/>
                    <a:cs typeface="+mn-cs"/>
                  </a:rPr>
                  <a:t>4K cameras are </a:t>
                </a:r>
                <a:r>
                  <a:rPr lang="en-GB" sz="1200" b="1" dirty="0">
                    <a:solidFill>
                      <a:srgbClr val="0070C0"/>
                    </a:solidFill>
                    <a:latin typeface="Verdana"/>
                    <a:ea typeface="+mn-ea"/>
                  </a:rPr>
                  <a:t>everywhere</a:t>
                </a:r>
              </a:p>
              <a:p>
                <a:pPr marL="0" marR="0" lvl="0" indent="-282167" algn="ctr" defTabSz="914378" rtl="0" eaLnBrk="1" fontAlgn="auto" latinLnBrk="0" hangingPunct="1">
                  <a:lnSpc>
                    <a:spcPct val="100000"/>
                  </a:lnSpc>
                  <a:spcBef>
                    <a:spcPts val="0"/>
                  </a:spcBef>
                  <a:spcAft>
                    <a:spcPts val="0"/>
                  </a:spcAft>
                  <a:buClrTx/>
                  <a:buSzTx/>
                  <a:buFontTx/>
                  <a:buNone/>
                  <a:tabLst/>
                  <a:defRPr/>
                </a:pPr>
                <a:r>
                  <a:rPr lang="en-GB" sz="1200" b="1" dirty="0">
                    <a:solidFill>
                      <a:srgbClr val="0070C0"/>
                    </a:solidFill>
                    <a:latin typeface="Verdana"/>
                    <a:ea typeface="+mn-ea"/>
                  </a:rPr>
                  <a:t>Plus growing 8K, 12K and 8k360o VR cameras </a:t>
                </a:r>
                <a:r>
                  <a:rPr lang="en-GB" sz="1200" b="1" dirty="0">
                    <a:solidFill>
                      <a:srgbClr val="0070C0"/>
                    </a:solidFill>
                    <a:latin typeface="Verdana"/>
                    <a:ea typeface="+mn-ea"/>
                    <a:sym typeface="Wingdings" panose="05000000000000000000" pitchFamily="2" charset="2"/>
                  </a:rPr>
                  <a:t>with huge data/speed requirements</a:t>
                </a:r>
              </a:p>
              <a:p>
                <a:pPr marL="0" marR="0" lvl="0" indent="-282167" algn="ctr" defTabSz="914378"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0070C0"/>
                    </a:solidFill>
                    <a:effectLst/>
                    <a:uLnTx/>
                    <a:uFillTx/>
                    <a:latin typeface="Verdana"/>
                    <a:ea typeface="+mn-ea"/>
                    <a:cs typeface="+mn-cs"/>
                    <a:sym typeface="Wingdings" panose="05000000000000000000" pitchFamily="2" charset="2"/>
                  </a:rPr>
                  <a:t>(8K/</a:t>
                </a:r>
                <a:r>
                  <a:rPr lang="en-GB" sz="1200" b="1" dirty="0">
                    <a:solidFill>
                      <a:srgbClr val="0070C0"/>
                    </a:solidFill>
                    <a:latin typeface="Verdana"/>
                    <a:ea typeface="+mn-ea"/>
                    <a:sym typeface="Wingdings" panose="05000000000000000000" pitchFamily="2" charset="2"/>
                  </a:rPr>
                  <a:t>24fps </a:t>
                </a:r>
                <a:r>
                  <a:rPr kumimoji="0" lang="en-GB" sz="1200" b="1" i="0" u="none" strike="noStrike" kern="1200" cap="none" spc="0" normalizeH="0" baseline="0" noProof="0" dirty="0">
                    <a:ln>
                      <a:noFill/>
                    </a:ln>
                    <a:solidFill>
                      <a:srgbClr val="0070C0"/>
                    </a:solidFill>
                    <a:effectLst/>
                    <a:uLnTx/>
                    <a:uFillTx/>
                    <a:latin typeface="Verdana"/>
                    <a:ea typeface="+mn-ea"/>
                    <a:cs typeface="+mn-cs"/>
                    <a:sym typeface="Wingdings" panose="05000000000000000000" pitchFamily="2" charset="2"/>
                  </a:rPr>
                  <a:t>uncompressed</a:t>
                </a:r>
                <a:r>
                  <a:rPr lang="en-GB" sz="1200" b="1" dirty="0">
                    <a:solidFill>
                      <a:srgbClr val="0070C0"/>
                    </a:solidFill>
                    <a:latin typeface="Verdana"/>
                    <a:ea typeface="+mn-ea"/>
                    <a:sym typeface="Wingdings" panose="05000000000000000000" pitchFamily="2" charset="2"/>
                  </a:rPr>
                  <a:t> requires 6GB per minute or 360GB per hour!)</a:t>
                </a:r>
              </a:p>
              <a:p>
                <a:pPr marL="0" marR="0" lvl="0" indent="-282167" algn="ctr" defTabSz="914378" rtl="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dirty="0">
                    <a:ln>
                      <a:noFill/>
                    </a:ln>
                    <a:solidFill>
                      <a:srgbClr val="0070C0"/>
                    </a:solidFill>
                    <a:effectLst/>
                    <a:uLnTx/>
                    <a:uFillTx/>
                    <a:latin typeface="Verdana"/>
                    <a:ea typeface="+mn-ea"/>
                    <a:cs typeface="+mn-cs"/>
                    <a:sym typeface="Wingdings" panose="05000000000000000000" pitchFamily="2" charset="2"/>
                  </a:rPr>
                  <a:t>Off-the-shelf bridge solutions allow</a:t>
                </a:r>
                <a:r>
                  <a:rPr lang="en-GB" sz="800" b="1" dirty="0">
                    <a:solidFill>
                      <a:srgbClr val="0070C0"/>
                    </a:solidFill>
                    <a:latin typeface="Verdana"/>
                    <a:ea typeface="+mn-ea"/>
                    <a:sym typeface="Wingdings" panose="05000000000000000000" pitchFamily="2" charset="2"/>
                  </a:rPr>
                  <a:t> </a:t>
                </a:r>
                <a:r>
                  <a:rPr kumimoji="0" lang="en-GB" sz="800" b="1" i="0" u="none" strike="noStrike" kern="1200" cap="none" spc="0" normalizeH="0" baseline="0" noProof="0" dirty="0">
                    <a:ln>
                      <a:noFill/>
                    </a:ln>
                    <a:solidFill>
                      <a:srgbClr val="0070C0"/>
                    </a:solidFill>
                    <a:effectLst/>
                    <a:uLnTx/>
                    <a:uFillTx/>
                    <a:latin typeface="Verdana"/>
                    <a:ea typeface="+mn-ea"/>
                    <a:cs typeface="+mn-cs"/>
                    <a:sym typeface="Wingdings" panose="05000000000000000000" pitchFamily="2" charset="2"/>
                  </a:rPr>
                  <a:t>full support of SD-UHS-II cards as well as SD Express enabling smooth transition</a:t>
                </a:r>
                <a:r>
                  <a:rPr lang="en-GB" sz="933" b="1" dirty="0">
                    <a:solidFill>
                      <a:srgbClr val="0070C0"/>
                    </a:solidFill>
                    <a:latin typeface="Verdana"/>
                    <a:sym typeface="Wingdings" panose="05000000000000000000" pitchFamily="2" charset="2"/>
                  </a:rPr>
                  <a:t> </a:t>
                </a:r>
                <a:r>
                  <a:rPr lang="en-GB" sz="1200" b="1" dirty="0">
                    <a:solidFill>
                      <a:srgbClr val="0070C0"/>
                    </a:solidFill>
                    <a:latin typeface="Verdana"/>
                  </a:rPr>
                  <a:t/>
                </a:r>
                <a:br>
                  <a:rPr lang="en-GB" sz="1200" b="1" dirty="0">
                    <a:solidFill>
                      <a:srgbClr val="0070C0"/>
                    </a:solidFill>
                    <a:latin typeface="Verdana"/>
                  </a:rPr>
                </a:br>
                <a:endParaRPr lang="en-GB" sz="1200" b="1" dirty="0">
                  <a:solidFill>
                    <a:srgbClr val="0070C0"/>
                  </a:solidFill>
                  <a:latin typeface="Verdana"/>
                </a:endParaRPr>
              </a:p>
            </p:txBody>
          </p:sp>
        </p:grpSp>
        <p:pic>
          <p:nvPicPr>
            <p:cNvPr id="37" name="Picture 2" descr="Camera, Photo, Digital Camera, Photography, Photograph">
              <a:extLst>
                <a:ext uri="{FF2B5EF4-FFF2-40B4-BE49-F238E27FC236}">
                  <a16:creationId xmlns:a16="http://schemas.microsoft.com/office/drawing/2014/main" id="{812A7A5C-DC24-44C2-8F4E-D15CF44B127A}"/>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23890" y="1096150"/>
              <a:ext cx="496927" cy="420433"/>
            </a:xfrm>
            <a:prstGeom prst="rect">
              <a:avLst/>
            </a:prstGeom>
            <a:noFill/>
            <a:extLst>
              <a:ext uri="{909E8E84-426E-40DD-AFC4-6F175D3DCCD1}">
                <a14:hiddenFill xmlns:a14="http://schemas.microsoft.com/office/drawing/2010/main">
                  <a:solidFill>
                    <a:srgbClr val="FFFFFF"/>
                  </a:solidFill>
                </a14:hiddenFill>
              </a:ext>
            </a:extLst>
          </p:spPr>
        </p:pic>
        <p:grpSp>
          <p:nvGrpSpPr>
            <p:cNvPr id="77" name="Graphic 171">
              <a:extLst>
                <a:ext uri="{FF2B5EF4-FFF2-40B4-BE49-F238E27FC236}">
                  <a16:creationId xmlns:a16="http://schemas.microsoft.com/office/drawing/2014/main" id="{E969A6A1-1464-40CE-8145-2FD00A6AE513}"/>
                </a:ext>
              </a:extLst>
            </p:cNvPr>
            <p:cNvGrpSpPr>
              <a:grpSpLocks noChangeAspect="1"/>
            </p:cNvGrpSpPr>
            <p:nvPr/>
          </p:nvGrpSpPr>
          <p:grpSpPr>
            <a:xfrm>
              <a:off x="5770402" y="1132488"/>
              <a:ext cx="463169" cy="463149"/>
              <a:chOff x="4931387" y="2790031"/>
              <a:chExt cx="1277992" cy="1277937"/>
            </a:xfrm>
            <a:noFill/>
          </p:grpSpPr>
          <p:sp>
            <p:nvSpPr>
              <p:cNvPr id="78" name="Freeform 420">
                <a:extLst>
                  <a:ext uri="{FF2B5EF4-FFF2-40B4-BE49-F238E27FC236}">
                    <a16:creationId xmlns:a16="http://schemas.microsoft.com/office/drawing/2014/main" id="{7F41389B-9E63-41F8-9E86-0278F5365717}"/>
                  </a:ext>
                </a:extLst>
              </p:cNvPr>
              <p:cNvSpPr/>
              <p:nvPr/>
            </p:nvSpPr>
            <p:spPr>
              <a:xfrm>
                <a:off x="5542578" y="3456782"/>
                <a:ext cx="611186" cy="611186"/>
              </a:xfrm>
              <a:custGeom>
                <a:avLst/>
                <a:gdLst>
                  <a:gd name="connsiteX0" fmla="*/ 82 w 611187"/>
                  <a:gd name="connsiteY0" fmla="*/ 305681 h 611187"/>
                  <a:gd name="connsiteX1" fmla="*/ 305676 w 611187"/>
                  <a:gd name="connsiteY1" fmla="*/ 611275 h 611187"/>
                  <a:gd name="connsiteX2" fmla="*/ 611270 w 611187"/>
                  <a:gd name="connsiteY2" fmla="*/ 305681 h 611187"/>
                  <a:gd name="connsiteX3" fmla="*/ 305676 w 611187"/>
                  <a:gd name="connsiteY3" fmla="*/ 87 h 611187"/>
                  <a:gd name="connsiteX4" fmla="*/ 82 w 611187"/>
                  <a:gd name="connsiteY4" fmla="*/ 305681 h 6111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1187" h="611187">
                    <a:moveTo>
                      <a:pt x="82" y="305681"/>
                    </a:moveTo>
                    <a:cubicBezTo>
                      <a:pt x="82" y="474455"/>
                      <a:pt x="136901" y="611275"/>
                      <a:pt x="305676" y="611275"/>
                    </a:cubicBezTo>
                    <a:cubicBezTo>
                      <a:pt x="474451" y="611275"/>
                      <a:pt x="611270" y="474455"/>
                      <a:pt x="611270" y="305681"/>
                    </a:cubicBezTo>
                    <a:cubicBezTo>
                      <a:pt x="611270" y="136906"/>
                      <a:pt x="474451" y="87"/>
                      <a:pt x="305676" y="87"/>
                    </a:cubicBezTo>
                    <a:cubicBezTo>
                      <a:pt x="136901" y="87"/>
                      <a:pt x="82" y="136906"/>
                      <a:pt x="82" y="305681"/>
                    </a:cubicBezTo>
                    <a:close/>
                  </a:path>
                </a:pathLst>
              </a:custGeom>
              <a:noFill/>
              <a:ln w="25400" cap="rnd">
                <a:solidFill>
                  <a:schemeClr val="accent2">
                    <a:lumMod val="50000"/>
                  </a:schemeClr>
                </a:solidFill>
                <a:prstDash val="solid"/>
                <a:round/>
              </a:ln>
            </p:spPr>
            <p:txBody>
              <a:bodyPr rtlCol="0" anchor="ctr">
                <a:noAutofit/>
              </a:bodyPr>
              <a:lstStyle/>
              <a:p>
                <a:pPr>
                  <a:defRPr/>
                </a:pPr>
                <a:endParaRPr lang="en-US" sz="1200" kern="0">
                  <a:solidFill>
                    <a:srgbClr val="000000"/>
                  </a:solidFill>
                  <a:latin typeface="Century Gothic" panose="020F0302020204030204"/>
                </a:endParaRPr>
              </a:p>
            </p:txBody>
          </p:sp>
          <p:sp>
            <p:nvSpPr>
              <p:cNvPr id="79" name="Freeform 421">
                <a:extLst>
                  <a:ext uri="{FF2B5EF4-FFF2-40B4-BE49-F238E27FC236}">
                    <a16:creationId xmlns:a16="http://schemas.microsoft.com/office/drawing/2014/main" id="{4A5A54A3-FBF3-4D84-A1EA-538C03A64D19}"/>
                  </a:ext>
                </a:extLst>
              </p:cNvPr>
              <p:cNvSpPr/>
              <p:nvPr/>
            </p:nvSpPr>
            <p:spPr>
              <a:xfrm>
                <a:off x="4931387" y="2790031"/>
                <a:ext cx="833432" cy="722313"/>
              </a:xfrm>
              <a:custGeom>
                <a:avLst/>
                <a:gdLst>
                  <a:gd name="connsiteX0" fmla="*/ 583445 w 833437"/>
                  <a:gd name="connsiteY0" fmla="*/ 722346 h 722312"/>
                  <a:gd name="connsiteX1" fmla="*/ 55601 w 833437"/>
                  <a:gd name="connsiteY1" fmla="*/ 722346 h 722312"/>
                  <a:gd name="connsiteX2" fmla="*/ 39 w 833437"/>
                  <a:gd name="connsiteY2" fmla="*/ 666784 h 722312"/>
                  <a:gd name="connsiteX3" fmla="*/ 39 w 833437"/>
                  <a:gd name="connsiteY3" fmla="*/ 55596 h 722312"/>
                  <a:gd name="connsiteX4" fmla="*/ 55601 w 833437"/>
                  <a:gd name="connsiteY4" fmla="*/ 34 h 722312"/>
                  <a:gd name="connsiteX5" fmla="*/ 777914 w 833437"/>
                  <a:gd name="connsiteY5" fmla="*/ 34 h 722312"/>
                  <a:gd name="connsiteX6" fmla="*/ 833476 w 833437"/>
                  <a:gd name="connsiteY6" fmla="*/ 55596 h 722312"/>
                  <a:gd name="connsiteX7" fmla="*/ 833476 w 833437"/>
                  <a:gd name="connsiteY7" fmla="*/ 525766 h 72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3437" h="722312">
                    <a:moveTo>
                      <a:pt x="583445" y="722346"/>
                    </a:moveTo>
                    <a:lnTo>
                      <a:pt x="55601" y="722346"/>
                    </a:lnTo>
                    <a:cubicBezTo>
                      <a:pt x="24915" y="722346"/>
                      <a:pt x="39" y="697470"/>
                      <a:pt x="39" y="666784"/>
                    </a:cubicBezTo>
                    <a:lnTo>
                      <a:pt x="39" y="55596"/>
                    </a:lnTo>
                    <a:cubicBezTo>
                      <a:pt x="39" y="24910"/>
                      <a:pt x="24915" y="34"/>
                      <a:pt x="55601" y="34"/>
                    </a:cubicBezTo>
                    <a:lnTo>
                      <a:pt x="777914" y="34"/>
                    </a:lnTo>
                    <a:cubicBezTo>
                      <a:pt x="808600" y="34"/>
                      <a:pt x="833476" y="24910"/>
                      <a:pt x="833476" y="55596"/>
                    </a:cubicBezTo>
                    <a:lnTo>
                      <a:pt x="833476" y="525766"/>
                    </a:lnTo>
                  </a:path>
                </a:pathLst>
              </a:custGeom>
              <a:noFill/>
              <a:ln w="25400" cap="rnd">
                <a:solidFill>
                  <a:schemeClr val="accent2">
                    <a:lumMod val="50000"/>
                  </a:schemeClr>
                </a:solidFill>
                <a:prstDash val="solid"/>
                <a:round/>
              </a:ln>
            </p:spPr>
            <p:txBody>
              <a:bodyPr rtlCol="0" anchor="ctr">
                <a:noAutofit/>
              </a:bodyPr>
              <a:lstStyle/>
              <a:p>
                <a:pPr>
                  <a:defRPr/>
                </a:pPr>
                <a:endParaRPr lang="en-US" sz="1200" kern="0">
                  <a:solidFill>
                    <a:srgbClr val="000000"/>
                  </a:solidFill>
                  <a:latin typeface="Century Gothic" panose="020F0302020204030204"/>
                </a:endParaRPr>
              </a:p>
            </p:txBody>
          </p:sp>
          <p:sp>
            <p:nvSpPr>
              <p:cNvPr id="80" name="Freeform 422">
                <a:extLst>
                  <a:ext uri="{FF2B5EF4-FFF2-40B4-BE49-F238E27FC236}">
                    <a16:creationId xmlns:a16="http://schemas.microsoft.com/office/drawing/2014/main" id="{F7422ACE-A9CF-477E-81ED-B871C79BA9A8}"/>
                  </a:ext>
                </a:extLst>
              </p:cNvPr>
              <p:cNvSpPr/>
              <p:nvPr/>
            </p:nvSpPr>
            <p:spPr>
              <a:xfrm>
                <a:off x="5876007" y="2879948"/>
                <a:ext cx="333372" cy="542465"/>
              </a:xfrm>
              <a:custGeom>
                <a:avLst/>
                <a:gdLst>
                  <a:gd name="connsiteX0" fmla="*/ 333474 w 333374"/>
                  <a:gd name="connsiteY0" fmla="*/ 486966 h 542465"/>
                  <a:gd name="connsiteX1" fmla="*/ 277882 w 333374"/>
                  <a:gd name="connsiteY1" fmla="*/ 542499 h 542465"/>
                  <a:gd name="connsiteX2" fmla="*/ 253075 w 333374"/>
                  <a:gd name="connsiteY2" fmla="*/ 536639 h 542465"/>
                  <a:gd name="connsiteX3" fmla="*/ 30825 w 333374"/>
                  <a:gd name="connsiteY3" fmla="*/ 425514 h 542465"/>
                  <a:gd name="connsiteX4" fmla="*/ 99 w 333374"/>
                  <a:gd name="connsiteY4" fmla="*/ 375841 h 542465"/>
                  <a:gd name="connsiteX5" fmla="*/ 99 w 333374"/>
                  <a:gd name="connsiteY5" fmla="*/ 166704 h 542465"/>
                  <a:gd name="connsiteX6" fmla="*/ 30825 w 333374"/>
                  <a:gd name="connsiteY6" fmla="*/ 117031 h 542465"/>
                  <a:gd name="connsiteX7" fmla="*/ 253075 w 333374"/>
                  <a:gd name="connsiteY7" fmla="*/ 5906 h 542465"/>
                  <a:gd name="connsiteX8" fmla="*/ 327614 w 333374"/>
                  <a:gd name="connsiteY8" fmla="*/ 30772 h 542465"/>
                  <a:gd name="connsiteX9" fmla="*/ 333474 w 333374"/>
                  <a:gd name="connsiteY9" fmla="*/ 55579 h 542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3374" h="542465">
                    <a:moveTo>
                      <a:pt x="333474" y="486966"/>
                    </a:moveTo>
                    <a:cubicBezTo>
                      <a:pt x="333458" y="517652"/>
                      <a:pt x="308568" y="542515"/>
                      <a:pt x="277882" y="542499"/>
                    </a:cubicBezTo>
                    <a:cubicBezTo>
                      <a:pt x="269271" y="542494"/>
                      <a:pt x="260778" y="540488"/>
                      <a:pt x="253075" y="536639"/>
                    </a:cubicBezTo>
                    <a:lnTo>
                      <a:pt x="30825" y="425514"/>
                    </a:lnTo>
                    <a:cubicBezTo>
                      <a:pt x="12004" y="416109"/>
                      <a:pt x="110" y="396881"/>
                      <a:pt x="99" y="375841"/>
                    </a:cubicBezTo>
                    <a:lnTo>
                      <a:pt x="99" y="166704"/>
                    </a:lnTo>
                    <a:cubicBezTo>
                      <a:pt x="110" y="145664"/>
                      <a:pt x="12004" y="126436"/>
                      <a:pt x="30825" y="117031"/>
                    </a:cubicBezTo>
                    <a:lnTo>
                      <a:pt x="253075" y="5906"/>
                    </a:lnTo>
                    <a:cubicBezTo>
                      <a:pt x="280525" y="-7811"/>
                      <a:pt x="313897" y="3322"/>
                      <a:pt x="327614" y="30772"/>
                    </a:cubicBezTo>
                    <a:cubicBezTo>
                      <a:pt x="331463" y="38475"/>
                      <a:pt x="333469" y="46968"/>
                      <a:pt x="333474" y="55579"/>
                    </a:cubicBezTo>
                    <a:close/>
                  </a:path>
                </a:pathLst>
              </a:custGeom>
              <a:noFill/>
              <a:ln w="25400" cap="rnd">
                <a:solidFill>
                  <a:schemeClr val="accent2">
                    <a:lumMod val="50000"/>
                  </a:schemeClr>
                </a:solidFill>
                <a:prstDash val="solid"/>
                <a:round/>
              </a:ln>
            </p:spPr>
            <p:txBody>
              <a:bodyPr rtlCol="0" anchor="ctr">
                <a:noAutofit/>
              </a:bodyPr>
              <a:lstStyle/>
              <a:p>
                <a:pPr>
                  <a:defRPr/>
                </a:pPr>
                <a:endParaRPr lang="en-US" sz="1200" kern="0">
                  <a:solidFill>
                    <a:srgbClr val="000000"/>
                  </a:solidFill>
                  <a:latin typeface="Century Gothic" panose="020F0302020204030204"/>
                </a:endParaRPr>
              </a:p>
            </p:txBody>
          </p:sp>
          <p:sp>
            <p:nvSpPr>
              <p:cNvPr id="81" name="Freeform 423">
                <a:extLst>
                  <a:ext uri="{FF2B5EF4-FFF2-40B4-BE49-F238E27FC236}">
                    <a16:creationId xmlns:a16="http://schemas.microsoft.com/office/drawing/2014/main" id="{A278E2A5-D0A3-4DF1-87F3-3234204B0E36}"/>
                  </a:ext>
                </a:extLst>
              </p:cNvPr>
              <p:cNvSpPr/>
              <p:nvPr/>
            </p:nvSpPr>
            <p:spPr>
              <a:xfrm>
                <a:off x="5764830" y="3623468"/>
                <a:ext cx="251754" cy="278700"/>
              </a:xfrm>
              <a:custGeom>
                <a:avLst/>
                <a:gdLst>
                  <a:gd name="connsiteX0" fmla="*/ 86 w 251753"/>
                  <a:gd name="connsiteY0" fmla="*/ 87 h 278701"/>
                  <a:gd name="connsiteX1" fmla="*/ 86 w 251753"/>
                  <a:gd name="connsiteY1" fmla="*/ 278789 h 278701"/>
                  <a:gd name="connsiteX2" fmla="*/ 251840 w 251753"/>
                  <a:gd name="connsiteY2" fmla="*/ 138993 h 278701"/>
                  <a:gd name="connsiteX3" fmla="*/ 86 w 251753"/>
                  <a:gd name="connsiteY3" fmla="*/ 87 h 278701"/>
                </a:gdLst>
                <a:ahLst/>
                <a:cxnLst>
                  <a:cxn ang="0">
                    <a:pos x="connsiteX0" y="connsiteY0"/>
                  </a:cxn>
                  <a:cxn ang="0">
                    <a:pos x="connsiteX1" y="connsiteY1"/>
                  </a:cxn>
                  <a:cxn ang="0">
                    <a:pos x="connsiteX2" y="connsiteY2"/>
                  </a:cxn>
                  <a:cxn ang="0">
                    <a:pos x="connsiteX3" y="connsiteY3"/>
                  </a:cxn>
                </a:cxnLst>
                <a:rect l="l" t="t" r="r" b="b"/>
                <a:pathLst>
                  <a:path w="251753" h="278701">
                    <a:moveTo>
                      <a:pt x="86" y="87"/>
                    </a:moveTo>
                    <a:lnTo>
                      <a:pt x="86" y="278789"/>
                    </a:lnTo>
                    <a:lnTo>
                      <a:pt x="251840" y="138993"/>
                    </a:lnTo>
                    <a:lnTo>
                      <a:pt x="86" y="87"/>
                    </a:lnTo>
                    <a:close/>
                  </a:path>
                </a:pathLst>
              </a:custGeom>
              <a:noFill/>
              <a:ln w="25400" cap="rnd">
                <a:solidFill>
                  <a:schemeClr val="accent2">
                    <a:lumMod val="50000"/>
                  </a:schemeClr>
                </a:solidFill>
                <a:prstDash val="solid"/>
                <a:round/>
              </a:ln>
            </p:spPr>
            <p:txBody>
              <a:bodyPr rtlCol="0" anchor="ctr">
                <a:noAutofit/>
              </a:bodyPr>
              <a:lstStyle/>
              <a:p>
                <a:pPr>
                  <a:defRPr/>
                </a:pPr>
                <a:endParaRPr lang="en-US" sz="1200" kern="0">
                  <a:solidFill>
                    <a:srgbClr val="000000"/>
                  </a:solidFill>
                  <a:latin typeface="Century Gothic" panose="020F0302020204030204"/>
                </a:endParaRPr>
              </a:p>
            </p:txBody>
          </p:sp>
        </p:grpSp>
        <p:pic>
          <p:nvPicPr>
            <p:cNvPr id="23" name="Picture 22">
              <a:extLst>
                <a:ext uri="{FF2B5EF4-FFF2-40B4-BE49-F238E27FC236}">
                  <a16:creationId xmlns:a16="http://schemas.microsoft.com/office/drawing/2014/main" id="{BD02BA15-221C-4C6D-9414-F2C29E9EB135}"/>
                </a:ext>
              </a:extLst>
            </p:cNvPr>
            <p:cNvPicPr>
              <a:picLocks noChangeAspect="1"/>
            </p:cNvPicPr>
            <p:nvPr/>
          </p:nvPicPr>
          <p:blipFill>
            <a:blip r:embed="rId6"/>
            <a:stretch>
              <a:fillRect/>
            </a:stretch>
          </p:blipFill>
          <p:spPr>
            <a:xfrm>
              <a:off x="5007377" y="1557115"/>
              <a:ext cx="644221" cy="532231"/>
            </a:xfrm>
            <a:prstGeom prst="rect">
              <a:avLst/>
            </a:prstGeom>
          </p:spPr>
        </p:pic>
        <p:pic>
          <p:nvPicPr>
            <p:cNvPr id="122" name="Picture 121">
              <a:extLst>
                <a:ext uri="{FF2B5EF4-FFF2-40B4-BE49-F238E27FC236}">
                  <a16:creationId xmlns:a16="http://schemas.microsoft.com/office/drawing/2014/main" id="{8936990E-DAF8-4608-B0A6-4D8632622DF2}"/>
                </a:ext>
              </a:extLst>
            </p:cNvPr>
            <p:cNvPicPr>
              <a:picLocks noChangeAspect="1"/>
            </p:cNvPicPr>
            <p:nvPr/>
          </p:nvPicPr>
          <p:blipFill>
            <a:blip r:embed="rId7" cstate="screen">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6259273" y="1334760"/>
              <a:ext cx="215926" cy="276384"/>
            </a:xfrm>
            <a:prstGeom prst="rect">
              <a:avLst/>
            </a:prstGeom>
          </p:spPr>
        </p:pic>
        <p:pic>
          <p:nvPicPr>
            <p:cNvPr id="12" name="Picture 11">
              <a:extLst>
                <a:ext uri="{FF2B5EF4-FFF2-40B4-BE49-F238E27FC236}">
                  <a16:creationId xmlns:a16="http://schemas.microsoft.com/office/drawing/2014/main" id="{0DC55FC8-2859-42DE-805A-FEA32B4DA542}"/>
                </a:ext>
              </a:extLst>
            </p:cNvPr>
            <p:cNvPicPr>
              <a:picLocks noChangeAspect="1"/>
            </p:cNvPicPr>
            <p:nvPr/>
          </p:nvPicPr>
          <p:blipFill>
            <a:blip r:embed="rId8"/>
            <a:stretch>
              <a:fillRect/>
            </a:stretch>
          </p:blipFill>
          <p:spPr>
            <a:xfrm>
              <a:off x="5122851" y="2130458"/>
              <a:ext cx="611651" cy="282244"/>
            </a:xfrm>
            <a:prstGeom prst="rect">
              <a:avLst/>
            </a:prstGeom>
          </p:spPr>
        </p:pic>
      </p:grpSp>
      <p:grpSp>
        <p:nvGrpSpPr>
          <p:cNvPr id="40" name="Group 39">
            <a:extLst>
              <a:ext uri="{FF2B5EF4-FFF2-40B4-BE49-F238E27FC236}">
                <a16:creationId xmlns:a16="http://schemas.microsoft.com/office/drawing/2014/main" id="{3C6CC959-F18A-4C09-9E90-CBCDC9960538}"/>
              </a:ext>
            </a:extLst>
          </p:cNvPr>
          <p:cNvGrpSpPr/>
          <p:nvPr/>
        </p:nvGrpSpPr>
        <p:grpSpPr>
          <a:xfrm>
            <a:off x="7367009" y="3789971"/>
            <a:ext cx="4602384" cy="1165020"/>
            <a:chOff x="5525257" y="2842478"/>
            <a:chExt cx="3451788" cy="873765"/>
          </a:xfrm>
        </p:grpSpPr>
        <p:grpSp>
          <p:nvGrpSpPr>
            <p:cNvPr id="8" name="Group 7">
              <a:extLst>
                <a:ext uri="{FF2B5EF4-FFF2-40B4-BE49-F238E27FC236}">
                  <a16:creationId xmlns:a16="http://schemas.microsoft.com/office/drawing/2014/main" id="{8302A4E6-992F-004B-A8BE-AF7776D0A31A}"/>
                </a:ext>
              </a:extLst>
            </p:cNvPr>
            <p:cNvGrpSpPr/>
            <p:nvPr/>
          </p:nvGrpSpPr>
          <p:grpSpPr>
            <a:xfrm>
              <a:off x="6009224" y="2842478"/>
              <a:ext cx="2967821" cy="873765"/>
              <a:chOff x="3014489" y="2697277"/>
              <a:chExt cx="4788085" cy="1409673"/>
            </a:xfrm>
          </p:grpSpPr>
          <p:sp>
            <p:nvSpPr>
              <p:cNvPr id="21" name="Oval 20">
                <a:extLst>
                  <a:ext uri="{FF2B5EF4-FFF2-40B4-BE49-F238E27FC236}">
                    <a16:creationId xmlns:a16="http://schemas.microsoft.com/office/drawing/2014/main" id="{AEB38186-EDF7-2C42-8199-8ECD04D2475A}"/>
                  </a:ext>
                </a:extLst>
              </p:cNvPr>
              <p:cNvSpPr/>
              <p:nvPr/>
            </p:nvSpPr>
            <p:spPr>
              <a:xfrm>
                <a:off x="3014489" y="2697277"/>
                <a:ext cx="1409674" cy="1409673"/>
              </a:xfrm>
              <a:prstGeom prst="ellipse">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40">
                  <a:defRPr/>
                </a:pPr>
                <a:endParaRPr lang="en-US" sz="2400" b="1" dirty="0">
                  <a:solidFill>
                    <a:prstClr val="white"/>
                  </a:solidFill>
                  <a:latin typeface="Verdana"/>
                </a:endParaRPr>
              </a:p>
            </p:txBody>
          </p:sp>
          <p:sp>
            <p:nvSpPr>
              <p:cNvPr id="30" name="Rectangle 29">
                <a:extLst>
                  <a:ext uri="{FF2B5EF4-FFF2-40B4-BE49-F238E27FC236}">
                    <a16:creationId xmlns:a16="http://schemas.microsoft.com/office/drawing/2014/main" id="{4A0FF20C-BC93-6149-B64D-1B60A5D6FDF3}"/>
                  </a:ext>
                </a:extLst>
              </p:cNvPr>
              <p:cNvSpPr/>
              <p:nvPr/>
            </p:nvSpPr>
            <p:spPr>
              <a:xfrm>
                <a:off x="4213094" y="2940959"/>
                <a:ext cx="3589480" cy="1005505"/>
              </a:xfrm>
              <a:prstGeom prst="rect">
                <a:avLst/>
              </a:prstGeom>
            </p:spPr>
            <p:txBody>
              <a:bodyPr wrap="square">
                <a:spAutoFit/>
              </a:bodyPr>
              <a:lstStyle/>
              <a:p>
                <a:pPr marL="0" lvl="1" algn="ctr" defTabSz="1219140">
                  <a:defRPr/>
                </a:pPr>
                <a:r>
                  <a:rPr lang="en-GB" sz="1200" b="1" dirty="0">
                    <a:solidFill>
                      <a:srgbClr val="0070C0"/>
                    </a:solidFill>
                    <a:latin typeface="Verdana"/>
                  </a:rPr>
                  <a:t>Multi-sensor Data Collection</a:t>
                </a:r>
              </a:p>
              <a:p>
                <a:pPr marL="0" lvl="1" algn="ctr" defTabSz="1219140">
                  <a:defRPr/>
                </a:pPr>
                <a:r>
                  <a:rPr lang="en-GB" sz="1200" b="1" dirty="0">
                    <a:solidFill>
                      <a:srgbClr val="0070C0"/>
                    </a:solidFill>
                    <a:latin typeface="Verdana"/>
                  </a:rPr>
                  <a:t>And/or </a:t>
                </a:r>
              </a:p>
              <a:p>
                <a:pPr marL="0" lvl="1" algn="ctr" defTabSz="1219140">
                  <a:defRPr/>
                </a:pPr>
                <a:r>
                  <a:rPr lang="en-GB" sz="1200" b="1" dirty="0">
                    <a:solidFill>
                      <a:srgbClr val="0070C0"/>
                    </a:solidFill>
                    <a:latin typeface="Verdana"/>
                  </a:rPr>
                  <a:t>Multimedia Apps running from cards</a:t>
                </a:r>
              </a:p>
            </p:txBody>
          </p:sp>
        </p:grpSp>
        <p:pic>
          <p:nvPicPr>
            <p:cNvPr id="18" name="Picture 17">
              <a:extLst>
                <a:ext uri="{FF2B5EF4-FFF2-40B4-BE49-F238E27FC236}">
                  <a16:creationId xmlns:a16="http://schemas.microsoft.com/office/drawing/2014/main" id="{1B9EE35E-D10B-46D3-B705-59A5E077B474}"/>
                </a:ext>
              </a:extLst>
            </p:cNvPr>
            <p:cNvPicPr>
              <a:picLocks noChangeAspect="1"/>
            </p:cNvPicPr>
            <p:nvPr/>
          </p:nvPicPr>
          <p:blipFill>
            <a:blip r:embed="rId9"/>
            <a:stretch>
              <a:fillRect/>
            </a:stretch>
          </p:blipFill>
          <p:spPr>
            <a:xfrm>
              <a:off x="5525257" y="2894305"/>
              <a:ext cx="309031" cy="422343"/>
            </a:xfrm>
            <a:prstGeom prst="rect">
              <a:avLst/>
            </a:prstGeom>
          </p:spPr>
        </p:pic>
        <p:grpSp>
          <p:nvGrpSpPr>
            <p:cNvPr id="176" name="Graphic 412">
              <a:extLst>
                <a:ext uri="{FF2B5EF4-FFF2-40B4-BE49-F238E27FC236}">
                  <a16:creationId xmlns:a16="http://schemas.microsoft.com/office/drawing/2014/main" id="{40239B3F-D6D1-431D-AF1A-A934E7BCB53D}"/>
                </a:ext>
              </a:extLst>
            </p:cNvPr>
            <p:cNvGrpSpPr>
              <a:grpSpLocks noChangeAspect="1"/>
            </p:cNvGrpSpPr>
            <p:nvPr/>
          </p:nvGrpSpPr>
          <p:grpSpPr>
            <a:xfrm>
              <a:off x="6123242" y="3066607"/>
              <a:ext cx="561359" cy="342197"/>
              <a:chOff x="5457076" y="3039506"/>
              <a:chExt cx="1277892" cy="778986"/>
            </a:xfrm>
            <a:noFill/>
          </p:grpSpPr>
          <p:sp>
            <p:nvSpPr>
              <p:cNvPr id="177" name="Freeform 637">
                <a:extLst>
                  <a:ext uri="{FF2B5EF4-FFF2-40B4-BE49-F238E27FC236}">
                    <a16:creationId xmlns:a16="http://schemas.microsoft.com/office/drawing/2014/main" id="{5198FACF-A022-4DA6-B6D2-DBDF22D14EC0}"/>
                  </a:ext>
                </a:extLst>
              </p:cNvPr>
              <p:cNvSpPr/>
              <p:nvPr/>
            </p:nvSpPr>
            <p:spPr>
              <a:xfrm>
                <a:off x="5984874" y="3039506"/>
                <a:ext cx="750093" cy="611187"/>
              </a:xfrm>
              <a:custGeom>
                <a:avLst/>
                <a:gdLst>
                  <a:gd name="connsiteX0" fmla="*/ 750175 w 750093"/>
                  <a:gd name="connsiteY0" fmla="*/ 51 h 611187"/>
                  <a:gd name="connsiteX1" fmla="*/ 527925 w 750093"/>
                  <a:gd name="connsiteY1" fmla="*/ 51 h 611187"/>
                  <a:gd name="connsiteX2" fmla="*/ 435747 w 750093"/>
                  <a:gd name="connsiteY2" fmla="*/ 41834 h 611187"/>
                  <a:gd name="connsiteX3" fmla="*/ 277893 w 750093"/>
                  <a:gd name="connsiteY3" fmla="*/ 222301 h 611187"/>
                  <a:gd name="connsiteX4" fmla="*/ 69923 w 750093"/>
                  <a:gd name="connsiteY4" fmla="*/ 305644 h 611187"/>
                  <a:gd name="connsiteX5" fmla="*/ 81 w 750093"/>
                  <a:gd name="connsiteY5" fmla="*/ 408657 h 611187"/>
                  <a:gd name="connsiteX6" fmla="*/ 81 w 750093"/>
                  <a:gd name="connsiteY6" fmla="*/ 555676 h 611187"/>
                  <a:gd name="connsiteX7" fmla="*/ 55643 w 750093"/>
                  <a:gd name="connsiteY7" fmla="*/ 611238 h 611187"/>
                  <a:gd name="connsiteX8" fmla="*/ 250112 w 750093"/>
                  <a:gd name="connsiteY8" fmla="*/ 611238 h 611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0093" h="611187">
                    <a:moveTo>
                      <a:pt x="750175" y="51"/>
                    </a:moveTo>
                    <a:lnTo>
                      <a:pt x="527925" y="51"/>
                    </a:lnTo>
                    <a:cubicBezTo>
                      <a:pt x="493064" y="1998"/>
                      <a:pt x="460188" y="16900"/>
                      <a:pt x="435747" y="41834"/>
                    </a:cubicBezTo>
                    <a:lnTo>
                      <a:pt x="277893" y="222301"/>
                    </a:lnTo>
                    <a:lnTo>
                      <a:pt x="69923" y="305644"/>
                    </a:lnTo>
                    <a:cubicBezTo>
                      <a:pt x="27794" y="322502"/>
                      <a:pt x="146" y="363281"/>
                      <a:pt x="81" y="408657"/>
                    </a:cubicBezTo>
                    <a:lnTo>
                      <a:pt x="81" y="555676"/>
                    </a:lnTo>
                    <a:cubicBezTo>
                      <a:pt x="81" y="586362"/>
                      <a:pt x="24957" y="611238"/>
                      <a:pt x="55643" y="611238"/>
                    </a:cubicBezTo>
                    <a:lnTo>
                      <a:pt x="250112" y="611238"/>
                    </a:lnTo>
                  </a:path>
                </a:pathLst>
              </a:custGeom>
              <a:noFill/>
              <a:ln w="25400" cap="rnd">
                <a:solidFill>
                  <a:schemeClr val="accent1">
                    <a:lumMod val="75000"/>
                  </a:schemeClr>
                </a:solidFill>
                <a:prstDash val="solid"/>
                <a:round/>
              </a:ln>
            </p:spPr>
            <p:txBody>
              <a:bodyPr rtlCol="0" anchor="ctr">
                <a:noAutofit/>
              </a:bodyPr>
              <a:lstStyle/>
              <a:p>
                <a:pPr defTabSz="1219170">
                  <a:defRPr/>
                </a:pPr>
                <a:endParaRPr lang="en-US" sz="1200" kern="0">
                  <a:solidFill>
                    <a:srgbClr val="222222"/>
                  </a:solidFill>
                </a:endParaRPr>
              </a:p>
            </p:txBody>
          </p:sp>
          <p:sp>
            <p:nvSpPr>
              <p:cNvPr id="178" name="Freeform 638">
                <a:extLst>
                  <a:ext uri="{FF2B5EF4-FFF2-40B4-BE49-F238E27FC236}">
                    <a16:creationId xmlns:a16="http://schemas.microsoft.com/office/drawing/2014/main" id="{E6F15AF1-398C-48BC-8B92-A5C307217FBF}"/>
                  </a:ext>
                </a:extLst>
              </p:cNvPr>
              <p:cNvSpPr/>
              <p:nvPr/>
            </p:nvSpPr>
            <p:spPr>
              <a:xfrm>
                <a:off x="6234906" y="3511788"/>
                <a:ext cx="277812" cy="277812"/>
              </a:xfrm>
              <a:custGeom>
                <a:avLst/>
                <a:gdLst>
                  <a:gd name="connsiteX0" fmla="*/ 82 w 277812"/>
                  <a:gd name="connsiteY0" fmla="*/ 138984 h 277812"/>
                  <a:gd name="connsiteX1" fmla="*/ 138988 w 277812"/>
                  <a:gd name="connsiteY1" fmla="*/ 277890 h 277812"/>
                  <a:gd name="connsiteX2" fmla="*/ 277895 w 277812"/>
                  <a:gd name="connsiteY2" fmla="*/ 138984 h 277812"/>
                  <a:gd name="connsiteX3" fmla="*/ 138988 w 277812"/>
                  <a:gd name="connsiteY3" fmla="*/ 77 h 277812"/>
                  <a:gd name="connsiteX4" fmla="*/ 82 w 277812"/>
                  <a:gd name="connsiteY4" fmla="*/ 138984 h 277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812" h="277812">
                    <a:moveTo>
                      <a:pt x="82" y="138984"/>
                    </a:moveTo>
                    <a:cubicBezTo>
                      <a:pt x="82" y="215699"/>
                      <a:pt x="62273" y="277890"/>
                      <a:pt x="138988" y="277890"/>
                    </a:cubicBezTo>
                    <a:cubicBezTo>
                      <a:pt x="215704" y="277890"/>
                      <a:pt x="277895" y="215699"/>
                      <a:pt x="277895" y="138984"/>
                    </a:cubicBezTo>
                    <a:cubicBezTo>
                      <a:pt x="277895" y="62268"/>
                      <a:pt x="215704" y="77"/>
                      <a:pt x="138988" y="77"/>
                    </a:cubicBezTo>
                    <a:cubicBezTo>
                      <a:pt x="62273" y="77"/>
                      <a:pt x="82" y="62268"/>
                      <a:pt x="82" y="138984"/>
                    </a:cubicBezTo>
                    <a:close/>
                  </a:path>
                </a:pathLst>
              </a:custGeom>
              <a:noFill/>
              <a:ln w="25400" cap="rnd">
                <a:solidFill>
                  <a:schemeClr val="accent1">
                    <a:lumMod val="75000"/>
                  </a:schemeClr>
                </a:solidFill>
                <a:prstDash val="solid"/>
                <a:round/>
              </a:ln>
            </p:spPr>
            <p:txBody>
              <a:bodyPr rtlCol="0" anchor="ctr">
                <a:noAutofit/>
              </a:bodyPr>
              <a:lstStyle/>
              <a:p>
                <a:pPr defTabSz="1219170">
                  <a:defRPr/>
                </a:pPr>
                <a:endParaRPr lang="en-US" sz="1200" kern="0">
                  <a:solidFill>
                    <a:srgbClr val="222222"/>
                  </a:solidFill>
                </a:endParaRPr>
              </a:p>
            </p:txBody>
          </p:sp>
          <p:sp>
            <p:nvSpPr>
              <p:cNvPr id="179" name="Freeform 639">
                <a:extLst>
                  <a:ext uri="{FF2B5EF4-FFF2-40B4-BE49-F238E27FC236}">
                    <a16:creationId xmlns:a16="http://schemas.microsoft.com/office/drawing/2014/main" id="{C31D0ED1-753C-4BE6-B8C0-1C9C03905CC0}"/>
                  </a:ext>
                </a:extLst>
              </p:cNvPr>
              <p:cNvSpPr/>
              <p:nvPr/>
            </p:nvSpPr>
            <p:spPr>
              <a:xfrm>
                <a:off x="5790380" y="3386327"/>
                <a:ext cx="40697" cy="196469"/>
              </a:xfrm>
              <a:custGeom>
                <a:avLst/>
                <a:gdLst>
                  <a:gd name="connsiteX0" fmla="*/ 40731 w 40697"/>
                  <a:gd name="connsiteY0" fmla="*/ 196532 h 196469"/>
                  <a:gd name="connsiteX1" fmla="*/ 40705 w 40697"/>
                  <a:gd name="connsiteY1" fmla="*/ 89 h 196469"/>
                  <a:gd name="connsiteX2" fmla="*/ 40731 w 40697"/>
                  <a:gd name="connsiteY2" fmla="*/ 63 h 196469"/>
                </a:gdLst>
                <a:ahLst/>
                <a:cxnLst>
                  <a:cxn ang="0">
                    <a:pos x="connsiteX0" y="connsiteY0"/>
                  </a:cxn>
                  <a:cxn ang="0">
                    <a:pos x="connsiteX1" y="connsiteY1"/>
                  </a:cxn>
                  <a:cxn ang="0">
                    <a:pos x="connsiteX2" y="connsiteY2"/>
                  </a:cxn>
                </a:cxnLst>
                <a:rect l="l" t="t" r="r" b="b"/>
                <a:pathLst>
                  <a:path w="40697" h="196469">
                    <a:moveTo>
                      <a:pt x="40731" y="196532"/>
                    </a:moveTo>
                    <a:cubicBezTo>
                      <a:pt x="-13523" y="142293"/>
                      <a:pt x="-13534" y="54342"/>
                      <a:pt x="40705" y="89"/>
                    </a:cubicBezTo>
                    <a:cubicBezTo>
                      <a:pt x="40714" y="80"/>
                      <a:pt x="40722" y="71"/>
                      <a:pt x="40731" y="63"/>
                    </a:cubicBezTo>
                  </a:path>
                </a:pathLst>
              </a:custGeom>
              <a:noFill/>
              <a:ln w="25400" cap="rnd">
                <a:solidFill>
                  <a:schemeClr val="accent1">
                    <a:lumMod val="75000"/>
                  </a:schemeClr>
                </a:solidFill>
                <a:prstDash val="solid"/>
                <a:round/>
              </a:ln>
            </p:spPr>
            <p:txBody>
              <a:bodyPr rtlCol="0" anchor="ctr">
                <a:noAutofit/>
              </a:bodyPr>
              <a:lstStyle/>
              <a:p>
                <a:pPr defTabSz="1219170">
                  <a:defRPr/>
                </a:pPr>
                <a:endParaRPr lang="en-US" sz="1200" kern="0" dirty="0">
                  <a:solidFill>
                    <a:srgbClr val="222222"/>
                  </a:solidFill>
                </a:endParaRPr>
              </a:p>
            </p:txBody>
          </p:sp>
          <p:sp>
            <p:nvSpPr>
              <p:cNvPr id="180" name="Freeform 640">
                <a:extLst>
                  <a:ext uri="{FF2B5EF4-FFF2-40B4-BE49-F238E27FC236}">
                    <a16:creationId xmlns:a16="http://schemas.microsoft.com/office/drawing/2014/main" id="{23767185-19CB-4124-855B-D85DBB837259}"/>
                  </a:ext>
                </a:extLst>
              </p:cNvPr>
              <p:cNvSpPr/>
              <p:nvPr/>
            </p:nvSpPr>
            <p:spPr>
              <a:xfrm>
                <a:off x="5623728" y="3268479"/>
                <a:ext cx="89501" cy="432165"/>
              </a:xfrm>
              <a:custGeom>
                <a:avLst/>
                <a:gdLst>
                  <a:gd name="connsiteX0" fmla="*/ 89522 w 89501"/>
                  <a:gd name="connsiteY0" fmla="*/ 432228 h 432165"/>
                  <a:gd name="connsiteX1" fmla="*/ 89522 w 89501"/>
                  <a:gd name="connsiteY1" fmla="*/ 63 h 432165"/>
                </a:gdLst>
                <a:ahLst/>
                <a:cxnLst>
                  <a:cxn ang="0">
                    <a:pos x="connsiteX0" y="connsiteY0"/>
                  </a:cxn>
                  <a:cxn ang="0">
                    <a:pos x="connsiteX1" y="connsiteY1"/>
                  </a:cxn>
                </a:cxnLst>
                <a:rect l="l" t="t" r="r" b="b"/>
                <a:pathLst>
                  <a:path w="89501" h="432165">
                    <a:moveTo>
                      <a:pt x="89522" y="432228"/>
                    </a:moveTo>
                    <a:cubicBezTo>
                      <a:pt x="-29813" y="312887"/>
                      <a:pt x="-29813" y="119403"/>
                      <a:pt x="89522" y="63"/>
                    </a:cubicBezTo>
                  </a:path>
                </a:pathLst>
              </a:custGeom>
              <a:noFill/>
              <a:ln w="25400" cap="rnd">
                <a:solidFill>
                  <a:schemeClr val="accent1">
                    <a:lumMod val="75000"/>
                  </a:schemeClr>
                </a:solidFill>
                <a:prstDash val="solid"/>
                <a:round/>
              </a:ln>
            </p:spPr>
            <p:txBody>
              <a:bodyPr rtlCol="0" anchor="ctr">
                <a:noAutofit/>
              </a:bodyPr>
              <a:lstStyle/>
              <a:p>
                <a:pPr defTabSz="1219170">
                  <a:defRPr/>
                </a:pPr>
                <a:endParaRPr lang="en-US" sz="1200" kern="0">
                  <a:solidFill>
                    <a:srgbClr val="222222"/>
                  </a:solidFill>
                </a:endParaRPr>
              </a:p>
            </p:txBody>
          </p:sp>
          <p:sp>
            <p:nvSpPr>
              <p:cNvPr id="181" name="Freeform 641">
                <a:extLst>
                  <a:ext uri="{FF2B5EF4-FFF2-40B4-BE49-F238E27FC236}">
                    <a16:creationId xmlns:a16="http://schemas.microsoft.com/office/drawing/2014/main" id="{D1655A60-13FF-4FFD-9038-A25E102F1E05}"/>
                  </a:ext>
                </a:extLst>
              </p:cNvPr>
              <p:cNvSpPr/>
              <p:nvPr/>
            </p:nvSpPr>
            <p:spPr>
              <a:xfrm>
                <a:off x="5457076" y="3150631"/>
                <a:ext cx="138305" cy="667861"/>
              </a:xfrm>
              <a:custGeom>
                <a:avLst/>
                <a:gdLst>
                  <a:gd name="connsiteX0" fmla="*/ 138314 w 138305"/>
                  <a:gd name="connsiteY0" fmla="*/ 667924 h 667861"/>
                  <a:gd name="connsiteX1" fmla="*/ 138314 w 138305"/>
                  <a:gd name="connsiteY1" fmla="*/ 63 h 667861"/>
                </a:gdLst>
                <a:ahLst/>
                <a:cxnLst>
                  <a:cxn ang="0">
                    <a:pos x="connsiteX0" y="connsiteY0"/>
                  </a:cxn>
                  <a:cxn ang="0">
                    <a:pos x="connsiteX1" y="connsiteY1"/>
                  </a:cxn>
                </a:cxnLst>
                <a:rect l="l" t="t" r="r" b="b"/>
                <a:pathLst>
                  <a:path w="138305" h="667861">
                    <a:moveTo>
                      <a:pt x="138314" y="667924"/>
                    </a:moveTo>
                    <a:cubicBezTo>
                      <a:pt x="-46093" y="483492"/>
                      <a:pt x="-46093" y="184495"/>
                      <a:pt x="138314" y="63"/>
                    </a:cubicBezTo>
                  </a:path>
                </a:pathLst>
              </a:custGeom>
              <a:noFill/>
              <a:ln w="25400" cap="rnd">
                <a:solidFill>
                  <a:schemeClr val="accent1">
                    <a:lumMod val="75000"/>
                  </a:schemeClr>
                </a:solidFill>
                <a:prstDash val="solid"/>
                <a:round/>
              </a:ln>
            </p:spPr>
            <p:txBody>
              <a:bodyPr rtlCol="0" anchor="ctr">
                <a:noAutofit/>
              </a:bodyPr>
              <a:lstStyle/>
              <a:p>
                <a:pPr defTabSz="1219170">
                  <a:defRPr/>
                </a:pPr>
                <a:endParaRPr lang="en-US" sz="1200" kern="0">
                  <a:solidFill>
                    <a:srgbClr val="222222"/>
                  </a:solidFill>
                </a:endParaRPr>
              </a:p>
            </p:txBody>
          </p:sp>
          <p:sp>
            <p:nvSpPr>
              <p:cNvPr id="182" name="Freeform 642">
                <a:extLst>
                  <a:ext uri="{FF2B5EF4-FFF2-40B4-BE49-F238E27FC236}">
                    <a16:creationId xmlns:a16="http://schemas.microsoft.com/office/drawing/2014/main" id="{C76D8CBA-1636-4676-B3CB-DE4BF4E0CD00}"/>
                  </a:ext>
                </a:extLst>
              </p:cNvPr>
              <p:cNvSpPr/>
              <p:nvPr/>
            </p:nvSpPr>
            <p:spPr>
              <a:xfrm>
                <a:off x="6512718" y="3651249"/>
                <a:ext cx="222249" cy="9525"/>
              </a:xfrm>
              <a:custGeom>
                <a:avLst/>
                <a:gdLst>
                  <a:gd name="connsiteX0" fmla="*/ 104 w 222249"/>
                  <a:gd name="connsiteY0" fmla="*/ 77 h 9525"/>
                  <a:gd name="connsiteX1" fmla="*/ 222354 w 222249"/>
                  <a:gd name="connsiteY1" fmla="*/ 77 h 9525"/>
                </a:gdLst>
                <a:ahLst/>
                <a:cxnLst>
                  <a:cxn ang="0">
                    <a:pos x="connsiteX0" y="connsiteY0"/>
                  </a:cxn>
                  <a:cxn ang="0">
                    <a:pos x="connsiteX1" y="connsiteY1"/>
                  </a:cxn>
                </a:cxnLst>
                <a:rect l="l" t="t" r="r" b="b"/>
                <a:pathLst>
                  <a:path w="222249" h="9525">
                    <a:moveTo>
                      <a:pt x="104" y="77"/>
                    </a:moveTo>
                    <a:lnTo>
                      <a:pt x="222354" y="77"/>
                    </a:lnTo>
                  </a:path>
                </a:pathLst>
              </a:custGeom>
              <a:noFill/>
              <a:ln w="25400" cap="rnd">
                <a:solidFill>
                  <a:schemeClr val="accent1">
                    <a:lumMod val="75000"/>
                  </a:schemeClr>
                </a:solidFill>
                <a:prstDash val="solid"/>
                <a:round/>
              </a:ln>
            </p:spPr>
            <p:txBody>
              <a:bodyPr rtlCol="0" anchor="ctr">
                <a:noAutofit/>
              </a:bodyPr>
              <a:lstStyle/>
              <a:p>
                <a:pPr defTabSz="1219170">
                  <a:defRPr/>
                </a:pPr>
                <a:endParaRPr lang="en-US" sz="1200" kern="0">
                  <a:solidFill>
                    <a:srgbClr val="222222"/>
                  </a:solidFill>
                </a:endParaRPr>
              </a:p>
            </p:txBody>
          </p:sp>
          <p:sp>
            <p:nvSpPr>
              <p:cNvPr id="183" name="Freeform 643">
                <a:extLst>
                  <a:ext uri="{FF2B5EF4-FFF2-40B4-BE49-F238E27FC236}">
                    <a16:creationId xmlns:a16="http://schemas.microsoft.com/office/drawing/2014/main" id="{AFA76FE4-9082-41F7-8133-85AE1E40B604}"/>
                  </a:ext>
                </a:extLst>
              </p:cNvPr>
              <p:cNvSpPr/>
              <p:nvPr/>
            </p:nvSpPr>
            <p:spPr>
              <a:xfrm>
                <a:off x="6373812" y="3637359"/>
                <a:ext cx="13890" cy="13890"/>
              </a:xfrm>
              <a:custGeom>
                <a:avLst/>
                <a:gdLst>
                  <a:gd name="connsiteX0" fmla="*/ 83 w 13890"/>
                  <a:gd name="connsiteY0" fmla="*/ 77 h 13890"/>
                  <a:gd name="connsiteX1" fmla="*/ 13973 w 13890"/>
                  <a:gd name="connsiteY1" fmla="*/ 13967 h 13890"/>
                </a:gdLst>
                <a:ahLst/>
                <a:cxnLst>
                  <a:cxn ang="0">
                    <a:pos x="connsiteX0" y="connsiteY0"/>
                  </a:cxn>
                  <a:cxn ang="0">
                    <a:pos x="connsiteX1" y="connsiteY1"/>
                  </a:cxn>
                </a:cxnLst>
                <a:rect l="l" t="t" r="r" b="b"/>
                <a:pathLst>
                  <a:path w="13890" h="13890">
                    <a:moveTo>
                      <a:pt x="83" y="77"/>
                    </a:moveTo>
                    <a:cubicBezTo>
                      <a:pt x="7754" y="77"/>
                      <a:pt x="13973" y="6296"/>
                      <a:pt x="13973" y="13967"/>
                    </a:cubicBezTo>
                  </a:path>
                </a:pathLst>
              </a:custGeom>
              <a:noFill/>
              <a:ln w="25400" cap="rnd">
                <a:solidFill>
                  <a:schemeClr val="bg2"/>
                </a:solidFill>
                <a:prstDash val="solid"/>
                <a:round/>
              </a:ln>
            </p:spPr>
            <p:txBody>
              <a:bodyPr rtlCol="0" anchor="ctr">
                <a:noAutofit/>
              </a:bodyPr>
              <a:lstStyle/>
              <a:p>
                <a:pPr defTabSz="1219170">
                  <a:defRPr/>
                </a:pPr>
                <a:endParaRPr lang="en-US" sz="1200" kern="0">
                  <a:solidFill>
                    <a:srgbClr val="222222"/>
                  </a:solidFill>
                </a:endParaRPr>
              </a:p>
            </p:txBody>
          </p:sp>
          <p:sp>
            <p:nvSpPr>
              <p:cNvPr id="184" name="Freeform 644">
                <a:extLst>
                  <a:ext uri="{FF2B5EF4-FFF2-40B4-BE49-F238E27FC236}">
                    <a16:creationId xmlns:a16="http://schemas.microsoft.com/office/drawing/2014/main" id="{3FFB4FF7-01F2-4B6E-BB7E-16601DBB233D}"/>
                  </a:ext>
                </a:extLst>
              </p:cNvPr>
              <p:cNvSpPr/>
              <p:nvPr/>
            </p:nvSpPr>
            <p:spPr>
              <a:xfrm>
                <a:off x="6359921" y="3637359"/>
                <a:ext cx="13890" cy="13890"/>
              </a:xfrm>
              <a:custGeom>
                <a:avLst/>
                <a:gdLst>
                  <a:gd name="connsiteX0" fmla="*/ 82 w 13890"/>
                  <a:gd name="connsiteY0" fmla="*/ 13967 h 13890"/>
                  <a:gd name="connsiteX1" fmla="*/ 13972 w 13890"/>
                  <a:gd name="connsiteY1" fmla="*/ 77 h 13890"/>
                </a:gdLst>
                <a:ahLst/>
                <a:cxnLst>
                  <a:cxn ang="0">
                    <a:pos x="connsiteX0" y="connsiteY0"/>
                  </a:cxn>
                  <a:cxn ang="0">
                    <a:pos x="connsiteX1" y="connsiteY1"/>
                  </a:cxn>
                </a:cxnLst>
                <a:rect l="l" t="t" r="r" b="b"/>
                <a:pathLst>
                  <a:path w="13890" h="13890">
                    <a:moveTo>
                      <a:pt x="82" y="13967"/>
                    </a:moveTo>
                    <a:cubicBezTo>
                      <a:pt x="82" y="6296"/>
                      <a:pt x="6301" y="77"/>
                      <a:pt x="13972" y="77"/>
                    </a:cubicBezTo>
                  </a:path>
                </a:pathLst>
              </a:custGeom>
              <a:noFill/>
              <a:ln w="25400" cap="rnd">
                <a:solidFill>
                  <a:schemeClr val="bg2"/>
                </a:solidFill>
                <a:prstDash val="solid"/>
                <a:round/>
              </a:ln>
            </p:spPr>
            <p:txBody>
              <a:bodyPr rtlCol="0" anchor="ctr">
                <a:noAutofit/>
              </a:bodyPr>
              <a:lstStyle/>
              <a:p>
                <a:pPr defTabSz="1219170">
                  <a:defRPr/>
                </a:pPr>
                <a:endParaRPr lang="en-US" sz="1200" kern="0">
                  <a:solidFill>
                    <a:srgbClr val="222222"/>
                  </a:solidFill>
                </a:endParaRPr>
              </a:p>
            </p:txBody>
          </p:sp>
          <p:sp>
            <p:nvSpPr>
              <p:cNvPr id="185" name="Freeform 645">
                <a:extLst>
                  <a:ext uri="{FF2B5EF4-FFF2-40B4-BE49-F238E27FC236}">
                    <a16:creationId xmlns:a16="http://schemas.microsoft.com/office/drawing/2014/main" id="{D7A746E7-E512-47B9-BD7D-AABF37BBEA9A}"/>
                  </a:ext>
                </a:extLst>
              </p:cNvPr>
              <p:cNvSpPr/>
              <p:nvPr/>
            </p:nvSpPr>
            <p:spPr>
              <a:xfrm>
                <a:off x="6359921" y="3651249"/>
                <a:ext cx="13890" cy="13890"/>
              </a:xfrm>
              <a:custGeom>
                <a:avLst/>
                <a:gdLst>
                  <a:gd name="connsiteX0" fmla="*/ 13972 w 13890"/>
                  <a:gd name="connsiteY0" fmla="*/ 13969 h 13890"/>
                  <a:gd name="connsiteX1" fmla="*/ 82 w 13890"/>
                  <a:gd name="connsiteY1" fmla="*/ 78 h 13890"/>
                </a:gdLst>
                <a:ahLst/>
                <a:cxnLst>
                  <a:cxn ang="0">
                    <a:pos x="connsiteX0" y="connsiteY0"/>
                  </a:cxn>
                  <a:cxn ang="0">
                    <a:pos x="connsiteX1" y="connsiteY1"/>
                  </a:cxn>
                </a:cxnLst>
                <a:rect l="l" t="t" r="r" b="b"/>
                <a:pathLst>
                  <a:path w="13890" h="13890">
                    <a:moveTo>
                      <a:pt x="13972" y="13969"/>
                    </a:moveTo>
                    <a:cubicBezTo>
                      <a:pt x="6301" y="13969"/>
                      <a:pt x="82" y="7750"/>
                      <a:pt x="82" y="78"/>
                    </a:cubicBezTo>
                  </a:path>
                </a:pathLst>
              </a:custGeom>
              <a:noFill/>
              <a:ln w="25400" cap="rnd">
                <a:solidFill>
                  <a:schemeClr val="bg2"/>
                </a:solidFill>
                <a:prstDash val="solid"/>
                <a:round/>
              </a:ln>
            </p:spPr>
            <p:txBody>
              <a:bodyPr rtlCol="0" anchor="ctr">
                <a:noAutofit/>
              </a:bodyPr>
              <a:lstStyle/>
              <a:p>
                <a:pPr defTabSz="1219170">
                  <a:defRPr/>
                </a:pPr>
                <a:endParaRPr lang="en-US" sz="1200" kern="0">
                  <a:solidFill>
                    <a:srgbClr val="222222"/>
                  </a:solidFill>
                </a:endParaRPr>
              </a:p>
            </p:txBody>
          </p:sp>
          <p:sp>
            <p:nvSpPr>
              <p:cNvPr id="186" name="Freeform 646">
                <a:extLst>
                  <a:ext uri="{FF2B5EF4-FFF2-40B4-BE49-F238E27FC236}">
                    <a16:creationId xmlns:a16="http://schemas.microsoft.com/office/drawing/2014/main" id="{6142A08F-EEA2-45A2-AE4A-FF14C70C76AB}"/>
                  </a:ext>
                </a:extLst>
              </p:cNvPr>
              <p:cNvSpPr/>
              <p:nvPr/>
            </p:nvSpPr>
            <p:spPr>
              <a:xfrm>
                <a:off x="6373812" y="3651249"/>
                <a:ext cx="13890" cy="13890"/>
              </a:xfrm>
              <a:custGeom>
                <a:avLst/>
                <a:gdLst>
                  <a:gd name="connsiteX0" fmla="*/ 13973 w 13890"/>
                  <a:gd name="connsiteY0" fmla="*/ 78 h 13890"/>
                  <a:gd name="connsiteX1" fmla="*/ 83 w 13890"/>
                  <a:gd name="connsiteY1" fmla="*/ 13969 h 13890"/>
                </a:gdLst>
                <a:ahLst/>
                <a:cxnLst>
                  <a:cxn ang="0">
                    <a:pos x="connsiteX0" y="connsiteY0"/>
                  </a:cxn>
                  <a:cxn ang="0">
                    <a:pos x="connsiteX1" y="connsiteY1"/>
                  </a:cxn>
                </a:cxnLst>
                <a:rect l="l" t="t" r="r" b="b"/>
                <a:pathLst>
                  <a:path w="13890" h="13890">
                    <a:moveTo>
                      <a:pt x="13973" y="78"/>
                    </a:moveTo>
                    <a:cubicBezTo>
                      <a:pt x="13973" y="7750"/>
                      <a:pt x="7754" y="13969"/>
                      <a:pt x="83" y="13969"/>
                    </a:cubicBezTo>
                  </a:path>
                </a:pathLst>
              </a:custGeom>
              <a:noFill/>
              <a:ln w="25400" cap="rnd">
                <a:solidFill>
                  <a:schemeClr val="bg2"/>
                </a:solidFill>
                <a:prstDash val="solid"/>
                <a:round/>
              </a:ln>
            </p:spPr>
            <p:txBody>
              <a:bodyPr rtlCol="0" anchor="ctr">
                <a:noAutofit/>
              </a:bodyPr>
              <a:lstStyle/>
              <a:p>
                <a:pPr defTabSz="1219170">
                  <a:defRPr/>
                </a:pPr>
                <a:endParaRPr lang="en-US" sz="1200" kern="0">
                  <a:solidFill>
                    <a:srgbClr val="222222"/>
                  </a:solidFill>
                </a:endParaRPr>
              </a:p>
            </p:txBody>
          </p:sp>
          <p:sp>
            <p:nvSpPr>
              <p:cNvPr id="187" name="Freeform 647">
                <a:extLst>
                  <a:ext uri="{FF2B5EF4-FFF2-40B4-BE49-F238E27FC236}">
                    <a16:creationId xmlns:a16="http://schemas.microsoft.com/office/drawing/2014/main" id="{82E4EAD8-E461-400B-9037-F4C830EC76FD}"/>
                  </a:ext>
                </a:extLst>
              </p:cNvPr>
              <p:cNvSpPr/>
              <p:nvPr/>
            </p:nvSpPr>
            <p:spPr>
              <a:xfrm>
                <a:off x="5984874" y="3511788"/>
                <a:ext cx="138906" cy="138906"/>
              </a:xfrm>
              <a:custGeom>
                <a:avLst/>
                <a:gdLst>
                  <a:gd name="connsiteX0" fmla="*/ 54 w 138906"/>
                  <a:gd name="connsiteY0" fmla="*/ 71 h 138906"/>
                  <a:gd name="connsiteX1" fmla="*/ 83398 w 138906"/>
                  <a:gd name="connsiteY1" fmla="*/ 71 h 138906"/>
                  <a:gd name="connsiteX2" fmla="*/ 138961 w 138906"/>
                  <a:gd name="connsiteY2" fmla="*/ 55634 h 138906"/>
                  <a:gd name="connsiteX3" fmla="*/ 138961 w 138906"/>
                  <a:gd name="connsiteY3" fmla="*/ 138978 h 138906"/>
                </a:gdLst>
                <a:ahLst/>
                <a:cxnLst>
                  <a:cxn ang="0">
                    <a:pos x="connsiteX0" y="connsiteY0"/>
                  </a:cxn>
                  <a:cxn ang="0">
                    <a:pos x="connsiteX1" y="connsiteY1"/>
                  </a:cxn>
                  <a:cxn ang="0">
                    <a:pos x="connsiteX2" y="connsiteY2"/>
                  </a:cxn>
                  <a:cxn ang="0">
                    <a:pos x="connsiteX3" y="connsiteY3"/>
                  </a:cxn>
                </a:cxnLst>
                <a:rect l="l" t="t" r="r" b="b"/>
                <a:pathLst>
                  <a:path w="138906" h="138906">
                    <a:moveTo>
                      <a:pt x="54" y="71"/>
                    </a:moveTo>
                    <a:lnTo>
                      <a:pt x="83398" y="71"/>
                    </a:lnTo>
                    <a:cubicBezTo>
                      <a:pt x="114084" y="71"/>
                      <a:pt x="138961" y="24947"/>
                      <a:pt x="138961" y="55634"/>
                    </a:cubicBezTo>
                    <a:lnTo>
                      <a:pt x="138961" y="138978"/>
                    </a:lnTo>
                  </a:path>
                </a:pathLst>
              </a:custGeom>
              <a:noFill/>
              <a:ln w="25400" cap="rnd">
                <a:solidFill>
                  <a:schemeClr val="accent2">
                    <a:lumMod val="50000"/>
                  </a:schemeClr>
                </a:solidFill>
                <a:prstDash val="solid"/>
                <a:round/>
              </a:ln>
            </p:spPr>
            <p:txBody>
              <a:bodyPr rtlCol="0" anchor="ctr">
                <a:noAutofit/>
              </a:bodyPr>
              <a:lstStyle/>
              <a:p>
                <a:pPr defTabSz="1219170">
                  <a:defRPr/>
                </a:pPr>
                <a:endParaRPr lang="en-US" sz="1200" kern="0">
                  <a:solidFill>
                    <a:srgbClr val="222222"/>
                  </a:solidFill>
                </a:endParaRPr>
              </a:p>
            </p:txBody>
          </p:sp>
          <p:sp>
            <p:nvSpPr>
              <p:cNvPr id="188" name="Freeform 648">
                <a:extLst>
                  <a:ext uri="{FF2B5EF4-FFF2-40B4-BE49-F238E27FC236}">
                    <a16:creationId xmlns:a16="http://schemas.microsoft.com/office/drawing/2014/main" id="{86856732-83EA-492D-B40A-D5579B36C6B5}"/>
                  </a:ext>
                </a:extLst>
              </p:cNvPr>
              <p:cNvSpPr/>
              <p:nvPr/>
            </p:nvSpPr>
            <p:spPr>
              <a:xfrm>
                <a:off x="6262687" y="3261756"/>
                <a:ext cx="472281" cy="9525"/>
              </a:xfrm>
              <a:custGeom>
                <a:avLst/>
                <a:gdLst>
                  <a:gd name="connsiteX0" fmla="*/ 93 w 472281"/>
                  <a:gd name="connsiteY0" fmla="*/ 43 h 9525"/>
                  <a:gd name="connsiteX1" fmla="*/ 472374 w 472281"/>
                  <a:gd name="connsiteY1" fmla="*/ 43 h 9525"/>
                </a:gdLst>
                <a:ahLst/>
                <a:cxnLst>
                  <a:cxn ang="0">
                    <a:pos x="connsiteX0" y="connsiteY0"/>
                  </a:cxn>
                  <a:cxn ang="0">
                    <a:pos x="connsiteX1" y="connsiteY1"/>
                  </a:cxn>
                </a:cxnLst>
                <a:rect l="l" t="t" r="r" b="b"/>
                <a:pathLst>
                  <a:path w="472281" h="9525">
                    <a:moveTo>
                      <a:pt x="93" y="43"/>
                    </a:moveTo>
                    <a:lnTo>
                      <a:pt x="472374" y="43"/>
                    </a:lnTo>
                  </a:path>
                </a:pathLst>
              </a:custGeom>
              <a:noFill/>
              <a:ln w="25400" cap="rnd">
                <a:solidFill>
                  <a:schemeClr val="accent2">
                    <a:lumMod val="50000"/>
                  </a:schemeClr>
                </a:solidFill>
                <a:prstDash val="solid"/>
                <a:round/>
              </a:ln>
            </p:spPr>
            <p:txBody>
              <a:bodyPr rtlCol="0" anchor="ctr">
                <a:noAutofit/>
              </a:bodyPr>
              <a:lstStyle/>
              <a:p>
                <a:pPr defTabSz="1219170">
                  <a:defRPr/>
                </a:pPr>
                <a:endParaRPr lang="en-US" sz="1200" kern="0">
                  <a:solidFill>
                    <a:srgbClr val="222222"/>
                  </a:solidFill>
                </a:endParaRPr>
              </a:p>
            </p:txBody>
          </p:sp>
          <p:sp>
            <p:nvSpPr>
              <p:cNvPr id="189" name="Freeform 649">
                <a:extLst>
                  <a:ext uri="{FF2B5EF4-FFF2-40B4-BE49-F238E27FC236}">
                    <a16:creationId xmlns:a16="http://schemas.microsoft.com/office/drawing/2014/main" id="{3314B48A-F6BF-4C99-9796-6CD51B885A26}"/>
                  </a:ext>
                </a:extLst>
              </p:cNvPr>
              <p:cNvSpPr/>
              <p:nvPr/>
            </p:nvSpPr>
            <p:spPr>
              <a:xfrm>
                <a:off x="6623843" y="3039506"/>
                <a:ext cx="9525" cy="222249"/>
              </a:xfrm>
              <a:custGeom>
                <a:avLst/>
                <a:gdLst>
                  <a:gd name="connsiteX0" fmla="*/ 104 w 9525"/>
                  <a:gd name="connsiteY0" fmla="*/ 34 h 222249"/>
                  <a:gd name="connsiteX1" fmla="*/ 104 w 9525"/>
                  <a:gd name="connsiteY1" fmla="*/ 222284 h 222249"/>
                </a:gdLst>
                <a:ahLst/>
                <a:cxnLst>
                  <a:cxn ang="0">
                    <a:pos x="connsiteX0" y="connsiteY0"/>
                  </a:cxn>
                  <a:cxn ang="0">
                    <a:pos x="connsiteX1" y="connsiteY1"/>
                  </a:cxn>
                </a:cxnLst>
                <a:rect l="l" t="t" r="r" b="b"/>
                <a:pathLst>
                  <a:path w="9525" h="222249">
                    <a:moveTo>
                      <a:pt x="104" y="34"/>
                    </a:moveTo>
                    <a:lnTo>
                      <a:pt x="104" y="222284"/>
                    </a:lnTo>
                  </a:path>
                </a:pathLst>
              </a:custGeom>
              <a:noFill/>
              <a:ln w="25400" cap="rnd">
                <a:solidFill>
                  <a:schemeClr val="accent2">
                    <a:lumMod val="50000"/>
                  </a:schemeClr>
                </a:solidFill>
                <a:prstDash val="solid"/>
                <a:round/>
              </a:ln>
            </p:spPr>
            <p:txBody>
              <a:bodyPr rtlCol="0" anchor="ctr">
                <a:noAutofit/>
              </a:bodyPr>
              <a:lstStyle/>
              <a:p>
                <a:pPr defTabSz="1219170">
                  <a:defRPr/>
                </a:pPr>
                <a:endParaRPr lang="en-US" sz="1200" kern="0">
                  <a:solidFill>
                    <a:srgbClr val="222222"/>
                  </a:solidFill>
                </a:endParaRPr>
              </a:p>
            </p:txBody>
          </p:sp>
        </p:grpSp>
      </p:grpSp>
      <p:grpSp>
        <p:nvGrpSpPr>
          <p:cNvPr id="39" name="Group 38">
            <a:extLst>
              <a:ext uri="{FF2B5EF4-FFF2-40B4-BE49-F238E27FC236}">
                <a16:creationId xmlns:a16="http://schemas.microsoft.com/office/drawing/2014/main" id="{409F9DA1-B24E-4D74-BC80-4C1DD7A36BAF}"/>
              </a:ext>
            </a:extLst>
          </p:cNvPr>
          <p:cNvGrpSpPr/>
          <p:nvPr/>
        </p:nvGrpSpPr>
        <p:grpSpPr>
          <a:xfrm>
            <a:off x="6525053" y="4411848"/>
            <a:ext cx="3569984" cy="2056160"/>
            <a:chOff x="4893790" y="3308885"/>
            <a:chExt cx="2677488" cy="1542120"/>
          </a:xfrm>
        </p:grpSpPr>
        <p:sp>
          <p:nvSpPr>
            <p:cNvPr id="123" name="Oval 122">
              <a:extLst>
                <a:ext uri="{FF2B5EF4-FFF2-40B4-BE49-F238E27FC236}">
                  <a16:creationId xmlns:a16="http://schemas.microsoft.com/office/drawing/2014/main" id="{BACD8FA4-144A-44A6-96FF-ACB694222525}"/>
                </a:ext>
              </a:extLst>
            </p:cNvPr>
            <p:cNvSpPr/>
            <p:nvPr/>
          </p:nvSpPr>
          <p:spPr>
            <a:xfrm>
              <a:off x="5179743" y="3692573"/>
              <a:ext cx="873765" cy="873765"/>
            </a:xfrm>
            <a:prstGeom prst="ellipse">
              <a:avLst/>
            </a:prstGeom>
            <a:solidFill>
              <a:srgbClr val="ECECE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40">
                <a:defRPr/>
              </a:pPr>
              <a:endParaRPr lang="en-US" sz="2400" b="1" dirty="0">
                <a:solidFill>
                  <a:prstClr val="white"/>
                </a:solidFill>
                <a:latin typeface="Verdana"/>
              </a:endParaRPr>
            </a:p>
          </p:txBody>
        </p:sp>
        <p:sp>
          <p:nvSpPr>
            <p:cNvPr id="124" name="Rectangle 123">
              <a:extLst>
                <a:ext uri="{FF2B5EF4-FFF2-40B4-BE49-F238E27FC236}">
                  <a16:creationId xmlns:a16="http://schemas.microsoft.com/office/drawing/2014/main" id="{C5F82676-C08B-4808-AA92-502822612C1E}"/>
                </a:ext>
              </a:extLst>
            </p:cNvPr>
            <p:cNvSpPr/>
            <p:nvPr/>
          </p:nvSpPr>
          <p:spPr>
            <a:xfrm>
              <a:off x="5346394" y="4504756"/>
              <a:ext cx="2224884" cy="346249"/>
            </a:xfrm>
            <a:prstGeom prst="rect">
              <a:avLst/>
            </a:prstGeom>
          </p:spPr>
          <p:txBody>
            <a:bodyPr wrap="square">
              <a:spAutoFit/>
            </a:bodyPr>
            <a:lstStyle/>
            <a:p>
              <a:pPr marL="0" lvl="1" algn="ctr" defTabSz="1219140">
                <a:defRPr/>
              </a:pPr>
              <a:r>
                <a:rPr lang="en-GB" sz="1200" b="1" dirty="0">
                  <a:solidFill>
                    <a:srgbClr val="0070C0"/>
                  </a:solidFill>
                  <a:latin typeface="Verdana"/>
                </a:rPr>
                <a:t>Semi-embedded applications (IoT, Mobile-Compute etc)</a:t>
              </a:r>
            </a:p>
          </p:txBody>
        </p:sp>
        <p:pic>
          <p:nvPicPr>
            <p:cNvPr id="125" name="Picture 4" descr="Teach, Learn, and Make with Raspberry Pi – Raspberry Pi">
              <a:extLst>
                <a:ext uri="{FF2B5EF4-FFF2-40B4-BE49-F238E27FC236}">
                  <a16:creationId xmlns:a16="http://schemas.microsoft.com/office/drawing/2014/main" id="{B797AD69-8DCA-402C-B457-9640813DAB92}"/>
                </a:ext>
              </a:extLst>
            </p:cNvPr>
            <p:cNvPicPr>
              <a:picLocks noChangeAspect="1" noChangeArrowheads="1"/>
            </p:cNvPicPr>
            <p:nvPr/>
          </p:nvPicPr>
          <p:blipFill>
            <a:blip r:embed="rId10" cstate="screen">
              <a:extLst>
                <a:ext uri="{28A0092B-C50C-407E-A947-70E740481C1C}">
                  <a14:useLocalDpi xmlns:a14="http://schemas.microsoft.com/office/drawing/2010/main" val="0"/>
                </a:ext>
              </a:extLst>
            </a:blip>
            <a:srcRect/>
            <a:stretch>
              <a:fillRect/>
            </a:stretch>
          </p:blipFill>
          <p:spPr bwMode="auto">
            <a:xfrm>
              <a:off x="4949990" y="3316151"/>
              <a:ext cx="460585" cy="34620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a:extLst>
                <a:ext uri="{FF2B5EF4-FFF2-40B4-BE49-F238E27FC236}">
                  <a16:creationId xmlns:a16="http://schemas.microsoft.com/office/drawing/2014/main" id="{A189B622-5F8D-4205-92DA-3B29226476BD}"/>
                </a:ext>
              </a:extLst>
            </p:cNvPr>
            <p:cNvPicPr>
              <a:picLocks noChangeAspect="1"/>
            </p:cNvPicPr>
            <p:nvPr/>
          </p:nvPicPr>
          <p:blipFill>
            <a:blip r:embed="rId11"/>
            <a:stretch>
              <a:fillRect/>
            </a:stretch>
          </p:blipFill>
          <p:spPr>
            <a:xfrm>
              <a:off x="5018181" y="3355378"/>
              <a:ext cx="161387" cy="207154"/>
            </a:xfrm>
            <a:prstGeom prst="rect">
              <a:avLst/>
            </a:prstGeom>
          </p:spPr>
        </p:pic>
        <p:sp>
          <p:nvSpPr>
            <p:cNvPr id="16" name="Rectangle: Rounded Corners 15">
              <a:extLst>
                <a:ext uri="{FF2B5EF4-FFF2-40B4-BE49-F238E27FC236}">
                  <a16:creationId xmlns:a16="http://schemas.microsoft.com/office/drawing/2014/main" id="{223D5335-D64E-42F8-9144-5D1298275B7A}"/>
                </a:ext>
              </a:extLst>
            </p:cNvPr>
            <p:cNvSpPr/>
            <p:nvPr/>
          </p:nvSpPr>
          <p:spPr bwMode="auto">
            <a:xfrm>
              <a:off x="4965333" y="3308885"/>
              <a:ext cx="471261" cy="346202"/>
            </a:xfrm>
            <a:prstGeom prst="roundRect">
              <a:avLst/>
            </a:prstGeom>
            <a:solidFill>
              <a:srgbClr val="F2F2F2">
                <a:alpha val="47843"/>
              </a:srgbClr>
            </a:solidFill>
            <a:ln w="9525" cap="flat" cmpd="sng" algn="ctr">
              <a:solidFill>
                <a:schemeClr val="tx1"/>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333">
                <a:latin typeface="Arial" charset="0"/>
                <a:ea typeface="ＭＳ Ｐゴシック" charset="-128"/>
                <a:cs typeface="ＭＳ Ｐゴシック" charset="-128"/>
              </a:endParaRPr>
            </a:p>
          </p:txBody>
        </p:sp>
        <p:pic>
          <p:nvPicPr>
            <p:cNvPr id="126" name="Picture 2" descr="Phillips files Right to Repair legislation – Oklahoma Energy Today">
              <a:extLst>
                <a:ext uri="{FF2B5EF4-FFF2-40B4-BE49-F238E27FC236}">
                  <a16:creationId xmlns:a16="http://schemas.microsoft.com/office/drawing/2014/main" id="{DCE892F7-B3AD-4231-9BD2-7B4CEE788B79}"/>
                </a:ext>
              </a:extLst>
            </p:cNvPr>
            <p:cNvPicPr>
              <a:picLocks noChangeAspect="1" noChangeArrowheads="1"/>
            </p:cNvPicPr>
            <p:nvPr/>
          </p:nvPicPr>
          <p:blipFill>
            <a:blip r:embed="rId12" cstate="screen">
              <a:extLst>
                <a:ext uri="{28A0092B-C50C-407E-A947-70E740481C1C}">
                  <a14:useLocalDpi xmlns:a14="http://schemas.microsoft.com/office/drawing/2010/main" val="0"/>
                </a:ext>
              </a:extLst>
            </a:blip>
            <a:srcRect/>
            <a:stretch>
              <a:fillRect/>
            </a:stretch>
          </p:blipFill>
          <p:spPr bwMode="auto">
            <a:xfrm>
              <a:off x="6040798" y="4229294"/>
              <a:ext cx="518843" cy="323363"/>
            </a:xfrm>
            <a:prstGeom prst="rect">
              <a:avLst/>
            </a:prstGeom>
            <a:noFill/>
            <a:extLst>
              <a:ext uri="{909E8E84-426E-40DD-AFC4-6F175D3DCCD1}">
                <a14:hiddenFill xmlns:a14="http://schemas.microsoft.com/office/drawing/2010/main">
                  <a:solidFill>
                    <a:srgbClr val="FFFFFF"/>
                  </a:solidFill>
                </a14:hiddenFill>
              </a:ext>
            </a:extLst>
          </p:spPr>
        </p:pic>
        <p:grpSp>
          <p:nvGrpSpPr>
            <p:cNvPr id="129" name="Group 128">
              <a:extLst>
                <a:ext uri="{FF2B5EF4-FFF2-40B4-BE49-F238E27FC236}">
                  <a16:creationId xmlns:a16="http://schemas.microsoft.com/office/drawing/2014/main" id="{562F7E48-BC0B-48D8-875E-7A1D7F265EF2}"/>
                </a:ext>
              </a:extLst>
            </p:cNvPr>
            <p:cNvGrpSpPr>
              <a:grpSpLocks noChangeAspect="1"/>
            </p:cNvGrpSpPr>
            <p:nvPr/>
          </p:nvGrpSpPr>
          <p:grpSpPr>
            <a:xfrm>
              <a:off x="5589102" y="4056219"/>
              <a:ext cx="345587" cy="345587"/>
              <a:chOff x="2967076" y="2804991"/>
              <a:chExt cx="793750" cy="793750"/>
            </a:xfrm>
          </p:grpSpPr>
          <p:grpSp>
            <p:nvGrpSpPr>
              <p:cNvPr id="130" name="Group 129">
                <a:extLst>
                  <a:ext uri="{FF2B5EF4-FFF2-40B4-BE49-F238E27FC236}">
                    <a16:creationId xmlns:a16="http://schemas.microsoft.com/office/drawing/2014/main" id="{CED7A7C5-F616-4706-A893-B8C139E3B557}"/>
                  </a:ext>
                </a:extLst>
              </p:cNvPr>
              <p:cNvGrpSpPr/>
              <p:nvPr/>
            </p:nvGrpSpPr>
            <p:grpSpPr>
              <a:xfrm>
                <a:off x="2967076" y="2804991"/>
                <a:ext cx="793750" cy="793750"/>
                <a:chOff x="1127125" y="2804991"/>
                <a:chExt cx="793750" cy="793750"/>
              </a:xfrm>
            </p:grpSpPr>
            <p:sp>
              <p:nvSpPr>
                <p:cNvPr id="132" name="Freeform 733">
                  <a:extLst>
                    <a:ext uri="{FF2B5EF4-FFF2-40B4-BE49-F238E27FC236}">
                      <a16:creationId xmlns:a16="http://schemas.microsoft.com/office/drawing/2014/main" id="{762CC450-FB43-4422-94EC-E939973F845E}"/>
                    </a:ext>
                  </a:extLst>
                </p:cNvPr>
                <p:cNvSpPr/>
                <p:nvPr/>
              </p:nvSpPr>
              <p:spPr>
                <a:xfrm>
                  <a:off x="1127125" y="2804991"/>
                  <a:ext cx="793750" cy="793750"/>
                </a:xfrm>
                <a:custGeom>
                  <a:avLst/>
                  <a:gdLst>
                    <a:gd name="connsiteX0" fmla="*/ 714375 w 793750"/>
                    <a:gd name="connsiteY0" fmla="*/ 793750 h 793750"/>
                    <a:gd name="connsiteX1" fmla="*/ 79375 w 793750"/>
                    <a:gd name="connsiteY1" fmla="*/ 793750 h 793750"/>
                    <a:gd name="connsiteX2" fmla="*/ 0 w 793750"/>
                    <a:gd name="connsiteY2" fmla="*/ 714375 h 793750"/>
                    <a:gd name="connsiteX3" fmla="*/ 0 w 793750"/>
                    <a:gd name="connsiteY3" fmla="*/ 79375 h 793750"/>
                    <a:gd name="connsiteX4" fmla="*/ 79375 w 793750"/>
                    <a:gd name="connsiteY4" fmla="*/ 0 h 793750"/>
                    <a:gd name="connsiteX5" fmla="*/ 714375 w 793750"/>
                    <a:gd name="connsiteY5" fmla="*/ 0 h 793750"/>
                    <a:gd name="connsiteX6" fmla="*/ 793750 w 793750"/>
                    <a:gd name="connsiteY6" fmla="*/ 79375 h 793750"/>
                    <a:gd name="connsiteX7" fmla="*/ 793750 w 793750"/>
                    <a:gd name="connsiteY7" fmla="*/ 714375 h 793750"/>
                    <a:gd name="connsiteX8" fmla="*/ 714375 w 793750"/>
                    <a:gd name="connsiteY8" fmla="*/ 793750 h 793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3750" h="793750">
                      <a:moveTo>
                        <a:pt x="714375" y="793750"/>
                      </a:moveTo>
                      <a:lnTo>
                        <a:pt x="79375" y="793750"/>
                      </a:lnTo>
                      <a:cubicBezTo>
                        <a:pt x="35560" y="793750"/>
                        <a:pt x="0" y="758190"/>
                        <a:pt x="0" y="714375"/>
                      </a:cubicBezTo>
                      <a:lnTo>
                        <a:pt x="0" y="79375"/>
                      </a:lnTo>
                      <a:cubicBezTo>
                        <a:pt x="0" y="35560"/>
                        <a:pt x="35560" y="0"/>
                        <a:pt x="79375" y="0"/>
                      </a:cubicBezTo>
                      <a:lnTo>
                        <a:pt x="714375" y="0"/>
                      </a:lnTo>
                      <a:cubicBezTo>
                        <a:pt x="758190" y="0"/>
                        <a:pt x="793750" y="35560"/>
                        <a:pt x="793750" y="79375"/>
                      </a:cubicBezTo>
                      <a:lnTo>
                        <a:pt x="793750" y="714375"/>
                      </a:lnTo>
                      <a:cubicBezTo>
                        <a:pt x="793750" y="758190"/>
                        <a:pt x="758190" y="793750"/>
                        <a:pt x="714375" y="793750"/>
                      </a:cubicBezTo>
                      <a:close/>
                    </a:path>
                  </a:pathLst>
                </a:custGeom>
                <a:noFill/>
                <a:ln w="19050" cap="rnd">
                  <a:solidFill>
                    <a:schemeClr val="accent2">
                      <a:lumMod val="50000"/>
                    </a:schemeClr>
                  </a:solidFill>
                  <a:prstDash val="solid"/>
                  <a:round/>
                </a:ln>
              </p:spPr>
              <p:txBody>
                <a:bodyPr rtlCol="0" anchor="ctr">
                  <a:noAutofit/>
                </a:bodyPr>
                <a:lstStyle/>
                <a:p>
                  <a:pPr defTabSz="1219170">
                    <a:defRPr/>
                  </a:pPr>
                  <a:endParaRPr lang="en-US" sz="1200" kern="0"/>
                </a:p>
              </p:txBody>
            </p:sp>
            <p:grpSp>
              <p:nvGrpSpPr>
                <p:cNvPr id="133" name="Group 132">
                  <a:extLst>
                    <a:ext uri="{FF2B5EF4-FFF2-40B4-BE49-F238E27FC236}">
                      <a16:creationId xmlns:a16="http://schemas.microsoft.com/office/drawing/2014/main" id="{5B4B4B02-6FFD-46F8-913D-4EFFED3413A8}"/>
                    </a:ext>
                  </a:extLst>
                </p:cNvPr>
                <p:cNvGrpSpPr/>
                <p:nvPr/>
              </p:nvGrpSpPr>
              <p:grpSpPr>
                <a:xfrm>
                  <a:off x="1235833" y="2897063"/>
                  <a:ext cx="575503" cy="607253"/>
                  <a:chOff x="1235833" y="2897063"/>
                  <a:chExt cx="575503" cy="607253"/>
                </a:xfrm>
              </p:grpSpPr>
              <p:grpSp>
                <p:nvGrpSpPr>
                  <p:cNvPr id="134" name="Group 133">
                    <a:extLst>
                      <a:ext uri="{FF2B5EF4-FFF2-40B4-BE49-F238E27FC236}">
                        <a16:creationId xmlns:a16="http://schemas.microsoft.com/office/drawing/2014/main" id="{CEECA361-BDAC-4FF3-9424-1DA47ECB5378}"/>
                      </a:ext>
                    </a:extLst>
                  </p:cNvPr>
                  <p:cNvGrpSpPr/>
                  <p:nvPr/>
                </p:nvGrpSpPr>
                <p:grpSpPr>
                  <a:xfrm>
                    <a:off x="1235833" y="2897063"/>
                    <a:ext cx="575503" cy="19878"/>
                    <a:chOff x="1235833" y="2897063"/>
                    <a:chExt cx="575503" cy="19878"/>
                  </a:xfrm>
                </p:grpSpPr>
                <p:sp>
                  <p:nvSpPr>
                    <p:cNvPr id="169" name="Freeform 770">
                      <a:extLst>
                        <a:ext uri="{FF2B5EF4-FFF2-40B4-BE49-F238E27FC236}">
                          <a16:creationId xmlns:a16="http://schemas.microsoft.com/office/drawing/2014/main" id="{9214F72C-4979-446D-9A82-0E5EFE37E922}"/>
                        </a:ext>
                      </a:extLst>
                    </p:cNvPr>
                    <p:cNvSpPr/>
                    <p:nvPr/>
                  </p:nvSpPr>
                  <p:spPr>
                    <a:xfrm>
                      <a:off x="1235833" y="2897063"/>
                      <a:ext cx="19878" cy="19878"/>
                    </a:xfrm>
                    <a:custGeom>
                      <a:avLst/>
                      <a:gdLst>
                        <a:gd name="connsiteX0" fmla="*/ 13913 w 27781"/>
                        <a:gd name="connsiteY0" fmla="*/ 39 h 27781"/>
                        <a:gd name="connsiteX1" fmla="*/ 23 w 27781"/>
                        <a:gd name="connsiteY1" fmla="*/ 13929 h 27781"/>
                        <a:gd name="connsiteX2" fmla="*/ 13914 w 27781"/>
                        <a:gd name="connsiteY2" fmla="*/ 27820 h 27781"/>
                        <a:gd name="connsiteX3" fmla="*/ 27804 w 27781"/>
                        <a:gd name="connsiteY3" fmla="*/ 13985 h 27781"/>
                        <a:gd name="connsiteX4" fmla="*/ 13913 w 27781"/>
                        <a:gd name="connsiteY4" fmla="*/ 94 h 27781"/>
                        <a:gd name="connsiteX5" fmla="*/ 13913 w 27781"/>
                        <a:gd name="connsiteY5" fmla="*/ 94 h 27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81" h="27781">
                          <a:moveTo>
                            <a:pt x="13913" y="39"/>
                          </a:moveTo>
                          <a:cubicBezTo>
                            <a:pt x="6242" y="39"/>
                            <a:pt x="23" y="6258"/>
                            <a:pt x="23" y="13929"/>
                          </a:cubicBezTo>
                          <a:cubicBezTo>
                            <a:pt x="23" y="21601"/>
                            <a:pt x="6242" y="27820"/>
                            <a:pt x="13914" y="27820"/>
                          </a:cubicBezTo>
                          <a:cubicBezTo>
                            <a:pt x="21564" y="27820"/>
                            <a:pt x="27774" y="21635"/>
                            <a:pt x="27804" y="13985"/>
                          </a:cubicBezTo>
                          <a:cubicBezTo>
                            <a:pt x="27804" y="6313"/>
                            <a:pt x="21585" y="94"/>
                            <a:pt x="13913" y="94"/>
                          </a:cubicBezTo>
                          <a:lnTo>
                            <a:pt x="13913" y="94"/>
                          </a:lnTo>
                        </a:path>
                      </a:pathLst>
                    </a:custGeom>
                    <a:noFill/>
                    <a:ln w="19050" cap="rnd">
                      <a:solidFill>
                        <a:schemeClr val="accent2">
                          <a:lumMod val="50000"/>
                        </a:schemeClr>
                      </a:solidFill>
                      <a:prstDash val="solid"/>
                      <a:round/>
                    </a:ln>
                  </p:spPr>
                  <p:txBody>
                    <a:bodyPr rtlCol="0" anchor="ctr">
                      <a:noAutofit/>
                    </a:bodyPr>
                    <a:lstStyle/>
                    <a:p>
                      <a:pPr defTabSz="1219170">
                        <a:defRPr/>
                      </a:pPr>
                      <a:endParaRPr lang="en-US" sz="1200" kern="0"/>
                    </a:p>
                  </p:txBody>
                </p:sp>
                <p:sp>
                  <p:nvSpPr>
                    <p:cNvPr id="170" name="Freeform 771">
                      <a:extLst>
                        <a:ext uri="{FF2B5EF4-FFF2-40B4-BE49-F238E27FC236}">
                          <a16:creationId xmlns:a16="http://schemas.microsoft.com/office/drawing/2014/main" id="{27A6FB8E-F055-4BAD-979B-F623A7B0CBF7}"/>
                        </a:ext>
                      </a:extLst>
                    </p:cNvPr>
                    <p:cNvSpPr/>
                    <p:nvPr/>
                  </p:nvSpPr>
                  <p:spPr>
                    <a:xfrm>
                      <a:off x="1328437" y="2897063"/>
                      <a:ext cx="19878" cy="19878"/>
                    </a:xfrm>
                    <a:custGeom>
                      <a:avLst/>
                      <a:gdLst>
                        <a:gd name="connsiteX0" fmla="*/ 13913 w 27781"/>
                        <a:gd name="connsiteY0" fmla="*/ 39 h 27781"/>
                        <a:gd name="connsiteX1" fmla="*/ 23 w 27781"/>
                        <a:gd name="connsiteY1" fmla="*/ 13929 h 27781"/>
                        <a:gd name="connsiteX2" fmla="*/ 13914 w 27781"/>
                        <a:gd name="connsiteY2" fmla="*/ 27820 h 27781"/>
                        <a:gd name="connsiteX3" fmla="*/ 27804 w 27781"/>
                        <a:gd name="connsiteY3" fmla="*/ 13985 h 27781"/>
                        <a:gd name="connsiteX4" fmla="*/ 13913 w 27781"/>
                        <a:gd name="connsiteY4" fmla="*/ 94 h 27781"/>
                        <a:gd name="connsiteX5" fmla="*/ 13913 w 27781"/>
                        <a:gd name="connsiteY5" fmla="*/ 94 h 27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81" h="27781">
                          <a:moveTo>
                            <a:pt x="13913" y="39"/>
                          </a:moveTo>
                          <a:cubicBezTo>
                            <a:pt x="6242" y="39"/>
                            <a:pt x="23" y="6258"/>
                            <a:pt x="23" y="13929"/>
                          </a:cubicBezTo>
                          <a:cubicBezTo>
                            <a:pt x="23" y="21601"/>
                            <a:pt x="6242" y="27820"/>
                            <a:pt x="13914" y="27820"/>
                          </a:cubicBezTo>
                          <a:cubicBezTo>
                            <a:pt x="21564" y="27820"/>
                            <a:pt x="27774" y="21635"/>
                            <a:pt x="27804" y="13985"/>
                          </a:cubicBezTo>
                          <a:cubicBezTo>
                            <a:pt x="27804" y="6313"/>
                            <a:pt x="21585" y="94"/>
                            <a:pt x="13913" y="94"/>
                          </a:cubicBezTo>
                          <a:lnTo>
                            <a:pt x="13913" y="94"/>
                          </a:lnTo>
                        </a:path>
                      </a:pathLst>
                    </a:custGeom>
                    <a:noFill/>
                    <a:ln w="19050" cap="rnd">
                      <a:solidFill>
                        <a:schemeClr val="accent2">
                          <a:lumMod val="50000"/>
                        </a:schemeClr>
                      </a:solidFill>
                      <a:prstDash val="solid"/>
                      <a:round/>
                    </a:ln>
                  </p:spPr>
                  <p:txBody>
                    <a:bodyPr rtlCol="0" anchor="ctr">
                      <a:noAutofit/>
                    </a:bodyPr>
                    <a:lstStyle/>
                    <a:p>
                      <a:pPr defTabSz="1219170">
                        <a:defRPr/>
                      </a:pPr>
                      <a:endParaRPr lang="en-US" sz="1200" kern="0"/>
                    </a:p>
                  </p:txBody>
                </p:sp>
                <p:sp>
                  <p:nvSpPr>
                    <p:cNvPr id="171" name="Freeform 772">
                      <a:extLst>
                        <a:ext uri="{FF2B5EF4-FFF2-40B4-BE49-F238E27FC236}">
                          <a16:creationId xmlns:a16="http://schemas.microsoft.com/office/drawing/2014/main" id="{8EBD7850-4016-4DD4-89D8-F71253045C03}"/>
                        </a:ext>
                      </a:extLst>
                    </p:cNvPr>
                    <p:cNvSpPr/>
                    <p:nvPr/>
                  </p:nvSpPr>
                  <p:spPr>
                    <a:xfrm>
                      <a:off x="1421041" y="2897063"/>
                      <a:ext cx="19878" cy="19878"/>
                    </a:xfrm>
                    <a:custGeom>
                      <a:avLst/>
                      <a:gdLst>
                        <a:gd name="connsiteX0" fmla="*/ 13913 w 27781"/>
                        <a:gd name="connsiteY0" fmla="*/ 39 h 27781"/>
                        <a:gd name="connsiteX1" fmla="*/ 23 w 27781"/>
                        <a:gd name="connsiteY1" fmla="*/ 13929 h 27781"/>
                        <a:gd name="connsiteX2" fmla="*/ 13914 w 27781"/>
                        <a:gd name="connsiteY2" fmla="*/ 27820 h 27781"/>
                        <a:gd name="connsiteX3" fmla="*/ 27804 w 27781"/>
                        <a:gd name="connsiteY3" fmla="*/ 13985 h 27781"/>
                        <a:gd name="connsiteX4" fmla="*/ 13913 w 27781"/>
                        <a:gd name="connsiteY4" fmla="*/ 94 h 27781"/>
                        <a:gd name="connsiteX5" fmla="*/ 13913 w 27781"/>
                        <a:gd name="connsiteY5" fmla="*/ 94 h 27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81" h="27781">
                          <a:moveTo>
                            <a:pt x="13913" y="39"/>
                          </a:moveTo>
                          <a:cubicBezTo>
                            <a:pt x="6242" y="39"/>
                            <a:pt x="23" y="6258"/>
                            <a:pt x="23" y="13929"/>
                          </a:cubicBezTo>
                          <a:cubicBezTo>
                            <a:pt x="23" y="21601"/>
                            <a:pt x="6242" y="27820"/>
                            <a:pt x="13914" y="27820"/>
                          </a:cubicBezTo>
                          <a:cubicBezTo>
                            <a:pt x="21564" y="27820"/>
                            <a:pt x="27774" y="21635"/>
                            <a:pt x="27804" y="13985"/>
                          </a:cubicBezTo>
                          <a:cubicBezTo>
                            <a:pt x="27804" y="6313"/>
                            <a:pt x="21585" y="94"/>
                            <a:pt x="13913" y="94"/>
                          </a:cubicBezTo>
                          <a:lnTo>
                            <a:pt x="13913" y="94"/>
                          </a:lnTo>
                        </a:path>
                      </a:pathLst>
                    </a:custGeom>
                    <a:noFill/>
                    <a:ln w="19050" cap="rnd">
                      <a:solidFill>
                        <a:schemeClr val="accent2">
                          <a:lumMod val="50000"/>
                        </a:schemeClr>
                      </a:solidFill>
                      <a:prstDash val="solid"/>
                      <a:round/>
                    </a:ln>
                  </p:spPr>
                  <p:txBody>
                    <a:bodyPr rtlCol="0" anchor="ctr">
                      <a:noAutofit/>
                    </a:bodyPr>
                    <a:lstStyle/>
                    <a:p>
                      <a:pPr defTabSz="1219170">
                        <a:defRPr/>
                      </a:pPr>
                      <a:endParaRPr lang="en-US" sz="1200" kern="0"/>
                    </a:p>
                  </p:txBody>
                </p:sp>
                <p:sp>
                  <p:nvSpPr>
                    <p:cNvPr id="172" name="Freeform 773">
                      <a:extLst>
                        <a:ext uri="{FF2B5EF4-FFF2-40B4-BE49-F238E27FC236}">
                          <a16:creationId xmlns:a16="http://schemas.microsoft.com/office/drawing/2014/main" id="{8EF03AD4-BD4A-48BD-A82F-277F6A16A27F}"/>
                        </a:ext>
                      </a:extLst>
                    </p:cNvPr>
                    <p:cNvSpPr/>
                    <p:nvPr/>
                  </p:nvSpPr>
                  <p:spPr>
                    <a:xfrm>
                      <a:off x="1513645" y="2897063"/>
                      <a:ext cx="19878" cy="19878"/>
                    </a:xfrm>
                    <a:custGeom>
                      <a:avLst/>
                      <a:gdLst>
                        <a:gd name="connsiteX0" fmla="*/ 13913 w 27781"/>
                        <a:gd name="connsiteY0" fmla="*/ 39 h 27781"/>
                        <a:gd name="connsiteX1" fmla="*/ 23 w 27781"/>
                        <a:gd name="connsiteY1" fmla="*/ 13929 h 27781"/>
                        <a:gd name="connsiteX2" fmla="*/ 13914 w 27781"/>
                        <a:gd name="connsiteY2" fmla="*/ 27820 h 27781"/>
                        <a:gd name="connsiteX3" fmla="*/ 27804 w 27781"/>
                        <a:gd name="connsiteY3" fmla="*/ 13985 h 27781"/>
                        <a:gd name="connsiteX4" fmla="*/ 13913 w 27781"/>
                        <a:gd name="connsiteY4" fmla="*/ 94 h 27781"/>
                        <a:gd name="connsiteX5" fmla="*/ 13913 w 27781"/>
                        <a:gd name="connsiteY5" fmla="*/ 94 h 27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81" h="27781">
                          <a:moveTo>
                            <a:pt x="13913" y="39"/>
                          </a:moveTo>
                          <a:cubicBezTo>
                            <a:pt x="6242" y="39"/>
                            <a:pt x="23" y="6258"/>
                            <a:pt x="23" y="13929"/>
                          </a:cubicBezTo>
                          <a:cubicBezTo>
                            <a:pt x="23" y="21601"/>
                            <a:pt x="6242" y="27820"/>
                            <a:pt x="13914" y="27820"/>
                          </a:cubicBezTo>
                          <a:cubicBezTo>
                            <a:pt x="21564" y="27820"/>
                            <a:pt x="27774" y="21635"/>
                            <a:pt x="27804" y="13985"/>
                          </a:cubicBezTo>
                          <a:cubicBezTo>
                            <a:pt x="27804" y="6313"/>
                            <a:pt x="21585" y="94"/>
                            <a:pt x="13913" y="94"/>
                          </a:cubicBezTo>
                          <a:lnTo>
                            <a:pt x="13913" y="94"/>
                          </a:lnTo>
                        </a:path>
                      </a:pathLst>
                    </a:custGeom>
                    <a:noFill/>
                    <a:ln w="19050" cap="rnd">
                      <a:solidFill>
                        <a:schemeClr val="accent2">
                          <a:lumMod val="50000"/>
                        </a:schemeClr>
                      </a:solidFill>
                      <a:prstDash val="solid"/>
                      <a:round/>
                    </a:ln>
                  </p:spPr>
                  <p:txBody>
                    <a:bodyPr rtlCol="0" anchor="ctr">
                      <a:noAutofit/>
                    </a:bodyPr>
                    <a:lstStyle/>
                    <a:p>
                      <a:pPr defTabSz="1219170">
                        <a:defRPr/>
                      </a:pPr>
                      <a:endParaRPr lang="en-US" sz="1200" kern="0"/>
                    </a:p>
                  </p:txBody>
                </p:sp>
                <p:sp>
                  <p:nvSpPr>
                    <p:cNvPr id="173" name="Freeform 774">
                      <a:extLst>
                        <a:ext uri="{FF2B5EF4-FFF2-40B4-BE49-F238E27FC236}">
                          <a16:creationId xmlns:a16="http://schemas.microsoft.com/office/drawing/2014/main" id="{6CC23E54-035F-4BA8-95D9-87D017CB851D}"/>
                        </a:ext>
                      </a:extLst>
                    </p:cNvPr>
                    <p:cNvSpPr/>
                    <p:nvPr/>
                  </p:nvSpPr>
                  <p:spPr>
                    <a:xfrm>
                      <a:off x="1606249" y="2897063"/>
                      <a:ext cx="19878" cy="19878"/>
                    </a:xfrm>
                    <a:custGeom>
                      <a:avLst/>
                      <a:gdLst>
                        <a:gd name="connsiteX0" fmla="*/ 13913 w 27781"/>
                        <a:gd name="connsiteY0" fmla="*/ 39 h 27781"/>
                        <a:gd name="connsiteX1" fmla="*/ 23 w 27781"/>
                        <a:gd name="connsiteY1" fmla="*/ 13929 h 27781"/>
                        <a:gd name="connsiteX2" fmla="*/ 13914 w 27781"/>
                        <a:gd name="connsiteY2" fmla="*/ 27820 h 27781"/>
                        <a:gd name="connsiteX3" fmla="*/ 27804 w 27781"/>
                        <a:gd name="connsiteY3" fmla="*/ 13985 h 27781"/>
                        <a:gd name="connsiteX4" fmla="*/ 13913 w 27781"/>
                        <a:gd name="connsiteY4" fmla="*/ 94 h 27781"/>
                        <a:gd name="connsiteX5" fmla="*/ 13913 w 27781"/>
                        <a:gd name="connsiteY5" fmla="*/ 94 h 27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81" h="27781">
                          <a:moveTo>
                            <a:pt x="13913" y="39"/>
                          </a:moveTo>
                          <a:cubicBezTo>
                            <a:pt x="6242" y="39"/>
                            <a:pt x="23" y="6258"/>
                            <a:pt x="23" y="13929"/>
                          </a:cubicBezTo>
                          <a:cubicBezTo>
                            <a:pt x="23" y="21601"/>
                            <a:pt x="6242" y="27820"/>
                            <a:pt x="13914" y="27820"/>
                          </a:cubicBezTo>
                          <a:cubicBezTo>
                            <a:pt x="21564" y="27820"/>
                            <a:pt x="27774" y="21635"/>
                            <a:pt x="27804" y="13985"/>
                          </a:cubicBezTo>
                          <a:cubicBezTo>
                            <a:pt x="27804" y="6313"/>
                            <a:pt x="21585" y="94"/>
                            <a:pt x="13913" y="94"/>
                          </a:cubicBezTo>
                          <a:lnTo>
                            <a:pt x="13913" y="94"/>
                          </a:lnTo>
                        </a:path>
                      </a:pathLst>
                    </a:custGeom>
                    <a:noFill/>
                    <a:ln w="19050" cap="rnd">
                      <a:solidFill>
                        <a:schemeClr val="accent2">
                          <a:lumMod val="50000"/>
                        </a:schemeClr>
                      </a:solidFill>
                      <a:prstDash val="solid"/>
                      <a:round/>
                    </a:ln>
                  </p:spPr>
                  <p:txBody>
                    <a:bodyPr rtlCol="0" anchor="ctr">
                      <a:noAutofit/>
                    </a:bodyPr>
                    <a:lstStyle/>
                    <a:p>
                      <a:pPr defTabSz="1219170">
                        <a:defRPr/>
                      </a:pPr>
                      <a:endParaRPr lang="en-US" sz="1200" kern="0"/>
                    </a:p>
                  </p:txBody>
                </p:sp>
                <p:sp>
                  <p:nvSpPr>
                    <p:cNvPr id="174" name="Freeform 775">
                      <a:extLst>
                        <a:ext uri="{FF2B5EF4-FFF2-40B4-BE49-F238E27FC236}">
                          <a16:creationId xmlns:a16="http://schemas.microsoft.com/office/drawing/2014/main" id="{963AE5BE-EACC-4F58-8044-6FA9ACED9FB0}"/>
                        </a:ext>
                      </a:extLst>
                    </p:cNvPr>
                    <p:cNvSpPr/>
                    <p:nvPr/>
                  </p:nvSpPr>
                  <p:spPr>
                    <a:xfrm>
                      <a:off x="1698853" y="2897063"/>
                      <a:ext cx="19878" cy="19878"/>
                    </a:xfrm>
                    <a:custGeom>
                      <a:avLst/>
                      <a:gdLst>
                        <a:gd name="connsiteX0" fmla="*/ 13913 w 27781"/>
                        <a:gd name="connsiteY0" fmla="*/ 39 h 27781"/>
                        <a:gd name="connsiteX1" fmla="*/ 23 w 27781"/>
                        <a:gd name="connsiteY1" fmla="*/ 13929 h 27781"/>
                        <a:gd name="connsiteX2" fmla="*/ 13914 w 27781"/>
                        <a:gd name="connsiteY2" fmla="*/ 27820 h 27781"/>
                        <a:gd name="connsiteX3" fmla="*/ 27804 w 27781"/>
                        <a:gd name="connsiteY3" fmla="*/ 13985 h 27781"/>
                        <a:gd name="connsiteX4" fmla="*/ 13913 w 27781"/>
                        <a:gd name="connsiteY4" fmla="*/ 94 h 27781"/>
                        <a:gd name="connsiteX5" fmla="*/ 13913 w 27781"/>
                        <a:gd name="connsiteY5" fmla="*/ 94 h 27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81" h="27781">
                          <a:moveTo>
                            <a:pt x="13913" y="39"/>
                          </a:moveTo>
                          <a:cubicBezTo>
                            <a:pt x="6242" y="39"/>
                            <a:pt x="23" y="6258"/>
                            <a:pt x="23" y="13929"/>
                          </a:cubicBezTo>
                          <a:cubicBezTo>
                            <a:pt x="23" y="21601"/>
                            <a:pt x="6242" y="27820"/>
                            <a:pt x="13914" y="27820"/>
                          </a:cubicBezTo>
                          <a:cubicBezTo>
                            <a:pt x="21564" y="27820"/>
                            <a:pt x="27774" y="21635"/>
                            <a:pt x="27804" y="13985"/>
                          </a:cubicBezTo>
                          <a:cubicBezTo>
                            <a:pt x="27804" y="6313"/>
                            <a:pt x="21585" y="94"/>
                            <a:pt x="13913" y="94"/>
                          </a:cubicBezTo>
                          <a:lnTo>
                            <a:pt x="13913" y="94"/>
                          </a:lnTo>
                        </a:path>
                      </a:pathLst>
                    </a:custGeom>
                    <a:noFill/>
                    <a:ln w="19050" cap="rnd">
                      <a:solidFill>
                        <a:schemeClr val="accent2">
                          <a:lumMod val="50000"/>
                        </a:schemeClr>
                      </a:solidFill>
                      <a:prstDash val="solid"/>
                      <a:round/>
                    </a:ln>
                  </p:spPr>
                  <p:txBody>
                    <a:bodyPr rtlCol="0" anchor="ctr">
                      <a:noAutofit/>
                    </a:bodyPr>
                    <a:lstStyle/>
                    <a:p>
                      <a:pPr defTabSz="1219170">
                        <a:defRPr/>
                      </a:pPr>
                      <a:endParaRPr lang="en-US" sz="1200" kern="0"/>
                    </a:p>
                  </p:txBody>
                </p:sp>
                <p:sp>
                  <p:nvSpPr>
                    <p:cNvPr id="175" name="Freeform 776">
                      <a:extLst>
                        <a:ext uri="{FF2B5EF4-FFF2-40B4-BE49-F238E27FC236}">
                          <a16:creationId xmlns:a16="http://schemas.microsoft.com/office/drawing/2014/main" id="{E1B8D328-3BE8-4CD1-9D98-ED3898583E18}"/>
                        </a:ext>
                      </a:extLst>
                    </p:cNvPr>
                    <p:cNvSpPr/>
                    <p:nvPr/>
                  </p:nvSpPr>
                  <p:spPr>
                    <a:xfrm>
                      <a:off x="1791458" y="2897063"/>
                      <a:ext cx="19878" cy="19878"/>
                    </a:xfrm>
                    <a:custGeom>
                      <a:avLst/>
                      <a:gdLst>
                        <a:gd name="connsiteX0" fmla="*/ 13913 w 27781"/>
                        <a:gd name="connsiteY0" fmla="*/ 39 h 27781"/>
                        <a:gd name="connsiteX1" fmla="*/ 23 w 27781"/>
                        <a:gd name="connsiteY1" fmla="*/ 13929 h 27781"/>
                        <a:gd name="connsiteX2" fmla="*/ 13914 w 27781"/>
                        <a:gd name="connsiteY2" fmla="*/ 27820 h 27781"/>
                        <a:gd name="connsiteX3" fmla="*/ 27804 w 27781"/>
                        <a:gd name="connsiteY3" fmla="*/ 13985 h 27781"/>
                        <a:gd name="connsiteX4" fmla="*/ 13913 w 27781"/>
                        <a:gd name="connsiteY4" fmla="*/ 94 h 27781"/>
                        <a:gd name="connsiteX5" fmla="*/ 13913 w 27781"/>
                        <a:gd name="connsiteY5" fmla="*/ 94 h 27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81" h="27781">
                          <a:moveTo>
                            <a:pt x="13913" y="39"/>
                          </a:moveTo>
                          <a:cubicBezTo>
                            <a:pt x="6242" y="39"/>
                            <a:pt x="23" y="6258"/>
                            <a:pt x="23" y="13929"/>
                          </a:cubicBezTo>
                          <a:cubicBezTo>
                            <a:pt x="23" y="21601"/>
                            <a:pt x="6242" y="27820"/>
                            <a:pt x="13914" y="27820"/>
                          </a:cubicBezTo>
                          <a:cubicBezTo>
                            <a:pt x="21564" y="27820"/>
                            <a:pt x="27774" y="21635"/>
                            <a:pt x="27804" y="13985"/>
                          </a:cubicBezTo>
                          <a:cubicBezTo>
                            <a:pt x="27804" y="6313"/>
                            <a:pt x="21585" y="94"/>
                            <a:pt x="13913" y="94"/>
                          </a:cubicBezTo>
                          <a:lnTo>
                            <a:pt x="13913" y="94"/>
                          </a:lnTo>
                        </a:path>
                      </a:pathLst>
                    </a:custGeom>
                    <a:noFill/>
                    <a:ln w="19050" cap="rnd">
                      <a:solidFill>
                        <a:schemeClr val="accent2">
                          <a:lumMod val="50000"/>
                        </a:schemeClr>
                      </a:solidFill>
                      <a:prstDash val="solid"/>
                      <a:round/>
                    </a:ln>
                  </p:spPr>
                  <p:txBody>
                    <a:bodyPr rtlCol="0" anchor="ctr">
                      <a:noAutofit/>
                    </a:bodyPr>
                    <a:lstStyle/>
                    <a:p>
                      <a:pPr defTabSz="1219170">
                        <a:defRPr/>
                      </a:pPr>
                      <a:endParaRPr lang="en-US" sz="1200" kern="0"/>
                    </a:p>
                  </p:txBody>
                </p:sp>
              </p:grpSp>
              <p:grpSp>
                <p:nvGrpSpPr>
                  <p:cNvPr id="135" name="Group 134">
                    <a:extLst>
                      <a:ext uri="{FF2B5EF4-FFF2-40B4-BE49-F238E27FC236}">
                        <a16:creationId xmlns:a16="http://schemas.microsoft.com/office/drawing/2014/main" id="{6CB96BC1-E325-4C1E-BB79-5F48145C7F11}"/>
                      </a:ext>
                    </a:extLst>
                  </p:cNvPr>
                  <p:cNvGrpSpPr/>
                  <p:nvPr/>
                </p:nvGrpSpPr>
                <p:grpSpPr>
                  <a:xfrm>
                    <a:off x="1235833" y="2995488"/>
                    <a:ext cx="575503" cy="19878"/>
                    <a:chOff x="1235833" y="2897063"/>
                    <a:chExt cx="575503" cy="19878"/>
                  </a:xfrm>
                </p:grpSpPr>
                <p:sp>
                  <p:nvSpPr>
                    <p:cNvPr id="163" name="Freeform 764">
                      <a:extLst>
                        <a:ext uri="{FF2B5EF4-FFF2-40B4-BE49-F238E27FC236}">
                          <a16:creationId xmlns:a16="http://schemas.microsoft.com/office/drawing/2014/main" id="{10A31FFF-BD5B-4A49-B621-DCFA2C4A2A37}"/>
                        </a:ext>
                      </a:extLst>
                    </p:cNvPr>
                    <p:cNvSpPr/>
                    <p:nvPr/>
                  </p:nvSpPr>
                  <p:spPr>
                    <a:xfrm>
                      <a:off x="1235833" y="2897063"/>
                      <a:ext cx="19878" cy="19878"/>
                    </a:xfrm>
                    <a:custGeom>
                      <a:avLst/>
                      <a:gdLst>
                        <a:gd name="connsiteX0" fmla="*/ 13913 w 27781"/>
                        <a:gd name="connsiteY0" fmla="*/ 39 h 27781"/>
                        <a:gd name="connsiteX1" fmla="*/ 23 w 27781"/>
                        <a:gd name="connsiteY1" fmla="*/ 13929 h 27781"/>
                        <a:gd name="connsiteX2" fmla="*/ 13914 w 27781"/>
                        <a:gd name="connsiteY2" fmla="*/ 27820 h 27781"/>
                        <a:gd name="connsiteX3" fmla="*/ 27804 w 27781"/>
                        <a:gd name="connsiteY3" fmla="*/ 13985 h 27781"/>
                        <a:gd name="connsiteX4" fmla="*/ 13913 w 27781"/>
                        <a:gd name="connsiteY4" fmla="*/ 94 h 27781"/>
                        <a:gd name="connsiteX5" fmla="*/ 13913 w 27781"/>
                        <a:gd name="connsiteY5" fmla="*/ 94 h 27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81" h="27781">
                          <a:moveTo>
                            <a:pt x="13913" y="39"/>
                          </a:moveTo>
                          <a:cubicBezTo>
                            <a:pt x="6242" y="39"/>
                            <a:pt x="23" y="6258"/>
                            <a:pt x="23" y="13929"/>
                          </a:cubicBezTo>
                          <a:cubicBezTo>
                            <a:pt x="23" y="21601"/>
                            <a:pt x="6242" y="27820"/>
                            <a:pt x="13914" y="27820"/>
                          </a:cubicBezTo>
                          <a:cubicBezTo>
                            <a:pt x="21564" y="27820"/>
                            <a:pt x="27774" y="21635"/>
                            <a:pt x="27804" y="13985"/>
                          </a:cubicBezTo>
                          <a:cubicBezTo>
                            <a:pt x="27804" y="6313"/>
                            <a:pt x="21585" y="94"/>
                            <a:pt x="13913" y="94"/>
                          </a:cubicBezTo>
                          <a:lnTo>
                            <a:pt x="13913" y="94"/>
                          </a:lnTo>
                        </a:path>
                      </a:pathLst>
                    </a:custGeom>
                    <a:noFill/>
                    <a:ln w="19050" cap="rnd">
                      <a:solidFill>
                        <a:schemeClr val="accent2">
                          <a:lumMod val="50000"/>
                        </a:schemeClr>
                      </a:solidFill>
                      <a:prstDash val="solid"/>
                      <a:round/>
                    </a:ln>
                  </p:spPr>
                  <p:txBody>
                    <a:bodyPr rtlCol="0" anchor="ctr">
                      <a:noAutofit/>
                    </a:bodyPr>
                    <a:lstStyle/>
                    <a:p>
                      <a:pPr defTabSz="1219170">
                        <a:defRPr/>
                      </a:pPr>
                      <a:endParaRPr lang="en-US" sz="1200" kern="0"/>
                    </a:p>
                  </p:txBody>
                </p:sp>
                <p:sp>
                  <p:nvSpPr>
                    <p:cNvPr id="164" name="Freeform 765">
                      <a:extLst>
                        <a:ext uri="{FF2B5EF4-FFF2-40B4-BE49-F238E27FC236}">
                          <a16:creationId xmlns:a16="http://schemas.microsoft.com/office/drawing/2014/main" id="{FA1AEF4A-5B3B-493A-8385-1DC72860DE92}"/>
                        </a:ext>
                      </a:extLst>
                    </p:cNvPr>
                    <p:cNvSpPr/>
                    <p:nvPr/>
                  </p:nvSpPr>
                  <p:spPr>
                    <a:xfrm>
                      <a:off x="1328437" y="2897063"/>
                      <a:ext cx="19878" cy="19878"/>
                    </a:xfrm>
                    <a:custGeom>
                      <a:avLst/>
                      <a:gdLst>
                        <a:gd name="connsiteX0" fmla="*/ 13913 w 27781"/>
                        <a:gd name="connsiteY0" fmla="*/ 39 h 27781"/>
                        <a:gd name="connsiteX1" fmla="*/ 23 w 27781"/>
                        <a:gd name="connsiteY1" fmla="*/ 13929 h 27781"/>
                        <a:gd name="connsiteX2" fmla="*/ 13914 w 27781"/>
                        <a:gd name="connsiteY2" fmla="*/ 27820 h 27781"/>
                        <a:gd name="connsiteX3" fmla="*/ 27804 w 27781"/>
                        <a:gd name="connsiteY3" fmla="*/ 13985 h 27781"/>
                        <a:gd name="connsiteX4" fmla="*/ 13913 w 27781"/>
                        <a:gd name="connsiteY4" fmla="*/ 94 h 27781"/>
                        <a:gd name="connsiteX5" fmla="*/ 13913 w 27781"/>
                        <a:gd name="connsiteY5" fmla="*/ 94 h 27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81" h="27781">
                          <a:moveTo>
                            <a:pt x="13913" y="39"/>
                          </a:moveTo>
                          <a:cubicBezTo>
                            <a:pt x="6242" y="39"/>
                            <a:pt x="23" y="6258"/>
                            <a:pt x="23" y="13929"/>
                          </a:cubicBezTo>
                          <a:cubicBezTo>
                            <a:pt x="23" y="21601"/>
                            <a:pt x="6242" y="27820"/>
                            <a:pt x="13914" y="27820"/>
                          </a:cubicBezTo>
                          <a:cubicBezTo>
                            <a:pt x="21564" y="27820"/>
                            <a:pt x="27774" y="21635"/>
                            <a:pt x="27804" y="13985"/>
                          </a:cubicBezTo>
                          <a:cubicBezTo>
                            <a:pt x="27804" y="6313"/>
                            <a:pt x="21585" y="94"/>
                            <a:pt x="13913" y="94"/>
                          </a:cubicBezTo>
                          <a:lnTo>
                            <a:pt x="13913" y="94"/>
                          </a:lnTo>
                        </a:path>
                      </a:pathLst>
                    </a:custGeom>
                    <a:noFill/>
                    <a:ln w="19050" cap="rnd">
                      <a:solidFill>
                        <a:schemeClr val="accent2">
                          <a:lumMod val="50000"/>
                        </a:schemeClr>
                      </a:solidFill>
                      <a:prstDash val="solid"/>
                      <a:round/>
                    </a:ln>
                  </p:spPr>
                  <p:txBody>
                    <a:bodyPr rtlCol="0" anchor="ctr">
                      <a:noAutofit/>
                    </a:bodyPr>
                    <a:lstStyle/>
                    <a:p>
                      <a:pPr defTabSz="1219170">
                        <a:defRPr/>
                      </a:pPr>
                      <a:endParaRPr lang="en-US" sz="1200" kern="0"/>
                    </a:p>
                  </p:txBody>
                </p:sp>
                <p:sp>
                  <p:nvSpPr>
                    <p:cNvPr id="165" name="Freeform 766">
                      <a:extLst>
                        <a:ext uri="{FF2B5EF4-FFF2-40B4-BE49-F238E27FC236}">
                          <a16:creationId xmlns:a16="http://schemas.microsoft.com/office/drawing/2014/main" id="{2847C180-E6D2-4EBD-9156-2D40B8CF10B7}"/>
                        </a:ext>
                      </a:extLst>
                    </p:cNvPr>
                    <p:cNvSpPr/>
                    <p:nvPr/>
                  </p:nvSpPr>
                  <p:spPr>
                    <a:xfrm>
                      <a:off x="1421041" y="2897063"/>
                      <a:ext cx="19878" cy="19878"/>
                    </a:xfrm>
                    <a:custGeom>
                      <a:avLst/>
                      <a:gdLst>
                        <a:gd name="connsiteX0" fmla="*/ 13913 w 27781"/>
                        <a:gd name="connsiteY0" fmla="*/ 39 h 27781"/>
                        <a:gd name="connsiteX1" fmla="*/ 23 w 27781"/>
                        <a:gd name="connsiteY1" fmla="*/ 13929 h 27781"/>
                        <a:gd name="connsiteX2" fmla="*/ 13914 w 27781"/>
                        <a:gd name="connsiteY2" fmla="*/ 27820 h 27781"/>
                        <a:gd name="connsiteX3" fmla="*/ 27804 w 27781"/>
                        <a:gd name="connsiteY3" fmla="*/ 13985 h 27781"/>
                        <a:gd name="connsiteX4" fmla="*/ 13913 w 27781"/>
                        <a:gd name="connsiteY4" fmla="*/ 94 h 27781"/>
                        <a:gd name="connsiteX5" fmla="*/ 13913 w 27781"/>
                        <a:gd name="connsiteY5" fmla="*/ 94 h 27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81" h="27781">
                          <a:moveTo>
                            <a:pt x="13913" y="39"/>
                          </a:moveTo>
                          <a:cubicBezTo>
                            <a:pt x="6242" y="39"/>
                            <a:pt x="23" y="6258"/>
                            <a:pt x="23" y="13929"/>
                          </a:cubicBezTo>
                          <a:cubicBezTo>
                            <a:pt x="23" y="21601"/>
                            <a:pt x="6242" y="27820"/>
                            <a:pt x="13914" y="27820"/>
                          </a:cubicBezTo>
                          <a:cubicBezTo>
                            <a:pt x="21564" y="27820"/>
                            <a:pt x="27774" y="21635"/>
                            <a:pt x="27804" y="13985"/>
                          </a:cubicBezTo>
                          <a:cubicBezTo>
                            <a:pt x="27804" y="6313"/>
                            <a:pt x="21585" y="94"/>
                            <a:pt x="13913" y="94"/>
                          </a:cubicBezTo>
                          <a:lnTo>
                            <a:pt x="13913" y="94"/>
                          </a:lnTo>
                        </a:path>
                      </a:pathLst>
                    </a:custGeom>
                    <a:noFill/>
                    <a:ln w="19050" cap="rnd">
                      <a:solidFill>
                        <a:schemeClr val="accent2">
                          <a:lumMod val="50000"/>
                        </a:schemeClr>
                      </a:solidFill>
                      <a:prstDash val="solid"/>
                      <a:round/>
                    </a:ln>
                  </p:spPr>
                  <p:txBody>
                    <a:bodyPr rtlCol="0" anchor="ctr">
                      <a:noAutofit/>
                    </a:bodyPr>
                    <a:lstStyle/>
                    <a:p>
                      <a:pPr defTabSz="1219170">
                        <a:defRPr/>
                      </a:pPr>
                      <a:endParaRPr lang="en-US" sz="1200" kern="0"/>
                    </a:p>
                  </p:txBody>
                </p:sp>
                <p:sp>
                  <p:nvSpPr>
                    <p:cNvPr id="166" name="Freeform 767">
                      <a:extLst>
                        <a:ext uri="{FF2B5EF4-FFF2-40B4-BE49-F238E27FC236}">
                          <a16:creationId xmlns:a16="http://schemas.microsoft.com/office/drawing/2014/main" id="{B04EDCD8-2077-4EFD-9807-2663CFEDA35C}"/>
                        </a:ext>
                      </a:extLst>
                    </p:cNvPr>
                    <p:cNvSpPr/>
                    <p:nvPr/>
                  </p:nvSpPr>
                  <p:spPr>
                    <a:xfrm>
                      <a:off x="1606249" y="2897063"/>
                      <a:ext cx="19878" cy="19878"/>
                    </a:xfrm>
                    <a:custGeom>
                      <a:avLst/>
                      <a:gdLst>
                        <a:gd name="connsiteX0" fmla="*/ 13913 w 27781"/>
                        <a:gd name="connsiteY0" fmla="*/ 39 h 27781"/>
                        <a:gd name="connsiteX1" fmla="*/ 23 w 27781"/>
                        <a:gd name="connsiteY1" fmla="*/ 13929 h 27781"/>
                        <a:gd name="connsiteX2" fmla="*/ 13914 w 27781"/>
                        <a:gd name="connsiteY2" fmla="*/ 27820 h 27781"/>
                        <a:gd name="connsiteX3" fmla="*/ 27804 w 27781"/>
                        <a:gd name="connsiteY3" fmla="*/ 13985 h 27781"/>
                        <a:gd name="connsiteX4" fmla="*/ 13913 w 27781"/>
                        <a:gd name="connsiteY4" fmla="*/ 94 h 27781"/>
                        <a:gd name="connsiteX5" fmla="*/ 13913 w 27781"/>
                        <a:gd name="connsiteY5" fmla="*/ 94 h 27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81" h="27781">
                          <a:moveTo>
                            <a:pt x="13913" y="39"/>
                          </a:moveTo>
                          <a:cubicBezTo>
                            <a:pt x="6242" y="39"/>
                            <a:pt x="23" y="6258"/>
                            <a:pt x="23" y="13929"/>
                          </a:cubicBezTo>
                          <a:cubicBezTo>
                            <a:pt x="23" y="21601"/>
                            <a:pt x="6242" y="27820"/>
                            <a:pt x="13914" y="27820"/>
                          </a:cubicBezTo>
                          <a:cubicBezTo>
                            <a:pt x="21564" y="27820"/>
                            <a:pt x="27774" y="21635"/>
                            <a:pt x="27804" y="13985"/>
                          </a:cubicBezTo>
                          <a:cubicBezTo>
                            <a:pt x="27804" y="6313"/>
                            <a:pt x="21585" y="94"/>
                            <a:pt x="13913" y="94"/>
                          </a:cubicBezTo>
                          <a:lnTo>
                            <a:pt x="13913" y="94"/>
                          </a:lnTo>
                        </a:path>
                      </a:pathLst>
                    </a:custGeom>
                    <a:noFill/>
                    <a:ln w="19050" cap="rnd">
                      <a:solidFill>
                        <a:schemeClr val="accent2">
                          <a:lumMod val="50000"/>
                        </a:schemeClr>
                      </a:solidFill>
                      <a:prstDash val="solid"/>
                      <a:round/>
                    </a:ln>
                  </p:spPr>
                  <p:txBody>
                    <a:bodyPr rtlCol="0" anchor="ctr">
                      <a:noAutofit/>
                    </a:bodyPr>
                    <a:lstStyle/>
                    <a:p>
                      <a:pPr defTabSz="1219170">
                        <a:defRPr/>
                      </a:pPr>
                      <a:endParaRPr lang="en-US" sz="1200" kern="0"/>
                    </a:p>
                  </p:txBody>
                </p:sp>
                <p:sp>
                  <p:nvSpPr>
                    <p:cNvPr id="167" name="Freeform 768">
                      <a:extLst>
                        <a:ext uri="{FF2B5EF4-FFF2-40B4-BE49-F238E27FC236}">
                          <a16:creationId xmlns:a16="http://schemas.microsoft.com/office/drawing/2014/main" id="{4A64860C-3B87-4510-85D7-FE5D0758F3DB}"/>
                        </a:ext>
                      </a:extLst>
                    </p:cNvPr>
                    <p:cNvSpPr/>
                    <p:nvPr/>
                  </p:nvSpPr>
                  <p:spPr>
                    <a:xfrm>
                      <a:off x="1698853" y="2897063"/>
                      <a:ext cx="19878" cy="19878"/>
                    </a:xfrm>
                    <a:custGeom>
                      <a:avLst/>
                      <a:gdLst>
                        <a:gd name="connsiteX0" fmla="*/ 13913 w 27781"/>
                        <a:gd name="connsiteY0" fmla="*/ 39 h 27781"/>
                        <a:gd name="connsiteX1" fmla="*/ 23 w 27781"/>
                        <a:gd name="connsiteY1" fmla="*/ 13929 h 27781"/>
                        <a:gd name="connsiteX2" fmla="*/ 13914 w 27781"/>
                        <a:gd name="connsiteY2" fmla="*/ 27820 h 27781"/>
                        <a:gd name="connsiteX3" fmla="*/ 27804 w 27781"/>
                        <a:gd name="connsiteY3" fmla="*/ 13985 h 27781"/>
                        <a:gd name="connsiteX4" fmla="*/ 13913 w 27781"/>
                        <a:gd name="connsiteY4" fmla="*/ 94 h 27781"/>
                        <a:gd name="connsiteX5" fmla="*/ 13913 w 27781"/>
                        <a:gd name="connsiteY5" fmla="*/ 94 h 27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81" h="27781">
                          <a:moveTo>
                            <a:pt x="13913" y="39"/>
                          </a:moveTo>
                          <a:cubicBezTo>
                            <a:pt x="6242" y="39"/>
                            <a:pt x="23" y="6258"/>
                            <a:pt x="23" y="13929"/>
                          </a:cubicBezTo>
                          <a:cubicBezTo>
                            <a:pt x="23" y="21601"/>
                            <a:pt x="6242" y="27820"/>
                            <a:pt x="13914" y="27820"/>
                          </a:cubicBezTo>
                          <a:cubicBezTo>
                            <a:pt x="21564" y="27820"/>
                            <a:pt x="27774" y="21635"/>
                            <a:pt x="27804" y="13985"/>
                          </a:cubicBezTo>
                          <a:cubicBezTo>
                            <a:pt x="27804" y="6313"/>
                            <a:pt x="21585" y="94"/>
                            <a:pt x="13913" y="94"/>
                          </a:cubicBezTo>
                          <a:lnTo>
                            <a:pt x="13913" y="94"/>
                          </a:lnTo>
                        </a:path>
                      </a:pathLst>
                    </a:custGeom>
                    <a:noFill/>
                    <a:ln w="19050" cap="rnd">
                      <a:solidFill>
                        <a:schemeClr val="accent2">
                          <a:lumMod val="50000"/>
                        </a:schemeClr>
                      </a:solidFill>
                      <a:prstDash val="solid"/>
                      <a:round/>
                    </a:ln>
                  </p:spPr>
                  <p:txBody>
                    <a:bodyPr rtlCol="0" anchor="ctr">
                      <a:noAutofit/>
                    </a:bodyPr>
                    <a:lstStyle/>
                    <a:p>
                      <a:pPr defTabSz="1219170">
                        <a:defRPr/>
                      </a:pPr>
                      <a:endParaRPr lang="en-US" sz="1200" kern="0"/>
                    </a:p>
                  </p:txBody>
                </p:sp>
                <p:sp>
                  <p:nvSpPr>
                    <p:cNvPr id="168" name="Freeform 769">
                      <a:extLst>
                        <a:ext uri="{FF2B5EF4-FFF2-40B4-BE49-F238E27FC236}">
                          <a16:creationId xmlns:a16="http://schemas.microsoft.com/office/drawing/2014/main" id="{B5C40D12-9CEA-4E5A-9B44-595B675D24DC}"/>
                        </a:ext>
                      </a:extLst>
                    </p:cNvPr>
                    <p:cNvSpPr/>
                    <p:nvPr/>
                  </p:nvSpPr>
                  <p:spPr>
                    <a:xfrm>
                      <a:off x="1791458" y="2897063"/>
                      <a:ext cx="19878" cy="19878"/>
                    </a:xfrm>
                    <a:custGeom>
                      <a:avLst/>
                      <a:gdLst>
                        <a:gd name="connsiteX0" fmla="*/ 13913 w 27781"/>
                        <a:gd name="connsiteY0" fmla="*/ 39 h 27781"/>
                        <a:gd name="connsiteX1" fmla="*/ 23 w 27781"/>
                        <a:gd name="connsiteY1" fmla="*/ 13929 h 27781"/>
                        <a:gd name="connsiteX2" fmla="*/ 13914 w 27781"/>
                        <a:gd name="connsiteY2" fmla="*/ 27820 h 27781"/>
                        <a:gd name="connsiteX3" fmla="*/ 27804 w 27781"/>
                        <a:gd name="connsiteY3" fmla="*/ 13985 h 27781"/>
                        <a:gd name="connsiteX4" fmla="*/ 13913 w 27781"/>
                        <a:gd name="connsiteY4" fmla="*/ 94 h 27781"/>
                        <a:gd name="connsiteX5" fmla="*/ 13913 w 27781"/>
                        <a:gd name="connsiteY5" fmla="*/ 94 h 27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81" h="27781">
                          <a:moveTo>
                            <a:pt x="13913" y="39"/>
                          </a:moveTo>
                          <a:cubicBezTo>
                            <a:pt x="6242" y="39"/>
                            <a:pt x="23" y="6258"/>
                            <a:pt x="23" y="13929"/>
                          </a:cubicBezTo>
                          <a:cubicBezTo>
                            <a:pt x="23" y="21601"/>
                            <a:pt x="6242" y="27820"/>
                            <a:pt x="13914" y="27820"/>
                          </a:cubicBezTo>
                          <a:cubicBezTo>
                            <a:pt x="21564" y="27820"/>
                            <a:pt x="27774" y="21635"/>
                            <a:pt x="27804" y="13985"/>
                          </a:cubicBezTo>
                          <a:cubicBezTo>
                            <a:pt x="27804" y="6313"/>
                            <a:pt x="21585" y="94"/>
                            <a:pt x="13913" y="94"/>
                          </a:cubicBezTo>
                          <a:lnTo>
                            <a:pt x="13913" y="94"/>
                          </a:lnTo>
                        </a:path>
                      </a:pathLst>
                    </a:custGeom>
                    <a:noFill/>
                    <a:ln w="19050" cap="rnd">
                      <a:solidFill>
                        <a:schemeClr val="accent2">
                          <a:lumMod val="50000"/>
                        </a:schemeClr>
                      </a:solidFill>
                      <a:prstDash val="solid"/>
                      <a:round/>
                    </a:ln>
                  </p:spPr>
                  <p:txBody>
                    <a:bodyPr rtlCol="0" anchor="ctr">
                      <a:noAutofit/>
                    </a:bodyPr>
                    <a:lstStyle/>
                    <a:p>
                      <a:pPr defTabSz="1219170">
                        <a:defRPr/>
                      </a:pPr>
                      <a:endParaRPr lang="en-US" sz="1200" kern="0"/>
                    </a:p>
                  </p:txBody>
                </p:sp>
              </p:grpSp>
              <p:sp>
                <p:nvSpPr>
                  <p:cNvPr id="136" name="Freeform 737">
                    <a:extLst>
                      <a:ext uri="{FF2B5EF4-FFF2-40B4-BE49-F238E27FC236}">
                        <a16:creationId xmlns:a16="http://schemas.microsoft.com/office/drawing/2014/main" id="{C7756897-DD37-4497-B0F3-7D97B58EC0B8}"/>
                      </a:ext>
                    </a:extLst>
                  </p:cNvPr>
                  <p:cNvSpPr/>
                  <p:nvPr/>
                </p:nvSpPr>
                <p:spPr>
                  <a:xfrm>
                    <a:off x="1235833" y="3090738"/>
                    <a:ext cx="19878" cy="19878"/>
                  </a:xfrm>
                  <a:custGeom>
                    <a:avLst/>
                    <a:gdLst>
                      <a:gd name="connsiteX0" fmla="*/ 13913 w 27781"/>
                      <a:gd name="connsiteY0" fmla="*/ 39 h 27781"/>
                      <a:gd name="connsiteX1" fmla="*/ 23 w 27781"/>
                      <a:gd name="connsiteY1" fmla="*/ 13929 h 27781"/>
                      <a:gd name="connsiteX2" fmla="*/ 13914 w 27781"/>
                      <a:gd name="connsiteY2" fmla="*/ 27820 h 27781"/>
                      <a:gd name="connsiteX3" fmla="*/ 27804 w 27781"/>
                      <a:gd name="connsiteY3" fmla="*/ 13985 h 27781"/>
                      <a:gd name="connsiteX4" fmla="*/ 13913 w 27781"/>
                      <a:gd name="connsiteY4" fmla="*/ 94 h 27781"/>
                      <a:gd name="connsiteX5" fmla="*/ 13913 w 27781"/>
                      <a:gd name="connsiteY5" fmla="*/ 94 h 27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81" h="27781">
                        <a:moveTo>
                          <a:pt x="13913" y="39"/>
                        </a:moveTo>
                        <a:cubicBezTo>
                          <a:pt x="6242" y="39"/>
                          <a:pt x="23" y="6258"/>
                          <a:pt x="23" y="13929"/>
                        </a:cubicBezTo>
                        <a:cubicBezTo>
                          <a:pt x="23" y="21601"/>
                          <a:pt x="6242" y="27820"/>
                          <a:pt x="13914" y="27820"/>
                        </a:cubicBezTo>
                        <a:cubicBezTo>
                          <a:pt x="21564" y="27820"/>
                          <a:pt x="27774" y="21635"/>
                          <a:pt x="27804" y="13985"/>
                        </a:cubicBezTo>
                        <a:cubicBezTo>
                          <a:pt x="27804" y="6313"/>
                          <a:pt x="21585" y="94"/>
                          <a:pt x="13913" y="94"/>
                        </a:cubicBezTo>
                        <a:lnTo>
                          <a:pt x="13913" y="94"/>
                        </a:lnTo>
                      </a:path>
                    </a:pathLst>
                  </a:custGeom>
                  <a:noFill/>
                  <a:ln w="19050" cap="rnd">
                    <a:solidFill>
                      <a:schemeClr val="accent2">
                        <a:lumMod val="50000"/>
                      </a:schemeClr>
                    </a:solidFill>
                    <a:prstDash val="solid"/>
                    <a:round/>
                  </a:ln>
                </p:spPr>
                <p:txBody>
                  <a:bodyPr rtlCol="0" anchor="ctr">
                    <a:noAutofit/>
                  </a:bodyPr>
                  <a:lstStyle/>
                  <a:p>
                    <a:pPr defTabSz="1219170">
                      <a:defRPr/>
                    </a:pPr>
                    <a:endParaRPr lang="en-US" sz="1200" kern="0"/>
                  </a:p>
                </p:txBody>
              </p:sp>
              <p:sp>
                <p:nvSpPr>
                  <p:cNvPr id="137" name="Freeform 738">
                    <a:extLst>
                      <a:ext uri="{FF2B5EF4-FFF2-40B4-BE49-F238E27FC236}">
                        <a16:creationId xmlns:a16="http://schemas.microsoft.com/office/drawing/2014/main" id="{106459E0-05E7-4035-B925-699C691B9192}"/>
                      </a:ext>
                    </a:extLst>
                  </p:cNvPr>
                  <p:cNvSpPr/>
                  <p:nvPr/>
                </p:nvSpPr>
                <p:spPr>
                  <a:xfrm>
                    <a:off x="1328437" y="3090738"/>
                    <a:ext cx="19878" cy="19878"/>
                  </a:xfrm>
                  <a:custGeom>
                    <a:avLst/>
                    <a:gdLst>
                      <a:gd name="connsiteX0" fmla="*/ 13913 w 27781"/>
                      <a:gd name="connsiteY0" fmla="*/ 39 h 27781"/>
                      <a:gd name="connsiteX1" fmla="*/ 23 w 27781"/>
                      <a:gd name="connsiteY1" fmla="*/ 13929 h 27781"/>
                      <a:gd name="connsiteX2" fmla="*/ 13914 w 27781"/>
                      <a:gd name="connsiteY2" fmla="*/ 27820 h 27781"/>
                      <a:gd name="connsiteX3" fmla="*/ 27804 w 27781"/>
                      <a:gd name="connsiteY3" fmla="*/ 13985 h 27781"/>
                      <a:gd name="connsiteX4" fmla="*/ 13913 w 27781"/>
                      <a:gd name="connsiteY4" fmla="*/ 94 h 27781"/>
                      <a:gd name="connsiteX5" fmla="*/ 13913 w 27781"/>
                      <a:gd name="connsiteY5" fmla="*/ 94 h 27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81" h="27781">
                        <a:moveTo>
                          <a:pt x="13913" y="39"/>
                        </a:moveTo>
                        <a:cubicBezTo>
                          <a:pt x="6242" y="39"/>
                          <a:pt x="23" y="6258"/>
                          <a:pt x="23" y="13929"/>
                        </a:cubicBezTo>
                        <a:cubicBezTo>
                          <a:pt x="23" y="21601"/>
                          <a:pt x="6242" y="27820"/>
                          <a:pt x="13914" y="27820"/>
                        </a:cubicBezTo>
                        <a:cubicBezTo>
                          <a:pt x="21564" y="27820"/>
                          <a:pt x="27774" y="21635"/>
                          <a:pt x="27804" y="13985"/>
                        </a:cubicBezTo>
                        <a:cubicBezTo>
                          <a:pt x="27804" y="6313"/>
                          <a:pt x="21585" y="94"/>
                          <a:pt x="13913" y="94"/>
                        </a:cubicBezTo>
                        <a:lnTo>
                          <a:pt x="13913" y="94"/>
                        </a:lnTo>
                      </a:path>
                    </a:pathLst>
                  </a:custGeom>
                  <a:noFill/>
                  <a:ln w="19050" cap="rnd">
                    <a:solidFill>
                      <a:schemeClr val="accent2">
                        <a:lumMod val="50000"/>
                      </a:schemeClr>
                    </a:solidFill>
                    <a:prstDash val="solid"/>
                    <a:round/>
                  </a:ln>
                </p:spPr>
                <p:txBody>
                  <a:bodyPr rtlCol="0" anchor="ctr">
                    <a:noAutofit/>
                  </a:bodyPr>
                  <a:lstStyle/>
                  <a:p>
                    <a:pPr defTabSz="1219170">
                      <a:defRPr/>
                    </a:pPr>
                    <a:endParaRPr lang="en-US" sz="1200" kern="0"/>
                  </a:p>
                </p:txBody>
              </p:sp>
              <p:sp>
                <p:nvSpPr>
                  <p:cNvPr id="138" name="Freeform 739">
                    <a:extLst>
                      <a:ext uri="{FF2B5EF4-FFF2-40B4-BE49-F238E27FC236}">
                        <a16:creationId xmlns:a16="http://schemas.microsoft.com/office/drawing/2014/main" id="{8E20B9A7-1B9F-4CFF-BBDA-6AA63097117D}"/>
                      </a:ext>
                    </a:extLst>
                  </p:cNvPr>
                  <p:cNvSpPr/>
                  <p:nvPr/>
                </p:nvSpPr>
                <p:spPr>
                  <a:xfrm>
                    <a:off x="1698853" y="3090738"/>
                    <a:ext cx="19878" cy="19878"/>
                  </a:xfrm>
                  <a:custGeom>
                    <a:avLst/>
                    <a:gdLst>
                      <a:gd name="connsiteX0" fmla="*/ 13913 w 27781"/>
                      <a:gd name="connsiteY0" fmla="*/ 39 h 27781"/>
                      <a:gd name="connsiteX1" fmla="*/ 23 w 27781"/>
                      <a:gd name="connsiteY1" fmla="*/ 13929 h 27781"/>
                      <a:gd name="connsiteX2" fmla="*/ 13914 w 27781"/>
                      <a:gd name="connsiteY2" fmla="*/ 27820 h 27781"/>
                      <a:gd name="connsiteX3" fmla="*/ 27804 w 27781"/>
                      <a:gd name="connsiteY3" fmla="*/ 13985 h 27781"/>
                      <a:gd name="connsiteX4" fmla="*/ 13913 w 27781"/>
                      <a:gd name="connsiteY4" fmla="*/ 94 h 27781"/>
                      <a:gd name="connsiteX5" fmla="*/ 13913 w 27781"/>
                      <a:gd name="connsiteY5" fmla="*/ 94 h 27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81" h="27781">
                        <a:moveTo>
                          <a:pt x="13913" y="39"/>
                        </a:moveTo>
                        <a:cubicBezTo>
                          <a:pt x="6242" y="39"/>
                          <a:pt x="23" y="6258"/>
                          <a:pt x="23" y="13929"/>
                        </a:cubicBezTo>
                        <a:cubicBezTo>
                          <a:pt x="23" y="21601"/>
                          <a:pt x="6242" y="27820"/>
                          <a:pt x="13914" y="27820"/>
                        </a:cubicBezTo>
                        <a:cubicBezTo>
                          <a:pt x="21564" y="27820"/>
                          <a:pt x="27774" y="21635"/>
                          <a:pt x="27804" y="13985"/>
                        </a:cubicBezTo>
                        <a:cubicBezTo>
                          <a:pt x="27804" y="6313"/>
                          <a:pt x="21585" y="94"/>
                          <a:pt x="13913" y="94"/>
                        </a:cubicBezTo>
                        <a:lnTo>
                          <a:pt x="13913" y="94"/>
                        </a:lnTo>
                      </a:path>
                    </a:pathLst>
                  </a:custGeom>
                  <a:noFill/>
                  <a:ln w="19050" cap="rnd">
                    <a:solidFill>
                      <a:schemeClr val="accent2">
                        <a:lumMod val="50000"/>
                      </a:schemeClr>
                    </a:solidFill>
                    <a:prstDash val="solid"/>
                    <a:round/>
                  </a:ln>
                </p:spPr>
                <p:txBody>
                  <a:bodyPr rtlCol="0" anchor="ctr">
                    <a:noAutofit/>
                  </a:bodyPr>
                  <a:lstStyle/>
                  <a:p>
                    <a:pPr defTabSz="1219170">
                      <a:defRPr/>
                    </a:pPr>
                    <a:endParaRPr lang="en-US" sz="1200" kern="0"/>
                  </a:p>
                </p:txBody>
              </p:sp>
              <p:sp>
                <p:nvSpPr>
                  <p:cNvPr id="139" name="Freeform 740">
                    <a:extLst>
                      <a:ext uri="{FF2B5EF4-FFF2-40B4-BE49-F238E27FC236}">
                        <a16:creationId xmlns:a16="http://schemas.microsoft.com/office/drawing/2014/main" id="{F1A59C33-D3EE-4A9A-8D2A-8586F584346D}"/>
                      </a:ext>
                    </a:extLst>
                  </p:cNvPr>
                  <p:cNvSpPr/>
                  <p:nvPr/>
                </p:nvSpPr>
                <p:spPr>
                  <a:xfrm>
                    <a:off x="1791458" y="3090738"/>
                    <a:ext cx="19878" cy="19878"/>
                  </a:xfrm>
                  <a:custGeom>
                    <a:avLst/>
                    <a:gdLst>
                      <a:gd name="connsiteX0" fmla="*/ 13913 w 27781"/>
                      <a:gd name="connsiteY0" fmla="*/ 39 h 27781"/>
                      <a:gd name="connsiteX1" fmla="*/ 23 w 27781"/>
                      <a:gd name="connsiteY1" fmla="*/ 13929 h 27781"/>
                      <a:gd name="connsiteX2" fmla="*/ 13914 w 27781"/>
                      <a:gd name="connsiteY2" fmla="*/ 27820 h 27781"/>
                      <a:gd name="connsiteX3" fmla="*/ 27804 w 27781"/>
                      <a:gd name="connsiteY3" fmla="*/ 13985 h 27781"/>
                      <a:gd name="connsiteX4" fmla="*/ 13913 w 27781"/>
                      <a:gd name="connsiteY4" fmla="*/ 94 h 27781"/>
                      <a:gd name="connsiteX5" fmla="*/ 13913 w 27781"/>
                      <a:gd name="connsiteY5" fmla="*/ 94 h 27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81" h="27781">
                        <a:moveTo>
                          <a:pt x="13913" y="39"/>
                        </a:moveTo>
                        <a:cubicBezTo>
                          <a:pt x="6242" y="39"/>
                          <a:pt x="23" y="6258"/>
                          <a:pt x="23" y="13929"/>
                        </a:cubicBezTo>
                        <a:cubicBezTo>
                          <a:pt x="23" y="21601"/>
                          <a:pt x="6242" y="27820"/>
                          <a:pt x="13914" y="27820"/>
                        </a:cubicBezTo>
                        <a:cubicBezTo>
                          <a:pt x="21564" y="27820"/>
                          <a:pt x="27774" y="21635"/>
                          <a:pt x="27804" y="13985"/>
                        </a:cubicBezTo>
                        <a:cubicBezTo>
                          <a:pt x="27804" y="6313"/>
                          <a:pt x="21585" y="94"/>
                          <a:pt x="13913" y="94"/>
                        </a:cubicBezTo>
                        <a:lnTo>
                          <a:pt x="13913" y="94"/>
                        </a:lnTo>
                      </a:path>
                    </a:pathLst>
                  </a:custGeom>
                  <a:noFill/>
                  <a:ln w="19050" cap="rnd">
                    <a:solidFill>
                      <a:schemeClr val="accent2">
                        <a:lumMod val="50000"/>
                      </a:schemeClr>
                    </a:solidFill>
                    <a:prstDash val="solid"/>
                    <a:round/>
                  </a:ln>
                </p:spPr>
                <p:txBody>
                  <a:bodyPr rtlCol="0" anchor="ctr">
                    <a:noAutofit/>
                  </a:bodyPr>
                  <a:lstStyle/>
                  <a:p>
                    <a:pPr defTabSz="1219170">
                      <a:defRPr/>
                    </a:pPr>
                    <a:endParaRPr lang="en-US" sz="1200" kern="0"/>
                  </a:p>
                </p:txBody>
              </p:sp>
              <p:sp>
                <p:nvSpPr>
                  <p:cNvPr id="140" name="Freeform 741">
                    <a:extLst>
                      <a:ext uri="{FF2B5EF4-FFF2-40B4-BE49-F238E27FC236}">
                        <a16:creationId xmlns:a16="http://schemas.microsoft.com/office/drawing/2014/main" id="{7544603A-D4AC-4E46-94A1-A082049F07B4}"/>
                      </a:ext>
                    </a:extLst>
                  </p:cNvPr>
                  <p:cNvSpPr/>
                  <p:nvPr/>
                </p:nvSpPr>
                <p:spPr>
                  <a:xfrm>
                    <a:off x="1235833" y="3189163"/>
                    <a:ext cx="19878" cy="19878"/>
                  </a:xfrm>
                  <a:custGeom>
                    <a:avLst/>
                    <a:gdLst>
                      <a:gd name="connsiteX0" fmla="*/ 13913 w 27781"/>
                      <a:gd name="connsiteY0" fmla="*/ 39 h 27781"/>
                      <a:gd name="connsiteX1" fmla="*/ 23 w 27781"/>
                      <a:gd name="connsiteY1" fmla="*/ 13929 h 27781"/>
                      <a:gd name="connsiteX2" fmla="*/ 13914 w 27781"/>
                      <a:gd name="connsiteY2" fmla="*/ 27820 h 27781"/>
                      <a:gd name="connsiteX3" fmla="*/ 27804 w 27781"/>
                      <a:gd name="connsiteY3" fmla="*/ 13985 h 27781"/>
                      <a:gd name="connsiteX4" fmla="*/ 13913 w 27781"/>
                      <a:gd name="connsiteY4" fmla="*/ 94 h 27781"/>
                      <a:gd name="connsiteX5" fmla="*/ 13913 w 27781"/>
                      <a:gd name="connsiteY5" fmla="*/ 94 h 27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81" h="27781">
                        <a:moveTo>
                          <a:pt x="13913" y="39"/>
                        </a:moveTo>
                        <a:cubicBezTo>
                          <a:pt x="6242" y="39"/>
                          <a:pt x="23" y="6258"/>
                          <a:pt x="23" y="13929"/>
                        </a:cubicBezTo>
                        <a:cubicBezTo>
                          <a:pt x="23" y="21601"/>
                          <a:pt x="6242" y="27820"/>
                          <a:pt x="13914" y="27820"/>
                        </a:cubicBezTo>
                        <a:cubicBezTo>
                          <a:pt x="21564" y="27820"/>
                          <a:pt x="27774" y="21635"/>
                          <a:pt x="27804" y="13985"/>
                        </a:cubicBezTo>
                        <a:cubicBezTo>
                          <a:pt x="27804" y="6313"/>
                          <a:pt x="21585" y="94"/>
                          <a:pt x="13913" y="94"/>
                        </a:cubicBezTo>
                        <a:lnTo>
                          <a:pt x="13913" y="94"/>
                        </a:lnTo>
                      </a:path>
                    </a:pathLst>
                  </a:custGeom>
                  <a:noFill/>
                  <a:ln w="19050" cap="rnd">
                    <a:solidFill>
                      <a:schemeClr val="accent2">
                        <a:lumMod val="50000"/>
                      </a:schemeClr>
                    </a:solidFill>
                    <a:prstDash val="solid"/>
                    <a:round/>
                  </a:ln>
                </p:spPr>
                <p:txBody>
                  <a:bodyPr rtlCol="0" anchor="ctr">
                    <a:noAutofit/>
                  </a:bodyPr>
                  <a:lstStyle/>
                  <a:p>
                    <a:pPr defTabSz="1219170">
                      <a:defRPr/>
                    </a:pPr>
                    <a:endParaRPr lang="en-US" sz="1200" kern="0"/>
                  </a:p>
                </p:txBody>
              </p:sp>
              <p:sp>
                <p:nvSpPr>
                  <p:cNvPr id="141" name="Freeform 742">
                    <a:extLst>
                      <a:ext uri="{FF2B5EF4-FFF2-40B4-BE49-F238E27FC236}">
                        <a16:creationId xmlns:a16="http://schemas.microsoft.com/office/drawing/2014/main" id="{62D33BA8-DED9-44AB-863B-016A407DFD37}"/>
                      </a:ext>
                    </a:extLst>
                  </p:cNvPr>
                  <p:cNvSpPr/>
                  <p:nvPr/>
                </p:nvSpPr>
                <p:spPr>
                  <a:xfrm>
                    <a:off x="1328437" y="3189163"/>
                    <a:ext cx="19878" cy="19878"/>
                  </a:xfrm>
                  <a:custGeom>
                    <a:avLst/>
                    <a:gdLst>
                      <a:gd name="connsiteX0" fmla="*/ 13913 w 27781"/>
                      <a:gd name="connsiteY0" fmla="*/ 39 h 27781"/>
                      <a:gd name="connsiteX1" fmla="*/ 23 w 27781"/>
                      <a:gd name="connsiteY1" fmla="*/ 13929 h 27781"/>
                      <a:gd name="connsiteX2" fmla="*/ 13914 w 27781"/>
                      <a:gd name="connsiteY2" fmla="*/ 27820 h 27781"/>
                      <a:gd name="connsiteX3" fmla="*/ 27804 w 27781"/>
                      <a:gd name="connsiteY3" fmla="*/ 13985 h 27781"/>
                      <a:gd name="connsiteX4" fmla="*/ 13913 w 27781"/>
                      <a:gd name="connsiteY4" fmla="*/ 94 h 27781"/>
                      <a:gd name="connsiteX5" fmla="*/ 13913 w 27781"/>
                      <a:gd name="connsiteY5" fmla="*/ 94 h 27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81" h="27781">
                        <a:moveTo>
                          <a:pt x="13913" y="39"/>
                        </a:moveTo>
                        <a:cubicBezTo>
                          <a:pt x="6242" y="39"/>
                          <a:pt x="23" y="6258"/>
                          <a:pt x="23" y="13929"/>
                        </a:cubicBezTo>
                        <a:cubicBezTo>
                          <a:pt x="23" y="21601"/>
                          <a:pt x="6242" y="27820"/>
                          <a:pt x="13914" y="27820"/>
                        </a:cubicBezTo>
                        <a:cubicBezTo>
                          <a:pt x="21564" y="27820"/>
                          <a:pt x="27774" y="21635"/>
                          <a:pt x="27804" y="13985"/>
                        </a:cubicBezTo>
                        <a:cubicBezTo>
                          <a:pt x="27804" y="6313"/>
                          <a:pt x="21585" y="94"/>
                          <a:pt x="13913" y="94"/>
                        </a:cubicBezTo>
                        <a:lnTo>
                          <a:pt x="13913" y="94"/>
                        </a:lnTo>
                      </a:path>
                    </a:pathLst>
                  </a:custGeom>
                  <a:noFill/>
                  <a:ln w="19050" cap="rnd">
                    <a:solidFill>
                      <a:schemeClr val="accent2">
                        <a:lumMod val="50000"/>
                      </a:schemeClr>
                    </a:solidFill>
                    <a:prstDash val="solid"/>
                    <a:round/>
                  </a:ln>
                </p:spPr>
                <p:txBody>
                  <a:bodyPr rtlCol="0" anchor="ctr">
                    <a:noAutofit/>
                  </a:bodyPr>
                  <a:lstStyle/>
                  <a:p>
                    <a:pPr defTabSz="1219170">
                      <a:defRPr/>
                    </a:pPr>
                    <a:endParaRPr lang="en-US" sz="1200" kern="0"/>
                  </a:p>
                </p:txBody>
              </p:sp>
              <p:sp>
                <p:nvSpPr>
                  <p:cNvPr id="142" name="Freeform 743">
                    <a:extLst>
                      <a:ext uri="{FF2B5EF4-FFF2-40B4-BE49-F238E27FC236}">
                        <a16:creationId xmlns:a16="http://schemas.microsoft.com/office/drawing/2014/main" id="{9CAA07E4-EE34-4ED9-B7C1-33A9F56B21D2}"/>
                      </a:ext>
                    </a:extLst>
                  </p:cNvPr>
                  <p:cNvSpPr/>
                  <p:nvPr/>
                </p:nvSpPr>
                <p:spPr>
                  <a:xfrm>
                    <a:off x="1698853" y="3189163"/>
                    <a:ext cx="19878" cy="19878"/>
                  </a:xfrm>
                  <a:custGeom>
                    <a:avLst/>
                    <a:gdLst>
                      <a:gd name="connsiteX0" fmla="*/ 13913 w 27781"/>
                      <a:gd name="connsiteY0" fmla="*/ 39 h 27781"/>
                      <a:gd name="connsiteX1" fmla="*/ 23 w 27781"/>
                      <a:gd name="connsiteY1" fmla="*/ 13929 h 27781"/>
                      <a:gd name="connsiteX2" fmla="*/ 13914 w 27781"/>
                      <a:gd name="connsiteY2" fmla="*/ 27820 h 27781"/>
                      <a:gd name="connsiteX3" fmla="*/ 27804 w 27781"/>
                      <a:gd name="connsiteY3" fmla="*/ 13985 h 27781"/>
                      <a:gd name="connsiteX4" fmla="*/ 13913 w 27781"/>
                      <a:gd name="connsiteY4" fmla="*/ 94 h 27781"/>
                      <a:gd name="connsiteX5" fmla="*/ 13913 w 27781"/>
                      <a:gd name="connsiteY5" fmla="*/ 94 h 27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81" h="27781">
                        <a:moveTo>
                          <a:pt x="13913" y="39"/>
                        </a:moveTo>
                        <a:cubicBezTo>
                          <a:pt x="6242" y="39"/>
                          <a:pt x="23" y="6258"/>
                          <a:pt x="23" y="13929"/>
                        </a:cubicBezTo>
                        <a:cubicBezTo>
                          <a:pt x="23" y="21601"/>
                          <a:pt x="6242" y="27820"/>
                          <a:pt x="13914" y="27820"/>
                        </a:cubicBezTo>
                        <a:cubicBezTo>
                          <a:pt x="21564" y="27820"/>
                          <a:pt x="27774" y="21635"/>
                          <a:pt x="27804" y="13985"/>
                        </a:cubicBezTo>
                        <a:cubicBezTo>
                          <a:pt x="27804" y="6313"/>
                          <a:pt x="21585" y="94"/>
                          <a:pt x="13913" y="94"/>
                        </a:cubicBezTo>
                        <a:lnTo>
                          <a:pt x="13913" y="94"/>
                        </a:lnTo>
                      </a:path>
                    </a:pathLst>
                  </a:custGeom>
                  <a:noFill/>
                  <a:ln w="19050" cap="rnd">
                    <a:solidFill>
                      <a:schemeClr val="accent2">
                        <a:lumMod val="50000"/>
                      </a:schemeClr>
                    </a:solidFill>
                    <a:prstDash val="solid"/>
                    <a:round/>
                  </a:ln>
                </p:spPr>
                <p:txBody>
                  <a:bodyPr rtlCol="0" anchor="ctr">
                    <a:noAutofit/>
                  </a:bodyPr>
                  <a:lstStyle/>
                  <a:p>
                    <a:pPr defTabSz="1219170">
                      <a:defRPr/>
                    </a:pPr>
                    <a:endParaRPr lang="en-US" sz="1200" kern="0"/>
                  </a:p>
                </p:txBody>
              </p:sp>
              <p:sp>
                <p:nvSpPr>
                  <p:cNvPr id="143" name="Freeform 744">
                    <a:extLst>
                      <a:ext uri="{FF2B5EF4-FFF2-40B4-BE49-F238E27FC236}">
                        <a16:creationId xmlns:a16="http://schemas.microsoft.com/office/drawing/2014/main" id="{767420DF-1006-4626-B777-6D64BC6655BF}"/>
                      </a:ext>
                    </a:extLst>
                  </p:cNvPr>
                  <p:cNvSpPr/>
                  <p:nvPr/>
                </p:nvSpPr>
                <p:spPr>
                  <a:xfrm>
                    <a:off x="1791458" y="3189163"/>
                    <a:ext cx="19878" cy="19878"/>
                  </a:xfrm>
                  <a:custGeom>
                    <a:avLst/>
                    <a:gdLst>
                      <a:gd name="connsiteX0" fmla="*/ 13913 w 27781"/>
                      <a:gd name="connsiteY0" fmla="*/ 39 h 27781"/>
                      <a:gd name="connsiteX1" fmla="*/ 23 w 27781"/>
                      <a:gd name="connsiteY1" fmla="*/ 13929 h 27781"/>
                      <a:gd name="connsiteX2" fmla="*/ 13914 w 27781"/>
                      <a:gd name="connsiteY2" fmla="*/ 27820 h 27781"/>
                      <a:gd name="connsiteX3" fmla="*/ 27804 w 27781"/>
                      <a:gd name="connsiteY3" fmla="*/ 13985 h 27781"/>
                      <a:gd name="connsiteX4" fmla="*/ 13913 w 27781"/>
                      <a:gd name="connsiteY4" fmla="*/ 94 h 27781"/>
                      <a:gd name="connsiteX5" fmla="*/ 13913 w 27781"/>
                      <a:gd name="connsiteY5" fmla="*/ 94 h 27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81" h="27781">
                        <a:moveTo>
                          <a:pt x="13913" y="39"/>
                        </a:moveTo>
                        <a:cubicBezTo>
                          <a:pt x="6242" y="39"/>
                          <a:pt x="23" y="6258"/>
                          <a:pt x="23" y="13929"/>
                        </a:cubicBezTo>
                        <a:cubicBezTo>
                          <a:pt x="23" y="21601"/>
                          <a:pt x="6242" y="27820"/>
                          <a:pt x="13914" y="27820"/>
                        </a:cubicBezTo>
                        <a:cubicBezTo>
                          <a:pt x="21564" y="27820"/>
                          <a:pt x="27774" y="21635"/>
                          <a:pt x="27804" y="13985"/>
                        </a:cubicBezTo>
                        <a:cubicBezTo>
                          <a:pt x="27804" y="6313"/>
                          <a:pt x="21585" y="94"/>
                          <a:pt x="13913" y="94"/>
                        </a:cubicBezTo>
                        <a:lnTo>
                          <a:pt x="13913" y="94"/>
                        </a:lnTo>
                      </a:path>
                    </a:pathLst>
                  </a:custGeom>
                  <a:noFill/>
                  <a:ln w="19050" cap="rnd">
                    <a:solidFill>
                      <a:schemeClr val="accent2">
                        <a:lumMod val="50000"/>
                      </a:schemeClr>
                    </a:solidFill>
                    <a:prstDash val="solid"/>
                    <a:round/>
                  </a:ln>
                </p:spPr>
                <p:txBody>
                  <a:bodyPr rtlCol="0" anchor="ctr">
                    <a:noAutofit/>
                  </a:bodyPr>
                  <a:lstStyle/>
                  <a:p>
                    <a:pPr defTabSz="1219170">
                      <a:defRPr/>
                    </a:pPr>
                    <a:endParaRPr lang="en-US" sz="1200" kern="0"/>
                  </a:p>
                </p:txBody>
              </p:sp>
              <p:sp>
                <p:nvSpPr>
                  <p:cNvPr id="144" name="Freeform 745">
                    <a:extLst>
                      <a:ext uri="{FF2B5EF4-FFF2-40B4-BE49-F238E27FC236}">
                        <a16:creationId xmlns:a16="http://schemas.microsoft.com/office/drawing/2014/main" id="{978C8339-FEE6-43BF-825E-665CD8D5E2AB}"/>
                      </a:ext>
                    </a:extLst>
                  </p:cNvPr>
                  <p:cNvSpPr/>
                  <p:nvPr/>
                </p:nvSpPr>
                <p:spPr>
                  <a:xfrm>
                    <a:off x="1235833" y="3287588"/>
                    <a:ext cx="19878" cy="19878"/>
                  </a:xfrm>
                  <a:custGeom>
                    <a:avLst/>
                    <a:gdLst>
                      <a:gd name="connsiteX0" fmla="*/ 13913 w 27781"/>
                      <a:gd name="connsiteY0" fmla="*/ 39 h 27781"/>
                      <a:gd name="connsiteX1" fmla="*/ 23 w 27781"/>
                      <a:gd name="connsiteY1" fmla="*/ 13929 h 27781"/>
                      <a:gd name="connsiteX2" fmla="*/ 13914 w 27781"/>
                      <a:gd name="connsiteY2" fmla="*/ 27820 h 27781"/>
                      <a:gd name="connsiteX3" fmla="*/ 27804 w 27781"/>
                      <a:gd name="connsiteY3" fmla="*/ 13985 h 27781"/>
                      <a:gd name="connsiteX4" fmla="*/ 13913 w 27781"/>
                      <a:gd name="connsiteY4" fmla="*/ 94 h 27781"/>
                      <a:gd name="connsiteX5" fmla="*/ 13913 w 27781"/>
                      <a:gd name="connsiteY5" fmla="*/ 94 h 27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81" h="27781">
                        <a:moveTo>
                          <a:pt x="13913" y="39"/>
                        </a:moveTo>
                        <a:cubicBezTo>
                          <a:pt x="6242" y="39"/>
                          <a:pt x="23" y="6258"/>
                          <a:pt x="23" y="13929"/>
                        </a:cubicBezTo>
                        <a:cubicBezTo>
                          <a:pt x="23" y="21601"/>
                          <a:pt x="6242" y="27820"/>
                          <a:pt x="13914" y="27820"/>
                        </a:cubicBezTo>
                        <a:cubicBezTo>
                          <a:pt x="21564" y="27820"/>
                          <a:pt x="27774" y="21635"/>
                          <a:pt x="27804" y="13985"/>
                        </a:cubicBezTo>
                        <a:cubicBezTo>
                          <a:pt x="27804" y="6313"/>
                          <a:pt x="21585" y="94"/>
                          <a:pt x="13913" y="94"/>
                        </a:cubicBezTo>
                        <a:lnTo>
                          <a:pt x="13913" y="94"/>
                        </a:lnTo>
                      </a:path>
                    </a:pathLst>
                  </a:custGeom>
                  <a:noFill/>
                  <a:ln w="19050" cap="rnd">
                    <a:solidFill>
                      <a:schemeClr val="accent2">
                        <a:lumMod val="50000"/>
                      </a:schemeClr>
                    </a:solidFill>
                    <a:prstDash val="solid"/>
                    <a:round/>
                  </a:ln>
                </p:spPr>
                <p:txBody>
                  <a:bodyPr rtlCol="0" anchor="ctr">
                    <a:noAutofit/>
                  </a:bodyPr>
                  <a:lstStyle/>
                  <a:p>
                    <a:pPr defTabSz="1219170">
                      <a:defRPr/>
                    </a:pPr>
                    <a:endParaRPr lang="en-US" sz="1200" kern="0"/>
                  </a:p>
                </p:txBody>
              </p:sp>
              <p:sp>
                <p:nvSpPr>
                  <p:cNvPr id="145" name="Freeform 746">
                    <a:extLst>
                      <a:ext uri="{FF2B5EF4-FFF2-40B4-BE49-F238E27FC236}">
                        <a16:creationId xmlns:a16="http://schemas.microsoft.com/office/drawing/2014/main" id="{F14159B3-A088-4F61-BBC8-ABA8C7412155}"/>
                      </a:ext>
                    </a:extLst>
                  </p:cNvPr>
                  <p:cNvSpPr/>
                  <p:nvPr/>
                </p:nvSpPr>
                <p:spPr>
                  <a:xfrm>
                    <a:off x="1328437" y="3287588"/>
                    <a:ext cx="19878" cy="19878"/>
                  </a:xfrm>
                  <a:custGeom>
                    <a:avLst/>
                    <a:gdLst>
                      <a:gd name="connsiteX0" fmla="*/ 13913 w 27781"/>
                      <a:gd name="connsiteY0" fmla="*/ 39 h 27781"/>
                      <a:gd name="connsiteX1" fmla="*/ 23 w 27781"/>
                      <a:gd name="connsiteY1" fmla="*/ 13929 h 27781"/>
                      <a:gd name="connsiteX2" fmla="*/ 13914 w 27781"/>
                      <a:gd name="connsiteY2" fmla="*/ 27820 h 27781"/>
                      <a:gd name="connsiteX3" fmla="*/ 27804 w 27781"/>
                      <a:gd name="connsiteY3" fmla="*/ 13985 h 27781"/>
                      <a:gd name="connsiteX4" fmla="*/ 13913 w 27781"/>
                      <a:gd name="connsiteY4" fmla="*/ 94 h 27781"/>
                      <a:gd name="connsiteX5" fmla="*/ 13913 w 27781"/>
                      <a:gd name="connsiteY5" fmla="*/ 94 h 27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81" h="27781">
                        <a:moveTo>
                          <a:pt x="13913" y="39"/>
                        </a:moveTo>
                        <a:cubicBezTo>
                          <a:pt x="6242" y="39"/>
                          <a:pt x="23" y="6258"/>
                          <a:pt x="23" y="13929"/>
                        </a:cubicBezTo>
                        <a:cubicBezTo>
                          <a:pt x="23" y="21601"/>
                          <a:pt x="6242" y="27820"/>
                          <a:pt x="13914" y="27820"/>
                        </a:cubicBezTo>
                        <a:cubicBezTo>
                          <a:pt x="21564" y="27820"/>
                          <a:pt x="27774" y="21635"/>
                          <a:pt x="27804" y="13985"/>
                        </a:cubicBezTo>
                        <a:cubicBezTo>
                          <a:pt x="27804" y="6313"/>
                          <a:pt x="21585" y="94"/>
                          <a:pt x="13913" y="94"/>
                        </a:cubicBezTo>
                        <a:lnTo>
                          <a:pt x="13913" y="94"/>
                        </a:lnTo>
                      </a:path>
                    </a:pathLst>
                  </a:custGeom>
                  <a:noFill/>
                  <a:ln w="19050" cap="rnd">
                    <a:solidFill>
                      <a:schemeClr val="accent2">
                        <a:lumMod val="50000"/>
                      </a:schemeClr>
                    </a:solidFill>
                    <a:prstDash val="solid"/>
                    <a:round/>
                  </a:ln>
                </p:spPr>
                <p:txBody>
                  <a:bodyPr rtlCol="0" anchor="ctr">
                    <a:noAutofit/>
                  </a:bodyPr>
                  <a:lstStyle/>
                  <a:p>
                    <a:pPr defTabSz="1219170">
                      <a:defRPr/>
                    </a:pPr>
                    <a:endParaRPr lang="en-US" sz="1200" kern="0"/>
                  </a:p>
                </p:txBody>
              </p:sp>
              <p:sp>
                <p:nvSpPr>
                  <p:cNvPr id="146" name="Freeform 747">
                    <a:extLst>
                      <a:ext uri="{FF2B5EF4-FFF2-40B4-BE49-F238E27FC236}">
                        <a16:creationId xmlns:a16="http://schemas.microsoft.com/office/drawing/2014/main" id="{185B25DF-1E5E-4502-A61A-D2AE14E7BE9E}"/>
                      </a:ext>
                    </a:extLst>
                  </p:cNvPr>
                  <p:cNvSpPr/>
                  <p:nvPr/>
                </p:nvSpPr>
                <p:spPr>
                  <a:xfrm>
                    <a:off x="1698853" y="3287588"/>
                    <a:ext cx="19878" cy="19878"/>
                  </a:xfrm>
                  <a:custGeom>
                    <a:avLst/>
                    <a:gdLst>
                      <a:gd name="connsiteX0" fmla="*/ 13913 w 27781"/>
                      <a:gd name="connsiteY0" fmla="*/ 39 h 27781"/>
                      <a:gd name="connsiteX1" fmla="*/ 23 w 27781"/>
                      <a:gd name="connsiteY1" fmla="*/ 13929 h 27781"/>
                      <a:gd name="connsiteX2" fmla="*/ 13914 w 27781"/>
                      <a:gd name="connsiteY2" fmla="*/ 27820 h 27781"/>
                      <a:gd name="connsiteX3" fmla="*/ 27804 w 27781"/>
                      <a:gd name="connsiteY3" fmla="*/ 13985 h 27781"/>
                      <a:gd name="connsiteX4" fmla="*/ 13913 w 27781"/>
                      <a:gd name="connsiteY4" fmla="*/ 94 h 27781"/>
                      <a:gd name="connsiteX5" fmla="*/ 13913 w 27781"/>
                      <a:gd name="connsiteY5" fmla="*/ 94 h 27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81" h="27781">
                        <a:moveTo>
                          <a:pt x="13913" y="39"/>
                        </a:moveTo>
                        <a:cubicBezTo>
                          <a:pt x="6242" y="39"/>
                          <a:pt x="23" y="6258"/>
                          <a:pt x="23" y="13929"/>
                        </a:cubicBezTo>
                        <a:cubicBezTo>
                          <a:pt x="23" y="21601"/>
                          <a:pt x="6242" y="27820"/>
                          <a:pt x="13914" y="27820"/>
                        </a:cubicBezTo>
                        <a:cubicBezTo>
                          <a:pt x="21564" y="27820"/>
                          <a:pt x="27774" y="21635"/>
                          <a:pt x="27804" y="13985"/>
                        </a:cubicBezTo>
                        <a:cubicBezTo>
                          <a:pt x="27804" y="6313"/>
                          <a:pt x="21585" y="94"/>
                          <a:pt x="13913" y="94"/>
                        </a:cubicBezTo>
                        <a:lnTo>
                          <a:pt x="13913" y="94"/>
                        </a:lnTo>
                      </a:path>
                    </a:pathLst>
                  </a:custGeom>
                  <a:noFill/>
                  <a:ln w="19050" cap="rnd">
                    <a:solidFill>
                      <a:schemeClr val="accent2">
                        <a:lumMod val="50000"/>
                      </a:schemeClr>
                    </a:solidFill>
                    <a:prstDash val="solid"/>
                    <a:round/>
                  </a:ln>
                </p:spPr>
                <p:txBody>
                  <a:bodyPr rtlCol="0" anchor="ctr">
                    <a:noAutofit/>
                  </a:bodyPr>
                  <a:lstStyle/>
                  <a:p>
                    <a:pPr defTabSz="1219170">
                      <a:defRPr/>
                    </a:pPr>
                    <a:endParaRPr lang="en-US" sz="1200" kern="0"/>
                  </a:p>
                </p:txBody>
              </p:sp>
              <p:sp>
                <p:nvSpPr>
                  <p:cNvPr id="147" name="Freeform 748">
                    <a:extLst>
                      <a:ext uri="{FF2B5EF4-FFF2-40B4-BE49-F238E27FC236}">
                        <a16:creationId xmlns:a16="http://schemas.microsoft.com/office/drawing/2014/main" id="{52D60FD1-884F-408C-99F8-13ADBB7AE097}"/>
                      </a:ext>
                    </a:extLst>
                  </p:cNvPr>
                  <p:cNvSpPr/>
                  <p:nvPr/>
                </p:nvSpPr>
                <p:spPr>
                  <a:xfrm>
                    <a:off x="1791458" y="3287588"/>
                    <a:ext cx="19878" cy="19878"/>
                  </a:xfrm>
                  <a:custGeom>
                    <a:avLst/>
                    <a:gdLst>
                      <a:gd name="connsiteX0" fmla="*/ 13913 w 27781"/>
                      <a:gd name="connsiteY0" fmla="*/ 39 h 27781"/>
                      <a:gd name="connsiteX1" fmla="*/ 23 w 27781"/>
                      <a:gd name="connsiteY1" fmla="*/ 13929 h 27781"/>
                      <a:gd name="connsiteX2" fmla="*/ 13914 w 27781"/>
                      <a:gd name="connsiteY2" fmla="*/ 27820 h 27781"/>
                      <a:gd name="connsiteX3" fmla="*/ 27804 w 27781"/>
                      <a:gd name="connsiteY3" fmla="*/ 13985 h 27781"/>
                      <a:gd name="connsiteX4" fmla="*/ 13913 w 27781"/>
                      <a:gd name="connsiteY4" fmla="*/ 94 h 27781"/>
                      <a:gd name="connsiteX5" fmla="*/ 13913 w 27781"/>
                      <a:gd name="connsiteY5" fmla="*/ 94 h 27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81" h="27781">
                        <a:moveTo>
                          <a:pt x="13913" y="39"/>
                        </a:moveTo>
                        <a:cubicBezTo>
                          <a:pt x="6242" y="39"/>
                          <a:pt x="23" y="6258"/>
                          <a:pt x="23" y="13929"/>
                        </a:cubicBezTo>
                        <a:cubicBezTo>
                          <a:pt x="23" y="21601"/>
                          <a:pt x="6242" y="27820"/>
                          <a:pt x="13914" y="27820"/>
                        </a:cubicBezTo>
                        <a:cubicBezTo>
                          <a:pt x="21564" y="27820"/>
                          <a:pt x="27774" y="21635"/>
                          <a:pt x="27804" y="13985"/>
                        </a:cubicBezTo>
                        <a:cubicBezTo>
                          <a:pt x="27804" y="6313"/>
                          <a:pt x="21585" y="94"/>
                          <a:pt x="13913" y="94"/>
                        </a:cubicBezTo>
                        <a:lnTo>
                          <a:pt x="13913" y="94"/>
                        </a:lnTo>
                      </a:path>
                    </a:pathLst>
                  </a:custGeom>
                  <a:noFill/>
                  <a:ln w="19050" cap="rnd">
                    <a:solidFill>
                      <a:schemeClr val="accent2">
                        <a:lumMod val="50000"/>
                      </a:schemeClr>
                    </a:solidFill>
                    <a:prstDash val="solid"/>
                    <a:round/>
                  </a:ln>
                </p:spPr>
                <p:txBody>
                  <a:bodyPr rtlCol="0" anchor="ctr">
                    <a:noAutofit/>
                  </a:bodyPr>
                  <a:lstStyle/>
                  <a:p>
                    <a:pPr defTabSz="1219170">
                      <a:defRPr/>
                    </a:pPr>
                    <a:endParaRPr lang="en-US" sz="1200" kern="0"/>
                  </a:p>
                </p:txBody>
              </p:sp>
              <p:grpSp>
                <p:nvGrpSpPr>
                  <p:cNvPr id="148" name="Group 147">
                    <a:extLst>
                      <a:ext uri="{FF2B5EF4-FFF2-40B4-BE49-F238E27FC236}">
                        <a16:creationId xmlns:a16="http://schemas.microsoft.com/office/drawing/2014/main" id="{7A2021FA-48C2-4F06-B7E7-988FE5313DB9}"/>
                      </a:ext>
                    </a:extLst>
                  </p:cNvPr>
                  <p:cNvGrpSpPr/>
                  <p:nvPr/>
                </p:nvGrpSpPr>
                <p:grpSpPr>
                  <a:xfrm>
                    <a:off x="1235833" y="3386013"/>
                    <a:ext cx="575503" cy="19878"/>
                    <a:chOff x="1235833" y="2897063"/>
                    <a:chExt cx="575503" cy="19878"/>
                  </a:xfrm>
                </p:grpSpPr>
                <p:sp>
                  <p:nvSpPr>
                    <p:cNvPr id="157" name="Freeform 758">
                      <a:extLst>
                        <a:ext uri="{FF2B5EF4-FFF2-40B4-BE49-F238E27FC236}">
                          <a16:creationId xmlns:a16="http://schemas.microsoft.com/office/drawing/2014/main" id="{AFC180A2-E2D3-4688-98CD-A4F355EC0BCE}"/>
                        </a:ext>
                      </a:extLst>
                    </p:cNvPr>
                    <p:cNvSpPr/>
                    <p:nvPr/>
                  </p:nvSpPr>
                  <p:spPr>
                    <a:xfrm>
                      <a:off x="1235833" y="2897063"/>
                      <a:ext cx="19878" cy="19878"/>
                    </a:xfrm>
                    <a:custGeom>
                      <a:avLst/>
                      <a:gdLst>
                        <a:gd name="connsiteX0" fmla="*/ 13913 w 27781"/>
                        <a:gd name="connsiteY0" fmla="*/ 39 h 27781"/>
                        <a:gd name="connsiteX1" fmla="*/ 23 w 27781"/>
                        <a:gd name="connsiteY1" fmla="*/ 13929 h 27781"/>
                        <a:gd name="connsiteX2" fmla="*/ 13914 w 27781"/>
                        <a:gd name="connsiteY2" fmla="*/ 27820 h 27781"/>
                        <a:gd name="connsiteX3" fmla="*/ 27804 w 27781"/>
                        <a:gd name="connsiteY3" fmla="*/ 13985 h 27781"/>
                        <a:gd name="connsiteX4" fmla="*/ 13913 w 27781"/>
                        <a:gd name="connsiteY4" fmla="*/ 94 h 27781"/>
                        <a:gd name="connsiteX5" fmla="*/ 13913 w 27781"/>
                        <a:gd name="connsiteY5" fmla="*/ 94 h 27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81" h="27781">
                          <a:moveTo>
                            <a:pt x="13913" y="39"/>
                          </a:moveTo>
                          <a:cubicBezTo>
                            <a:pt x="6242" y="39"/>
                            <a:pt x="23" y="6258"/>
                            <a:pt x="23" y="13929"/>
                          </a:cubicBezTo>
                          <a:cubicBezTo>
                            <a:pt x="23" y="21601"/>
                            <a:pt x="6242" y="27820"/>
                            <a:pt x="13914" y="27820"/>
                          </a:cubicBezTo>
                          <a:cubicBezTo>
                            <a:pt x="21564" y="27820"/>
                            <a:pt x="27774" y="21635"/>
                            <a:pt x="27804" y="13985"/>
                          </a:cubicBezTo>
                          <a:cubicBezTo>
                            <a:pt x="27804" y="6313"/>
                            <a:pt x="21585" y="94"/>
                            <a:pt x="13913" y="94"/>
                          </a:cubicBezTo>
                          <a:lnTo>
                            <a:pt x="13913" y="94"/>
                          </a:lnTo>
                        </a:path>
                      </a:pathLst>
                    </a:custGeom>
                    <a:noFill/>
                    <a:ln w="19050" cap="rnd">
                      <a:solidFill>
                        <a:schemeClr val="accent2">
                          <a:lumMod val="50000"/>
                        </a:schemeClr>
                      </a:solidFill>
                      <a:prstDash val="solid"/>
                      <a:round/>
                    </a:ln>
                  </p:spPr>
                  <p:txBody>
                    <a:bodyPr rtlCol="0" anchor="ctr">
                      <a:noAutofit/>
                    </a:bodyPr>
                    <a:lstStyle/>
                    <a:p>
                      <a:pPr defTabSz="1219170">
                        <a:defRPr/>
                      </a:pPr>
                      <a:endParaRPr lang="en-US" sz="1200" kern="0"/>
                    </a:p>
                  </p:txBody>
                </p:sp>
                <p:sp>
                  <p:nvSpPr>
                    <p:cNvPr id="158" name="Freeform 759">
                      <a:extLst>
                        <a:ext uri="{FF2B5EF4-FFF2-40B4-BE49-F238E27FC236}">
                          <a16:creationId xmlns:a16="http://schemas.microsoft.com/office/drawing/2014/main" id="{D3233934-689B-4FB9-96CF-EDF4078605A9}"/>
                        </a:ext>
                      </a:extLst>
                    </p:cNvPr>
                    <p:cNvSpPr/>
                    <p:nvPr/>
                  </p:nvSpPr>
                  <p:spPr>
                    <a:xfrm>
                      <a:off x="1328437" y="2897063"/>
                      <a:ext cx="19878" cy="19878"/>
                    </a:xfrm>
                    <a:custGeom>
                      <a:avLst/>
                      <a:gdLst>
                        <a:gd name="connsiteX0" fmla="*/ 13913 w 27781"/>
                        <a:gd name="connsiteY0" fmla="*/ 39 h 27781"/>
                        <a:gd name="connsiteX1" fmla="*/ 23 w 27781"/>
                        <a:gd name="connsiteY1" fmla="*/ 13929 h 27781"/>
                        <a:gd name="connsiteX2" fmla="*/ 13914 w 27781"/>
                        <a:gd name="connsiteY2" fmla="*/ 27820 h 27781"/>
                        <a:gd name="connsiteX3" fmla="*/ 27804 w 27781"/>
                        <a:gd name="connsiteY3" fmla="*/ 13985 h 27781"/>
                        <a:gd name="connsiteX4" fmla="*/ 13913 w 27781"/>
                        <a:gd name="connsiteY4" fmla="*/ 94 h 27781"/>
                        <a:gd name="connsiteX5" fmla="*/ 13913 w 27781"/>
                        <a:gd name="connsiteY5" fmla="*/ 94 h 27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81" h="27781">
                          <a:moveTo>
                            <a:pt x="13913" y="39"/>
                          </a:moveTo>
                          <a:cubicBezTo>
                            <a:pt x="6242" y="39"/>
                            <a:pt x="23" y="6258"/>
                            <a:pt x="23" y="13929"/>
                          </a:cubicBezTo>
                          <a:cubicBezTo>
                            <a:pt x="23" y="21601"/>
                            <a:pt x="6242" y="27820"/>
                            <a:pt x="13914" y="27820"/>
                          </a:cubicBezTo>
                          <a:cubicBezTo>
                            <a:pt x="21564" y="27820"/>
                            <a:pt x="27774" y="21635"/>
                            <a:pt x="27804" y="13985"/>
                          </a:cubicBezTo>
                          <a:cubicBezTo>
                            <a:pt x="27804" y="6313"/>
                            <a:pt x="21585" y="94"/>
                            <a:pt x="13913" y="94"/>
                          </a:cubicBezTo>
                          <a:lnTo>
                            <a:pt x="13913" y="94"/>
                          </a:lnTo>
                        </a:path>
                      </a:pathLst>
                    </a:custGeom>
                    <a:noFill/>
                    <a:ln w="19050" cap="rnd">
                      <a:solidFill>
                        <a:schemeClr val="accent2">
                          <a:lumMod val="50000"/>
                        </a:schemeClr>
                      </a:solidFill>
                      <a:prstDash val="solid"/>
                      <a:round/>
                    </a:ln>
                  </p:spPr>
                  <p:txBody>
                    <a:bodyPr rtlCol="0" anchor="ctr">
                      <a:noAutofit/>
                    </a:bodyPr>
                    <a:lstStyle/>
                    <a:p>
                      <a:pPr defTabSz="1219170">
                        <a:defRPr/>
                      </a:pPr>
                      <a:endParaRPr lang="en-US" sz="1200" kern="0"/>
                    </a:p>
                  </p:txBody>
                </p:sp>
                <p:sp>
                  <p:nvSpPr>
                    <p:cNvPr id="159" name="Freeform 760">
                      <a:extLst>
                        <a:ext uri="{FF2B5EF4-FFF2-40B4-BE49-F238E27FC236}">
                          <a16:creationId xmlns:a16="http://schemas.microsoft.com/office/drawing/2014/main" id="{2812D71B-50F6-4002-8AE3-3CBFBE51A6A0}"/>
                        </a:ext>
                      </a:extLst>
                    </p:cNvPr>
                    <p:cNvSpPr/>
                    <p:nvPr/>
                  </p:nvSpPr>
                  <p:spPr>
                    <a:xfrm>
                      <a:off x="1421041" y="2897063"/>
                      <a:ext cx="19878" cy="19878"/>
                    </a:xfrm>
                    <a:custGeom>
                      <a:avLst/>
                      <a:gdLst>
                        <a:gd name="connsiteX0" fmla="*/ 13913 w 27781"/>
                        <a:gd name="connsiteY0" fmla="*/ 39 h 27781"/>
                        <a:gd name="connsiteX1" fmla="*/ 23 w 27781"/>
                        <a:gd name="connsiteY1" fmla="*/ 13929 h 27781"/>
                        <a:gd name="connsiteX2" fmla="*/ 13914 w 27781"/>
                        <a:gd name="connsiteY2" fmla="*/ 27820 h 27781"/>
                        <a:gd name="connsiteX3" fmla="*/ 27804 w 27781"/>
                        <a:gd name="connsiteY3" fmla="*/ 13985 h 27781"/>
                        <a:gd name="connsiteX4" fmla="*/ 13913 w 27781"/>
                        <a:gd name="connsiteY4" fmla="*/ 94 h 27781"/>
                        <a:gd name="connsiteX5" fmla="*/ 13913 w 27781"/>
                        <a:gd name="connsiteY5" fmla="*/ 94 h 27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81" h="27781">
                          <a:moveTo>
                            <a:pt x="13913" y="39"/>
                          </a:moveTo>
                          <a:cubicBezTo>
                            <a:pt x="6242" y="39"/>
                            <a:pt x="23" y="6258"/>
                            <a:pt x="23" y="13929"/>
                          </a:cubicBezTo>
                          <a:cubicBezTo>
                            <a:pt x="23" y="21601"/>
                            <a:pt x="6242" y="27820"/>
                            <a:pt x="13914" y="27820"/>
                          </a:cubicBezTo>
                          <a:cubicBezTo>
                            <a:pt x="21564" y="27820"/>
                            <a:pt x="27774" y="21635"/>
                            <a:pt x="27804" y="13985"/>
                          </a:cubicBezTo>
                          <a:cubicBezTo>
                            <a:pt x="27804" y="6313"/>
                            <a:pt x="21585" y="94"/>
                            <a:pt x="13913" y="94"/>
                          </a:cubicBezTo>
                          <a:lnTo>
                            <a:pt x="13913" y="94"/>
                          </a:lnTo>
                        </a:path>
                      </a:pathLst>
                    </a:custGeom>
                    <a:noFill/>
                    <a:ln w="19050" cap="rnd">
                      <a:solidFill>
                        <a:schemeClr val="accent2">
                          <a:lumMod val="50000"/>
                        </a:schemeClr>
                      </a:solidFill>
                      <a:prstDash val="solid"/>
                      <a:round/>
                    </a:ln>
                  </p:spPr>
                  <p:txBody>
                    <a:bodyPr rtlCol="0" anchor="ctr">
                      <a:noAutofit/>
                    </a:bodyPr>
                    <a:lstStyle/>
                    <a:p>
                      <a:pPr defTabSz="1219170">
                        <a:defRPr/>
                      </a:pPr>
                      <a:endParaRPr lang="en-US" sz="1200" kern="0"/>
                    </a:p>
                  </p:txBody>
                </p:sp>
                <p:sp>
                  <p:nvSpPr>
                    <p:cNvPr id="160" name="Freeform 761">
                      <a:extLst>
                        <a:ext uri="{FF2B5EF4-FFF2-40B4-BE49-F238E27FC236}">
                          <a16:creationId xmlns:a16="http://schemas.microsoft.com/office/drawing/2014/main" id="{524E5413-8556-4FAA-A9E4-74E5E495B895}"/>
                        </a:ext>
                      </a:extLst>
                    </p:cNvPr>
                    <p:cNvSpPr/>
                    <p:nvPr/>
                  </p:nvSpPr>
                  <p:spPr>
                    <a:xfrm>
                      <a:off x="1606249" y="2897063"/>
                      <a:ext cx="19878" cy="19878"/>
                    </a:xfrm>
                    <a:custGeom>
                      <a:avLst/>
                      <a:gdLst>
                        <a:gd name="connsiteX0" fmla="*/ 13913 w 27781"/>
                        <a:gd name="connsiteY0" fmla="*/ 39 h 27781"/>
                        <a:gd name="connsiteX1" fmla="*/ 23 w 27781"/>
                        <a:gd name="connsiteY1" fmla="*/ 13929 h 27781"/>
                        <a:gd name="connsiteX2" fmla="*/ 13914 w 27781"/>
                        <a:gd name="connsiteY2" fmla="*/ 27820 h 27781"/>
                        <a:gd name="connsiteX3" fmla="*/ 27804 w 27781"/>
                        <a:gd name="connsiteY3" fmla="*/ 13985 h 27781"/>
                        <a:gd name="connsiteX4" fmla="*/ 13913 w 27781"/>
                        <a:gd name="connsiteY4" fmla="*/ 94 h 27781"/>
                        <a:gd name="connsiteX5" fmla="*/ 13913 w 27781"/>
                        <a:gd name="connsiteY5" fmla="*/ 94 h 27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81" h="27781">
                          <a:moveTo>
                            <a:pt x="13913" y="39"/>
                          </a:moveTo>
                          <a:cubicBezTo>
                            <a:pt x="6242" y="39"/>
                            <a:pt x="23" y="6258"/>
                            <a:pt x="23" y="13929"/>
                          </a:cubicBezTo>
                          <a:cubicBezTo>
                            <a:pt x="23" y="21601"/>
                            <a:pt x="6242" y="27820"/>
                            <a:pt x="13914" y="27820"/>
                          </a:cubicBezTo>
                          <a:cubicBezTo>
                            <a:pt x="21564" y="27820"/>
                            <a:pt x="27774" y="21635"/>
                            <a:pt x="27804" y="13985"/>
                          </a:cubicBezTo>
                          <a:cubicBezTo>
                            <a:pt x="27804" y="6313"/>
                            <a:pt x="21585" y="94"/>
                            <a:pt x="13913" y="94"/>
                          </a:cubicBezTo>
                          <a:lnTo>
                            <a:pt x="13913" y="94"/>
                          </a:lnTo>
                        </a:path>
                      </a:pathLst>
                    </a:custGeom>
                    <a:noFill/>
                    <a:ln w="19050" cap="rnd">
                      <a:solidFill>
                        <a:schemeClr val="accent2">
                          <a:lumMod val="50000"/>
                        </a:schemeClr>
                      </a:solidFill>
                      <a:prstDash val="solid"/>
                      <a:round/>
                    </a:ln>
                  </p:spPr>
                  <p:txBody>
                    <a:bodyPr rtlCol="0" anchor="ctr">
                      <a:noAutofit/>
                    </a:bodyPr>
                    <a:lstStyle/>
                    <a:p>
                      <a:pPr defTabSz="1219170">
                        <a:defRPr/>
                      </a:pPr>
                      <a:endParaRPr lang="en-US" sz="1200" kern="0"/>
                    </a:p>
                  </p:txBody>
                </p:sp>
                <p:sp>
                  <p:nvSpPr>
                    <p:cNvPr id="161" name="Freeform 762">
                      <a:extLst>
                        <a:ext uri="{FF2B5EF4-FFF2-40B4-BE49-F238E27FC236}">
                          <a16:creationId xmlns:a16="http://schemas.microsoft.com/office/drawing/2014/main" id="{AC811A3A-49AF-453D-95CD-7EF65595AA88}"/>
                        </a:ext>
                      </a:extLst>
                    </p:cNvPr>
                    <p:cNvSpPr/>
                    <p:nvPr/>
                  </p:nvSpPr>
                  <p:spPr>
                    <a:xfrm>
                      <a:off x="1698853" y="2897063"/>
                      <a:ext cx="19878" cy="19878"/>
                    </a:xfrm>
                    <a:custGeom>
                      <a:avLst/>
                      <a:gdLst>
                        <a:gd name="connsiteX0" fmla="*/ 13913 w 27781"/>
                        <a:gd name="connsiteY0" fmla="*/ 39 h 27781"/>
                        <a:gd name="connsiteX1" fmla="*/ 23 w 27781"/>
                        <a:gd name="connsiteY1" fmla="*/ 13929 h 27781"/>
                        <a:gd name="connsiteX2" fmla="*/ 13914 w 27781"/>
                        <a:gd name="connsiteY2" fmla="*/ 27820 h 27781"/>
                        <a:gd name="connsiteX3" fmla="*/ 27804 w 27781"/>
                        <a:gd name="connsiteY3" fmla="*/ 13985 h 27781"/>
                        <a:gd name="connsiteX4" fmla="*/ 13913 w 27781"/>
                        <a:gd name="connsiteY4" fmla="*/ 94 h 27781"/>
                        <a:gd name="connsiteX5" fmla="*/ 13913 w 27781"/>
                        <a:gd name="connsiteY5" fmla="*/ 94 h 27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81" h="27781">
                          <a:moveTo>
                            <a:pt x="13913" y="39"/>
                          </a:moveTo>
                          <a:cubicBezTo>
                            <a:pt x="6242" y="39"/>
                            <a:pt x="23" y="6258"/>
                            <a:pt x="23" y="13929"/>
                          </a:cubicBezTo>
                          <a:cubicBezTo>
                            <a:pt x="23" y="21601"/>
                            <a:pt x="6242" y="27820"/>
                            <a:pt x="13914" y="27820"/>
                          </a:cubicBezTo>
                          <a:cubicBezTo>
                            <a:pt x="21564" y="27820"/>
                            <a:pt x="27774" y="21635"/>
                            <a:pt x="27804" y="13985"/>
                          </a:cubicBezTo>
                          <a:cubicBezTo>
                            <a:pt x="27804" y="6313"/>
                            <a:pt x="21585" y="94"/>
                            <a:pt x="13913" y="94"/>
                          </a:cubicBezTo>
                          <a:lnTo>
                            <a:pt x="13913" y="94"/>
                          </a:lnTo>
                        </a:path>
                      </a:pathLst>
                    </a:custGeom>
                    <a:noFill/>
                    <a:ln w="19050" cap="rnd">
                      <a:solidFill>
                        <a:schemeClr val="accent2">
                          <a:lumMod val="50000"/>
                        </a:schemeClr>
                      </a:solidFill>
                      <a:prstDash val="solid"/>
                      <a:round/>
                    </a:ln>
                  </p:spPr>
                  <p:txBody>
                    <a:bodyPr rtlCol="0" anchor="ctr">
                      <a:noAutofit/>
                    </a:bodyPr>
                    <a:lstStyle/>
                    <a:p>
                      <a:pPr defTabSz="1219170">
                        <a:defRPr/>
                      </a:pPr>
                      <a:endParaRPr lang="en-US" sz="1200" kern="0"/>
                    </a:p>
                  </p:txBody>
                </p:sp>
                <p:sp>
                  <p:nvSpPr>
                    <p:cNvPr id="162" name="Freeform 763">
                      <a:extLst>
                        <a:ext uri="{FF2B5EF4-FFF2-40B4-BE49-F238E27FC236}">
                          <a16:creationId xmlns:a16="http://schemas.microsoft.com/office/drawing/2014/main" id="{EE522AA0-67C6-4F36-A5C4-BF59B4C90132}"/>
                        </a:ext>
                      </a:extLst>
                    </p:cNvPr>
                    <p:cNvSpPr/>
                    <p:nvPr/>
                  </p:nvSpPr>
                  <p:spPr>
                    <a:xfrm>
                      <a:off x="1791458" y="2897063"/>
                      <a:ext cx="19878" cy="19878"/>
                    </a:xfrm>
                    <a:custGeom>
                      <a:avLst/>
                      <a:gdLst>
                        <a:gd name="connsiteX0" fmla="*/ 13913 w 27781"/>
                        <a:gd name="connsiteY0" fmla="*/ 39 h 27781"/>
                        <a:gd name="connsiteX1" fmla="*/ 23 w 27781"/>
                        <a:gd name="connsiteY1" fmla="*/ 13929 h 27781"/>
                        <a:gd name="connsiteX2" fmla="*/ 13914 w 27781"/>
                        <a:gd name="connsiteY2" fmla="*/ 27820 h 27781"/>
                        <a:gd name="connsiteX3" fmla="*/ 27804 w 27781"/>
                        <a:gd name="connsiteY3" fmla="*/ 13985 h 27781"/>
                        <a:gd name="connsiteX4" fmla="*/ 13913 w 27781"/>
                        <a:gd name="connsiteY4" fmla="*/ 94 h 27781"/>
                        <a:gd name="connsiteX5" fmla="*/ 13913 w 27781"/>
                        <a:gd name="connsiteY5" fmla="*/ 94 h 27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81" h="27781">
                          <a:moveTo>
                            <a:pt x="13913" y="39"/>
                          </a:moveTo>
                          <a:cubicBezTo>
                            <a:pt x="6242" y="39"/>
                            <a:pt x="23" y="6258"/>
                            <a:pt x="23" y="13929"/>
                          </a:cubicBezTo>
                          <a:cubicBezTo>
                            <a:pt x="23" y="21601"/>
                            <a:pt x="6242" y="27820"/>
                            <a:pt x="13914" y="27820"/>
                          </a:cubicBezTo>
                          <a:cubicBezTo>
                            <a:pt x="21564" y="27820"/>
                            <a:pt x="27774" y="21635"/>
                            <a:pt x="27804" y="13985"/>
                          </a:cubicBezTo>
                          <a:cubicBezTo>
                            <a:pt x="27804" y="6313"/>
                            <a:pt x="21585" y="94"/>
                            <a:pt x="13913" y="94"/>
                          </a:cubicBezTo>
                          <a:lnTo>
                            <a:pt x="13913" y="94"/>
                          </a:lnTo>
                        </a:path>
                      </a:pathLst>
                    </a:custGeom>
                    <a:noFill/>
                    <a:ln w="19050" cap="rnd">
                      <a:solidFill>
                        <a:schemeClr val="accent2">
                          <a:lumMod val="50000"/>
                        </a:schemeClr>
                      </a:solidFill>
                      <a:prstDash val="solid"/>
                      <a:round/>
                    </a:ln>
                  </p:spPr>
                  <p:txBody>
                    <a:bodyPr rtlCol="0" anchor="ctr">
                      <a:noAutofit/>
                    </a:bodyPr>
                    <a:lstStyle/>
                    <a:p>
                      <a:pPr defTabSz="1219170">
                        <a:defRPr/>
                      </a:pPr>
                      <a:endParaRPr lang="en-US" sz="1200" kern="0"/>
                    </a:p>
                  </p:txBody>
                </p:sp>
              </p:grpSp>
              <p:grpSp>
                <p:nvGrpSpPr>
                  <p:cNvPr id="149" name="Group 148">
                    <a:extLst>
                      <a:ext uri="{FF2B5EF4-FFF2-40B4-BE49-F238E27FC236}">
                        <a16:creationId xmlns:a16="http://schemas.microsoft.com/office/drawing/2014/main" id="{45CC38C2-35EA-4DBD-9446-DCF983432509}"/>
                      </a:ext>
                    </a:extLst>
                  </p:cNvPr>
                  <p:cNvGrpSpPr/>
                  <p:nvPr/>
                </p:nvGrpSpPr>
                <p:grpSpPr>
                  <a:xfrm>
                    <a:off x="1235833" y="3484438"/>
                    <a:ext cx="575503" cy="19878"/>
                    <a:chOff x="1235833" y="2897063"/>
                    <a:chExt cx="575503" cy="19878"/>
                  </a:xfrm>
                </p:grpSpPr>
                <p:sp>
                  <p:nvSpPr>
                    <p:cNvPr id="150" name="Freeform 751">
                      <a:extLst>
                        <a:ext uri="{FF2B5EF4-FFF2-40B4-BE49-F238E27FC236}">
                          <a16:creationId xmlns:a16="http://schemas.microsoft.com/office/drawing/2014/main" id="{75E9E62E-2F95-4939-8D64-53C32C0C0D65}"/>
                        </a:ext>
                      </a:extLst>
                    </p:cNvPr>
                    <p:cNvSpPr/>
                    <p:nvPr/>
                  </p:nvSpPr>
                  <p:spPr>
                    <a:xfrm>
                      <a:off x="1235833" y="2897063"/>
                      <a:ext cx="19878" cy="19878"/>
                    </a:xfrm>
                    <a:custGeom>
                      <a:avLst/>
                      <a:gdLst>
                        <a:gd name="connsiteX0" fmla="*/ 13913 w 27781"/>
                        <a:gd name="connsiteY0" fmla="*/ 39 h 27781"/>
                        <a:gd name="connsiteX1" fmla="*/ 23 w 27781"/>
                        <a:gd name="connsiteY1" fmla="*/ 13929 h 27781"/>
                        <a:gd name="connsiteX2" fmla="*/ 13914 w 27781"/>
                        <a:gd name="connsiteY2" fmla="*/ 27820 h 27781"/>
                        <a:gd name="connsiteX3" fmla="*/ 27804 w 27781"/>
                        <a:gd name="connsiteY3" fmla="*/ 13985 h 27781"/>
                        <a:gd name="connsiteX4" fmla="*/ 13913 w 27781"/>
                        <a:gd name="connsiteY4" fmla="*/ 94 h 27781"/>
                        <a:gd name="connsiteX5" fmla="*/ 13913 w 27781"/>
                        <a:gd name="connsiteY5" fmla="*/ 94 h 27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81" h="27781">
                          <a:moveTo>
                            <a:pt x="13913" y="39"/>
                          </a:moveTo>
                          <a:cubicBezTo>
                            <a:pt x="6242" y="39"/>
                            <a:pt x="23" y="6258"/>
                            <a:pt x="23" y="13929"/>
                          </a:cubicBezTo>
                          <a:cubicBezTo>
                            <a:pt x="23" y="21601"/>
                            <a:pt x="6242" y="27820"/>
                            <a:pt x="13914" y="27820"/>
                          </a:cubicBezTo>
                          <a:cubicBezTo>
                            <a:pt x="21564" y="27820"/>
                            <a:pt x="27774" y="21635"/>
                            <a:pt x="27804" y="13985"/>
                          </a:cubicBezTo>
                          <a:cubicBezTo>
                            <a:pt x="27804" y="6313"/>
                            <a:pt x="21585" y="94"/>
                            <a:pt x="13913" y="94"/>
                          </a:cubicBezTo>
                          <a:lnTo>
                            <a:pt x="13913" y="94"/>
                          </a:lnTo>
                        </a:path>
                      </a:pathLst>
                    </a:custGeom>
                    <a:noFill/>
                    <a:ln w="19050" cap="rnd">
                      <a:solidFill>
                        <a:schemeClr val="accent2">
                          <a:lumMod val="50000"/>
                        </a:schemeClr>
                      </a:solidFill>
                      <a:prstDash val="solid"/>
                      <a:round/>
                    </a:ln>
                  </p:spPr>
                  <p:txBody>
                    <a:bodyPr rtlCol="0" anchor="ctr">
                      <a:noAutofit/>
                    </a:bodyPr>
                    <a:lstStyle/>
                    <a:p>
                      <a:pPr defTabSz="1219170">
                        <a:defRPr/>
                      </a:pPr>
                      <a:endParaRPr lang="en-US" sz="1200" kern="0"/>
                    </a:p>
                  </p:txBody>
                </p:sp>
                <p:sp>
                  <p:nvSpPr>
                    <p:cNvPr id="151" name="Freeform 752">
                      <a:extLst>
                        <a:ext uri="{FF2B5EF4-FFF2-40B4-BE49-F238E27FC236}">
                          <a16:creationId xmlns:a16="http://schemas.microsoft.com/office/drawing/2014/main" id="{570BDC60-7A81-4D39-834B-6C56E0C260E1}"/>
                        </a:ext>
                      </a:extLst>
                    </p:cNvPr>
                    <p:cNvSpPr/>
                    <p:nvPr/>
                  </p:nvSpPr>
                  <p:spPr>
                    <a:xfrm>
                      <a:off x="1328437" y="2897063"/>
                      <a:ext cx="19878" cy="19878"/>
                    </a:xfrm>
                    <a:custGeom>
                      <a:avLst/>
                      <a:gdLst>
                        <a:gd name="connsiteX0" fmla="*/ 13913 w 27781"/>
                        <a:gd name="connsiteY0" fmla="*/ 39 h 27781"/>
                        <a:gd name="connsiteX1" fmla="*/ 23 w 27781"/>
                        <a:gd name="connsiteY1" fmla="*/ 13929 h 27781"/>
                        <a:gd name="connsiteX2" fmla="*/ 13914 w 27781"/>
                        <a:gd name="connsiteY2" fmla="*/ 27820 h 27781"/>
                        <a:gd name="connsiteX3" fmla="*/ 27804 w 27781"/>
                        <a:gd name="connsiteY3" fmla="*/ 13985 h 27781"/>
                        <a:gd name="connsiteX4" fmla="*/ 13913 w 27781"/>
                        <a:gd name="connsiteY4" fmla="*/ 94 h 27781"/>
                        <a:gd name="connsiteX5" fmla="*/ 13913 w 27781"/>
                        <a:gd name="connsiteY5" fmla="*/ 94 h 27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81" h="27781">
                          <a:moveTo>
                            <a:pt x="13913" y="39"/>
                          </a:moveTo>
                          <a:cubicBezTo>
                            <a:pt x="6242" y="39"/>
                            <a:pt x="23" y="6258"/>
                            <a:pt x="23" y="13929"/>
                          </a:cubicBezTo>
                          <a:cubicBezTo>
                            <a:pt x="23" y="21601"/>
                            <a:pt x="6242" y="27820"/>
                            <a:pt x="13914" y="27820"/>
                          </a:cubicBezTo>
                          <a:cubicBezTo>
                            <a:pt x="21564" y="27820"/>
                            <a:pt x="27774" y="21635"/>
                            <a:pt x="27804" y="13985"/>
                          </a:cubicBezTo>
                          <a:cubicBezTo>
                            <a:pt x="27804" y="6313"/>
                            <a:pt x="21585" y="94"/>
                            <a:pt x="13913" y="94"/>
                          </a:cubicBezTo>
                          <a:lnTo>
                            <a:pt x="13913" y="94"/>
                          </a:lnTo>
                        </a:path>
                      </a:pathLst>
                    </a:custGeom>
                    <a:noFill/>
                    <a:ln w="19050" cap="rnd">
                      <a:solidFill>
                        <a:schemeClr val="accent2">
                          <a:lumMod val="50000"/>
                        </a:schemeClr>
                      </a:solidFill>
                      <a:prstDash val="solid"/>
                      <a:round/>
                    </a:ln>
                  </p:spPr>
                  <p:txBody>
                    <a:bodyPr rtlCol="0" anchor="ctr">
                      <a:noAutofit/>
                    </a:bodyPr>
                    <a:lstStyle/>
                    <a:p>
                      <a:pPr defTabSz="1219170">
                        <a:defRPr/>
                      </a:pPr>
                      <a:endParaRPr lang="en-US" sz="1200" kern="0"/>
                    </a:p>
                  </p:txBody>
                </p:sp>
                <p:sp>
                  <p:nvSpPr>
                    <p:cNvPr id="152" name="Freeform 753">
                      <a:extLst>
                        <a:ext uri="{FF2B5EF4-FFF2-40B4-BE49-F238E27FC236}">
                          <a16:creationId xmlns:a16="http://schemas.microsoft.com/office/drawing/2014/main" id="{2370D2EE-D7B1-47C1-8837-0E0C01071135}"/>
                        </a:ext>
                      </a:extLst>
                    </p:cNvPr>
                    <p:cNvSpPr/>
                    <p:nvPr/>
                  </p:nvSpPr>
                  <p:spPr>
                    <a:xfrm>
                      <a:off x="1421041" y="2897063"/>
                      <a:ext cx="19878" cy="19878"/>
                    </a:xfrm>
                    <a:custGeom>
                      <a:avLst/>
                      <a:gdLst>
                        <a:gd name="connsiteX0" fmla="*/ 13913 w 27781"/>
                        <a:gd name="connsiteY0" fmla="*/ 39 h 27781"/>
                        <a:gd name="connsiteX1" fmla="*/ 23 w 27781"/>
                        <a:gd name="connsiteY1" fmla="*/ 13929 h 27781"/>
                        <a:gd name="connsiteX2" fmla="*/ 13914 w 27781"/>
                        <a:gd name="connsiteY2" fmla="*/ 27820 h 27781"/>
                        <a:gd name="connsiteX3" fmla="*/ 27804 w 27781"/>
                        <a:gd name="connsiteY3" fmla="*/ 13985 h 27781"/>
                        <a:gd name="connsiteX4" fmla="*/ 13913 w 27781"/>
                        <a:gd name="connsiteY4" fmla="*/ 94 h 27781"/>
                        <a:gd name="connsiteX5" fmla="*/ 13913 w 27781"/>
                        <a:gd name="connsiteY5" fmla="*/ 94 h 27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81" h="27781">
                          <a:moveTo>
                            <a:pt x="13913" y="39"/>
                          </a:moveTo>
                          <a:cubicBezTo>
                            <a:pt x="6242" y="39"/>
                            <a:pt x="23" y="6258"/>
                            <a:pt x="23" y="13929"/>
                          </a:cubicBezTo>
                          <a:cubicBezTo>
                            <a:pt x="23" y="21601"/>
                            <a:pt x="6242" y="27820"/>
                            <a:pt x="13914" y="27820"/>
                          </a:cubicBezTo>
                          <a:cubicBezTo>
                            <a:pt x="21564" y="27820"/>
                            <a:pt x="27774" y="21635"/>
                            <a:pt x="27804" y="13985"/>
                          </a:cubicBezTo>
                          <a:cubicBezTo>
                            <a:pt x="27804" y="6313"/>
                            <a:pt x="21585" y="94"/>
                            <a:pt x="13913" y="94"/>
                          </a:cubicBezTo>
                          <a:lnTo>
                            <a:pt x="13913" y="94"/>
                          </a:lnTo>
                        </a:path>
                      </a:pathLst>
                    </a:custGeom>
                    <a:noFill/>
                    <a:ln w="19050" cap="rnd">
                      <a:solidFill>
                        <a:schemeClr val="accent2">
                          <a:lumMod val="50000"/>
                        </a:schemeClr>
                      </a:solidFill>
                      <a:prstDash val="solid"/>
                      <a:round/>
                    </a:ln>
                  </p:spPr>
                  <p:txBody>
                    <a:bodyPr rtlCol="0" anchor="ctr">
                      <a:noAutofit/>
                    </a:bodyPr>
                    <a:lstStyle/>
                    <a:p>
                      <a:pPr defTabSz="1219170">
                        <a:defRPr/>
                      </a:pPr>
                      <a:endParaRPr lang="en-US" sz="1200" kern="0"/>
                    </a:p>
                  </p:txBody>
                </p:sp>
                <p:sp>
                  <p:nvSpPr>
                    <p:cNvPr id="153" name="Freeform 754">
                      <a:extLst>
                        <a:ext uri="{FF2B5EF4-FFF2-40B4-BE49-F238E27FC236}">
                          <a16:creationId xmlns:a16="http://schemas.microsoft.com/office/drawing/2014/main" id="{F40BE37F-7B3B-46D0-B063-78C7F2D03404}"/>
                        </a:ext>
                      </a:extLst>
                    </p:cNvPr>
                    <p:cNvSpPr/>
                    <p:nvPr/>
                  </p:nvSpPr>
                  <p:spPr>
                    <a:xfrm>
                      <a:off x="1513645" y="2897063"/>
                      <a:ext cx="19878" cy="19878"/>
                    </a:xfrm>
                    <a:custGeom>
                      <a:avLst/>
                      <a:gdLst>
                        <a:gd name="connsiteX0" fmla="*/ 13913 w 27781"/>
                        <a:gd name="connsiteY0" fmla="*/ 39 h 27781"/>
                        <a:gd name="connsiteX1" fmla="*/ 23 w 27781"/>
                        <a:gd name="connsiteY1" fmla="*/ 13929 h 27781"/>
                        <a:gd name="connsiteX2" fmla="*/ 13914 w 27781"/>
                        <a:gd name="connsiteY2" fmla="*/ 27820 h 27781"/>
                        <a:gd name="connsiteX3" fmla="*/ 27804 w 27781"/>
                        <a:gd name="connsiteY3" fmla="*/ 13985 h 27781"/>
                        <a:gd name="connsiteX4" fmla="*/ 13913 w 27781"/>
                        <a:gd name="connsiteY4" fmla="*/ 94 h 27781"/>
                        <a:gd name="connsiteX5" fmla="*/ 13913 w 27781"/>
                        <a:gd name="connsiteY5" fmla="*/ 94 h 27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81" h="27781">
                          <a:moveTo>
                            <a:pt x="13913" y="39"/>
                          </a:moveTo>
                          <a:cubicBezTo>
                            <a:pt x="6242" y="39"/>
                            <a:pt x="23" y="6258"/>
                            <a:pt x="23" y="13929"/>
                          </a:cubicBezTo>
                          <a:cubicBezTo>
                            <a:pt x="23" y="21601"/>
                            <a:pt x="6242" y="27820"/>
                            <a:pt x="13914" y="27820"/>
                          </a:cubicBezTo>
                          <a:cubicBezTo>
                            <a:pt x="21564" y="27820"/>
                            <a:pt x="27774" y="21635"/>
                            <a:pt x="27804" y="13985"/>
                          </a:cubicBezTo>
                          <a:cubicBezTo>
                            <a:pt x="27804" y="6313"/>
                            <a:pt x="21585" y="94"/>
                            <a:pt x="13913" y="94"/>
                          </a:cubicBezTo>
                          <a:lnTo>
                            <a:pt x="13913" y="94"/>
                          </a:lnTo>
                        </a:path>
                      </a:pathLst>
                    </a:custGeom>
                    <a:noFill/>
                    <a:ln w="19050" cap="rnd">
                      <a:solidFill>
                        <a:schemeClr val="accent2">
                          <a:lumMod val="50000"/>
                        </a:schemeClr>
                      </a:solidFill>
                      <a:prstDash val="solid"/>
                      <a:round/>
                    </a:ln>
                  </p:spPr>
                  <p:txBody>
                    <a:bodyPr rtlCol="0" anchor="ctr">
                      <a:noAutofit/>
                    </a:bodyPr>
                    <a:lstStyle/>
                    <a:p>
                      <a:pPr defTabSz="1219170">
                        <a:defRPr/>
                      </a:pPr>
                      <a:endParaRPr lang="en-US" sz="1200" kern="0"/>
                    </a:p>
                  </p:txBody>
                </p:sp>
                <p:sp>
                  <p:nvSpPr>
                    <p:cNvPr id="154" name="Freeform 755">
                      <a:extLst>
                        <a:ext uri="{FF2B5EF4-FFF2-40B4-BE49-F238E27FC236}">
                          <a16:creationId xmlns:a16="http://schemas.microsoft.com/office/drawing/2014/main" id="{134EFF9A-8EC7-48AE-8AB8-1C43632F65D1}"/>
                        </a:ext>
                      </a:extLst>
                    </p:cNvPr>
                    <p:cNvSpPr/>
                    <p:nvPr/>
                  </p:nvSpPr>
                  <p:spPr>
                    <a:xfrm>
                      <a:off x="1606249" y="2897063"/>
                      <a:ext cx="19878" cy="19878"/>
                    </a:xfrm>
                    <a:custGeom>
                      <a:avLst/>
                      <a:gdLst>
                        <a:gd name="connsiteX0" fmla="*/ 13913 w 27781"/>
                        <a:gd name="connsiteY0" fmla="*/ 39 h 27781"/>
                        <a:gd name="connsiteX1" fmla="*/ 23 w 27781"/>
                        <a:gd name="connsiteY1" fmla="*/ 13929 h 27781"/>
                        <a:gd name="connsiteX2" fmla="*/ 13914 w 27781"/>
                        <a:gd name="connsiteY2" fmla="*/ 27820 h 27781"/>
                        <a:gd name="connsiteX3" fmla="*/ 27804 w 27781"/>
                        <a:gd name="connsiteY3" fmla="*/ 13985 h 27781"/>
                        <a:gd name="connsiteX4" fmla="*/ 13913 w 27781"/>
                        <a:gd name="connsiteY4" fmla="*/ 94 h 27781"/>
                        <a:gd name="connsiteX5" fmla="*/ 13913 w 27781"/>
                        <a:gd name="connsiteY5" fmla="*/ 94 h 27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81" h="27781">
                          <a:moveTo>
                            <a:pt x="13913" y="39"/>
                          </a:moveTo>
                          <a:cubicBezTo>
                            <a:pt x="6242" y="39"/>
                            <a:pt x="23" y="6258"/>
                            <a:pt x="23" y="13929"/>
                          </a:cubicBezTo>
                          <a:cubicBezTo>
                            <a:pt x="23" y="21601"/>
                            <a:pt x="6242" y="27820"/>
                            <a:pt x="13914" y="27820"/>
                          </a:cubicBezTo>
                          <a:cubicBezTo>
                            <a:pt x="21564" y="27820"/>
                            <a:pt x="27774" y="21635"/>
                            <a:pt x="27804" y="13985"/>
                          </a:cubicBezTo>
                          <a:cubicBezTo>
                            <a:pt x="27804" y="6313"/>
                            <a:pt x="21585" y="94"/>
                            <a:pt x="13913" y="94"/>
                          </a:cubicBezTo>
                          <a:lnTo>
                            <a:pt x="13913" y="94"/>
                          </a:lnTo>
                        </a:path>
                      </a:pathLst>
                    </a:custGeom>
                    <a:noFill/>
                    <a:ln w="19050" cap="rnd">
                      <a:solidFill>
                        <a:schemeClr val="accent2">
                          <a:lumMod val="50000"/>
                        </a:schemeClr>
                      </a:solidFill>
                      <a:prstDash val="solid"/>
                      <a:round/>
                    </a:ln>
                  </p:spPr>
                  <p:txBody>
                    <a:bodyPr rtlCol="0" anchor="ctr">
                      <a:noAutofit/>
                    </a:bodyPr>
                    <a:lstStyle/>
                    <a:p>
                      <a:pPr defTabSz="1219170">
                        <a:defRPr/>
                      </a:pPr>
                      <a:endParaRPr lang="en-US" sz="1200" kern="0"/>
                    </a:p>
                  </p:txBody>
                </p:sp>
                <p:sp>
                  <p:nvSpPr>
                    <p:cNvPr id="155" name="Freeform 756">
                      <a:extLst>
                        <a:ext uri="{FF2B5EF4-FFF2-40B4-BE49-F238E27FC236}">
                          <a16:creationId xmlns:a16="http://schemas.microsoft.com/office/drawing/2014/main" id="{09E851B5-4DF4-4155-A82E-6F67A9D4CD29}"/>
                        </a:ext>
                      </a:extLst>
                    </p:cNvPr>
                    <p:cNvSpPr/>
                    <p:nvPr/>
                  </p:nvSpPr>
                  <p:spPr>
                    <a:xfrm>
                      <a:off x="1698853" y="2897063"/>
                      <a:ext cx="19878" cy="19878"/>
                    </a:xfrm>
                    <a:custGeom>
                      <a:avLst/>
                      <a:gdLst>
                        <a:gd name="connsiteX0" fmla="*/ 13913 w 27781"/>
                        <a:gd name="connsiteY0" fmla="*/ 39 h 27781"/>
                        <a:gd name="connsiteX1" fmla="*/ 23 w 27781"/>
                        <a:gd name="connsiteY1" fmla="*/ 13929 h 27781"/>
                        <a:gd name="connsiteX2" fmla="*/ 13914 w 27781"/>
                        <a:gd name="connsiteY2" fmla="*/ 27820 h 27781"/>
                        <a:gd name="connsiteX3" fmla="*/ 27804 w 27781"/>
                        <a:gd name="connsiteY3" fmla="*/ 13985 h 27781"/>
                        <a:gd name="connsiteX4" fmla="*/ 13913 w 27781"/>
                        <a:gd name="connsiteY4" fmla="*/ 94 h 27781"/>
                        <a:gd name="connsiteX5" fmla="*/ 13913 w 27781"/>
                        <a:gd name="connsiteY5" fmla="*/ 94 h 27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81" h="27781">
                          <a:moveTo>
                            <a:pt x="13913" y="39"/>
                          </a:moveTo>
                          <a:cubicBezTo>
                            <a:pt x="6242" y="39"/>
                            <a:pt x="23" y="6258"/>
                            <a:pt x="23" y="13929"/>
                          </a:cubicBezTo>
                          <a:cubicBezTo>
                            <a:pt x="23" y="21601"/>
                            <a:pt x="6242" y="27820"/>
                            <a:pt x="13914" y="27820"/>
                          </a:cubicBezTo>
                          <a:cubicBezTo>
                            <a:pt x="21564" y="27820"/>
                            <a:pt x="27774" y="21635"/>
                            <a:pt x="27804" y="13985"/>
                          </a:cubicBezTo>
                          <a:cubicBezTo>
                            <a:pt x="27804" y="6313"/>
                            <a:pt x="21585" y="94"/>
                            <a:pt x="13913" y="94"/>
                          </a:cubicBezTo>
                          <a:lnTo>
                            <a:pt x="13913" y="94"/>
                          </a:lnTo>
                        </a:path>
                      </a:pathLst>
                    </a:custGeom>
                    <a:noFill/>
                    <a:ln w="19050" cap="rnd">
                      <a:solidFill>
                        <a:schemeClr val="accent2">
                          <a:lumMod val="50000"/>
                        </a:schemeClr>
                      </a:solidFill>
                      <a:prstDash val="solid"/>
                      <a:round/>
                    </a:ln>
                  </p:spPr>
                  <p:txBody>
                    <a:bodyPr rtlCol="0" anchor="ctr">
                      <a:noAutofit/>
                    </a:bodyPr>
                    <a:lstStyle/>
                    <a:p>
                      <a:pPr defTabSz="1219170">
                        <a:defRPr/>
                      </a:pPr>
                      <a:endParaRPr lang="en-US" sz="1200" kern="0"/>
                    </a:p>
                  </p:txBody>
                </p:sp>
                <p:sp>
                  <p:nvSpPr>
                    <p:cNvPr id="156" name="Freeform 757">
                      <a:extLst>
                        <a:ext uri="{FF2B5EF4-FFF2-40B4-BE49-F238E27FC236}">
                          <a16:creationId xmlns:a16="http://schemas.microsoft.com/office/drawing/2014/main" id="{BF5C4954-232D-415E-A442-76E52D06FA4A}"/>
                        </a:ext>
                      </a:extLst>
                    </p:cNvPr>
                    <p:cNvSpPr/>
                    <p:nvPr/>
                  </p:nvSpPr>
                  <p:spPr>
                    <a:xfrm>
                      <a:off x="1791458" y="2897063"/>
                      <a:ext cx="19878" cy="19878"/>
                    </a:xfrm>
                    <a:custGeom>
                      <a:avLst/>
                      <a:gdLst>
                        <a:gd name="connsiteX0" fmla="*/ 13913 w 27781"/>
                        <a:gd name="connsiteY0" fmla="*/ 39 h 27781"/>
                        <a:gd name="connsiteX1" fmla="*/ 23 w 27781"/>
                        <a:gd name="connsiteY1" fmla="*/ 13929 h 27781"/>
                        <a:gd name="connsiteX2" fmla="*/ 13914 w 27781"/>
                        <a:gd name="connsiteY2" fmla="*/ 27820 h 27781"/>
                        <a:gd name="connsiteX3" fmla="*/ 27804 w 27781"/>
                        <a:gd name="connsiteY3" fmla="*/ 13985 h 27781"/>
                        <a:gd name="connsiteX4" fmla="*/ 13913 w 27781"/>
                        <a:gd name="connsiteY4" fmla="*/ 94 h 27781"/>
                        <a:gd name="connsiteX5" fmla="*/ 13913 w 27781"/>
                        <a:gd name="connsiteY5" fmla="*/ 94 h 27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81" h="27781">
                          <a:moveTo>
                            <a:pt x="13913" y="39"/>
                          </a:moveTo>
                          <a:cubicBezTo>
                            <a:pt x="6242" y="39"/>
                            <a:pt x="23" y="6258"/>
                            <a:pt x="23" y="13929"/>
                          </a:cubicBezTo>
                          <a:cubicBezTo>
                            <a:pt x="23" y="21601"/>
                            <a:pt x="6242" y="27820"/>
                            <a:pt x="13914" y="27820"/>
                          </a:cubicBezTo>
                          <a:cubicBezTo>
                            <a:pt x="21564" y="27820"/>
                            <a:pt x="27774" y="21635"/>
                            <a:pt x="27804" y="13985"/>
                          </a:cubicBezTo>
                          <a:cubicBezTo>
                            <a:pt x="27804" y="6313"/>
                            <a:pt x="21585" y="94"/>
                            <a:pt x="13913" y="94"/>
                          </a:cubicBezTo>
                          <a:lnTo>
                            <a:pt x="13913" y="94"/>
                          </a:lnTo>
                        </a:path>
                      </a:pathLst>
                    </a:custGeom>
                    <a:noFill/>
                    <a:ln w="19050" cap="rnd">
                      <a:solidFill>
                        <a:schemeClr val="accent2">
                          <a:lumMod val="50000"/>
                        </a:schemeClr>
                      </a:solidFill>
                      <a:prstDash val="solid"/>
                      <a:round/>
                    </a:ln>
                  </p:spPr>
                  <p:txBody>
                    <a:bodyPr rtlCol="0" anchor="ctr">
                      <a:noAutofit/>
                    </a:bodyPr>
                    <a:lstStyle/>
                    <a:p>
                      <a:pPr defTabSz="1219170">
                        <a:defRPr/>
                      </a:pPr>
                      <a:endParaRPr lang="en-US" sz="1200" kern="0"/>
                    </a:p>
                  </p:txBody>
                </p:sp>
              </p:grpSp>
            </p:grpSp>
          </p:grpSp>
          <p:sp>
            <p:nvSpPr>
              <p:cNvPr id="131" name="Freeform 732">
                <a:extLst>
                  <a:ext uri="{FF2B5EF4-FFF2-40B4-BE49-F238E27FC236}">
                    <a16:creationId xmlns:a16="http://schemas.microsoft.com/office/drawing/2014/main" id="{EBDDD6C0-142F-4160-B509-8381C7614E73}"/>
                  </a:ext>
                </a:extLst>
              </p:cNvPr>
              <p:cNvSpPr/>
              <p:nvPr/>
            </p:nvSpPr>
            <p:spPr>
              <a:xfrm>
                <a:off x="3232807" y="2973264"/>
                <a:ext cx="263995" cy="450710"/>
              </a:xfrm>
              <a:custGeom>
                <a:avLst/>
                <a:gdLst>
                  <a:gd name="connsiteX0" fmla="*/ 611459 w 666962"/>
                  <a:gd name="connsiteY0" fmla="*/ 444558 h 1055687"/>
                  <a:gd name="connsiteX1" fmla="*/ 667020 w 666962"/>
                  <a:gd name="connsiteY1" fmla="*/ 500121 h 1055687"/>
                  <a:gd name="connsiteX2" fmla="*/ 654964 w 666962"/>
                  <a:gd name="connsiteY2" fmla="*/ 534680 h 1055687"/>
                  <a:gd name="connsiteX3" fmla="*/ 241468 w 666962"/>
                  <a:gd name="connsiteY3" fmla="*/ 1055746 h 1055687"/>
                  <a:gd name="connsiteX4" fmla="*/ 337536 w 666962"/>
                  <a:gd name="connsiteY4" fmla="*/ 666808 h 1055687"/>
                  <a:gd name="connsiteX5" fmla="*/ 55612 w 666962"/>
                  <a:gd name="connsiteY5" fmla="*/ 666808 h 1055687"/>
                  <a:gd name="connsiteX6" fmla="*/ 58 w 666962"/>
                  <a:gd name="connsiteY6" fmla="*/ 611237 h 1055687"/>
                  <a:gd name="connsiteX7" fmla="*/ 10162 w 666962"/>
                  <a:gd name="connsiteY7" fmla="*/ 579297 h 1055687"/>
                  <a:gd name="connsiteX8" fmla="*/ 417379 w 666962"/>
                  <a:gd name="connsiteY8" fmla="*/ 58 h 1055687"/>
                  <a:gd name="connsiteX9" fmla="*/ 337536 w 666962"/>
                  <a:gd name="connsiteY9" fmla="*/ 444558 h 1055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6962" h="1055687">
                    <a:moveTo>
                      <a:pt x="611459" y="444558"/>
                    </a:moveTo>
                    <a:cubicBezTo>
                      <a:pt x="642145" y="444559"/>
                      <a:pt x="667021" y="469435"/>
                      <a:pt x="667020" y="500121"/>
                    </a:cubicBezTo>
                    <a:cubicBezTo>
                      <a:pt x="667020" y="512672"/>
                      <a:pt x="662771" y="524853"/>
                      <a:pt x="654964" y="534680"/>
                    </a:cubicBezTo>
                    <a:lnTo>
                      <a:pt x="241468" y="1055746"/>
                    </a:lnTo>
                    <a:lnTo>
                      <a:pt x="337536" y="666808"/>
                    </a:lnTo>
                    <a:lnTo>
                      <a:pt x="55612" y="666808"/>
                    </a:lnTo>
                    <a:cubicBezTo>
                      <a:pt x="24925" y="666803"/>
                      <a:pt x="53" y="641923"/>
                      <a:pt x="58" y="611237"/>
                    </a:cubicBezTo>
                    <a:cubicBezTo>
                      <a:pt x="59" y="599804"/>
                      <a:pt x="3588" y="588651"/>
                      <a:pt x="10162" y="579297"/>
                    </a:cubicBezTo>
                    <a:lnTo>
                      <a:pt x="417379" y="58"/>
                    </a:lnTo>
                    <a:lnTo>
                      <a:pt x="337536" y="444558"/>
                    </a:lnTo>
                    <a:close/>
                  </a:path>
                </a:pathLst>
              </a:custGeom>
              <a:noFill/>
              <a:ln w="19050" cap="rnd">
                <a:solidFill>
                  <a:schemeClr val="accent2">
                    <a:lumMod val="50000"/>
                  </a:schemeClr>
                </a:solidFill>
                <a:prstDash val="solid"/>
                <a:round/>
              </a:ln>
            </p:spPr>
            <p:txBody>
              <a:bodyPr rtlCol="0" anchor="ctr">
                <a:noAutofit/>
              </a:bodyPr>
              <a:lstStyle/>
              <a:p>
                <a:pPr defTabSz="1219170">
                  <a:defRPr/>
                </a:pPr>
                <a:endParaRPr lang="en-US" sz="1200" kern="0"/>
              </a:p>
            </p:txBody>
          </p:sp>
        </p:grpSp>
        <p:pic>
          <p:nvPicPr>
            <p:cNvPr id="29" name="Picture 28">
              <a:extLst>
                <a:ext uri="{FF2B5EF4-FFF2-40B4-BE49-F238E27FC236}">
                  <a16:creationId xmlns:a16="http://schemas.microsoft.com/office/drawing/2014/main" id="{35A62CD4-5A3F-4AB5-9F0C-F0E03781EDAA}"/>
                </a:ext>
              </a:extLst>
            </p:cNvPr>
            <p:cNvPicPr>
              <a:picLocks noChangeAspect="1"/>
            </p:cNvPicPr>
            <p:nvPr/>
          </p:nvPicPr>
          <p:blipFill>
            <a:blip r:embed="rId13"/>
            <a:stretch>
              <a:fillRect/>
            </a:stretch>
          </p:blipFill>
          <p:spPr>
            <a:xfrm>
              <a:off x="5221574" y="3792363"/>
              <a:ext cx="500850" cy="465317"/>
            </a:xfrm>
            <a:prstGeom prst="rect">
              <a:avLst/>
            </a:prstGeom>
            <a:ln>
              <a:noFill/>
            </a:ln>
          </p:spPr>
        </p:pic>
        <p:pic>
          <p:nvPicPr>
            <p:cNvPr id="38" name="Picture 37">
              <a:extLst>
                <a:ext uri="{FF2B5EF4-FFF2-40B4-BE49-F238E27FC236}">
                  <a16:creationId xmlns:a16="http://schemas.microsoft.com/office/drawing/2014/main" id="{B00D7AEF-A58E-4025-98F5-19A37CB992DD}"/>
                </a:ext>
              </a:extLst>
            </p:cNvPr>
            <p:cNvPicPr>
              <a:picLocks noChangeAspect="1"/>
            </p:cNvPicPr>
            <p:nvPr/>
          </p:nvPicPr>
          <p:blipFill>
            <a:blip r:embed="rId14"/>
            <a:stretch>
              <a:fillRect/>
            </a:stretch>
          </p:blipFill>
          <p:spPr>
            <a:xfrm>
              <a:off x="4897460" y="3646669"/>
              <a:ext cx="272741" cy="351641"/>
            </a:xfrm>
            <a:prstGeom prst="rect">
              <a:avLst/>
            </a:prstGeom>
          </p:spPr>
        </p:pic>
        <p:sp>
          <p:nvSpPr>
            <p:cNvPr id="190" name="Rectangle: Rounded Corners 189">
              <a:extLst>
                <a:ext uri="{FF2B5EF4-FFF2-40B4-BE49-F238E27FC236}">
                  <a16:creationId xmlns:a16="http://schemas.microsoft.com/office/drawing/2014/main" id="{6060E33E-7665-408E-BEEB-42BB9D041356}"/>
                </a:ext>
              </a:extLst>
            </p:cNvPr>
            <p:cNvSpPr/>
            <p:nvPr/>
          </p:nvSpPr>
          <p:spPr bwMode="auto">
            <a:xfrm rot="16200000">
              <a:off x="4862621" y="3671021"/>
              <a:ext cx="358458" cy="296119"/>
            </a:xfrm>
            <a:prstGeom prst="roundRect">
              <a:avLst/>
            </a:prstGeom>
            <a:solidFill>
              <a:srgbClr val="F2F2F2">
                <a:alpha val="16863"/>
              </a:srgbClr>
            </a:solidFill>
            <a:ln w="9525" cap="flat" cmpd="sng" algn="ctr">
              <a:solidFill>
                <a:schemeClr val="tx1"/>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333">
                <a:latin typeface="Arial" charset="0"/>
                <a:ea typeface="ＭＳ Ｐゴシック" charset="-128"/>
                <a:cs typeface="ＭＳ Ｐゴシック" charset="-128"/>
              </a:endParaRPr>
            </a:p>
          </p:txBody>
        </p:sp>
      </p:grpSp>
      <p:pic>
        <p:nvPicPr>
          <p:cNvPr id="194" name="Picture 193">
            <a:extLst>
              <a:ext uri="{FF2B5EF4-FFF2-40B4-BE49-F238E27FC236}">
                <a16:creationId xmlns:a16="http://schemas.microsoft.com/office/drawing/2014/main" id="{2B911E4F-39AD-4544-8C5C-FC4B986513A2}"/>
              </a:ext>
            </a:extLst>
          </p:cNvPr>
          <p:cNvPicPr/>
          <p:nvPr/>
        </p:nvPicPr>
        <p:blipFill>
          <a:blip r:embed="rId15" cstate="screen">
            <a:extLst>
              <a:ext uri="{28A0092B-C50C-407E-A947-70E740481C1C}">
                <a14:useLocalDpi xmlns:a14="http://schemas.microsoft.com/office/drawing/2010/main" val="0"/>
              </a:ext>
            </a:extLst>
          </a:blip>
          <a:srcRect/>
          <a:stretch>
            <a:fillRect/>
          </a:stretch>
        </p:blipFill>
        <p:spPr bwMode="auto">
          <a:xfrm>
            <a:off x="5056461" y="2888886"/>
            <a:ext cx="737452" cy="970188"/>
          </a:xfrm>
          <a:prstGeom prst="rect">
            <a:avLst/>
          </a:prstGeom>
          <a:noFill/>
          <a:ln>
            <a:noFill/>
          </a:ln>
        </p:spPr>
      </p:pic>
      <p:pic>
        <p:nvPicPr>
          <p:cNvPr id="191" name="Picture 190" descr="SDAssociation_vert_color_cmyk.png">
            <a:extLst>
              <a:ext uri="{FF2B5EF4-FFF2-40B4-BE49-F238E27FC236}">
                <a16:creationId xmlns:a16="http://schemas.microsoft.com/office/drawing/2014/main" id="{3E307C87-EF67-464C-BA60-195667D7BE3E}"/>
              </a:ext>
            </a:extLst>
          </p:cNvPr>
          <p:cNvPicPr>
            <a:picLocks noChangeAspect="1"/>
          </p:cNvPicPr>
          <p:nvPr/>
        </p:nvPicPr>
        <p:blipFill>
          <a:blip r:embed="rId16"/>
          <a:stretch>
            <a:fillRect/>
          </a:stretch>
        </p:blipFill>
        <p:spPr>
          <a:xfrm>
            <a:off x="548087" y="370871"/>
            <a:ext cx="1547471" cy="467329"/>
          </a:xfrm>
          <a:prstGeom prst="rect">
            <a:avLst/>
          </a:prstGeom>
          <a:effectLst/>
        </p:spPr>
      </p:pic>
      <p:sp>
        <p:nvSpPr>
          <p:cNvPr id="195" name="TextBox 194">
            <a:extLst>
              <a:ext uri="{FF2B5EF4-FFF2-40B4-BE49-F238E27FC236}">
                <a16:creationId xmlns:a16="http://schemas.microsoft.com/office/drawing/2014/main" id="{85303BC1-E585-40E7-9686-BEAF61B512AA}"/>
              </a:ext>
            </a:extLst>
          </p:cNvPr>
          <p:cNvSpPr txBox="1"/>
          <p:nvPr/>
        </p:nvSpPr>
        <p:spPr>
          <a:xfrm>
            <a:off x="336408" y="6620618"/>
            <a:ext cx="7066401" cy="246221"/>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70C0"/>
                </a:solidFill>
                <a:effectLst/>
                <a:uLnTx/>
                <a:uFillTx/>
                <a:latin typeface="Arial" charset="0"/>
                <a:ea typeface="ＭＳ Ｐゴシック" charset="-128"/>
              </a:rPr>
              <a:t>SD and related marks and logos are trademarks of SD-3C LLC.  © 2022 SD-3C LLC. All Rights Reserved.</a:t>
            </a:r>
          </a:p>
        </p:txBody>
      </p:sp>
      <p:grpSp>
        <p:nvGrpSpPr>
          <p:cNvPr id="5" name="Group 4">
            <a:extLst>
              <a:ext uri="{FF2B5EF4-FFF2-40B4-BE49-F238E27FC236}">
                <a16:creationId xmlns:a16="http://schemas.microsoft.com/office/drawing/2014/main" id="{91D7A627-F625-4F8C-BA68-B48FBDE31DF3}"/>
              </a:ext>
            </a:extLst>
          </p:cNvPr>
          <p:cNvGrpSpPr/>
          <p:nvPr/>
        </p:nvGrpSpPr>
        <p:grpSpPr>
          <a:xfrm>
            <a:off x="5792942" y="2724519"/>
            <a:ext cx="931111" cy="1235972"/>
            <a:chOff x="5792942" y="2724519"/>
            <a:chExt cx="931111" cy="1235972"/>
          </a:xfrm>
        </p:grpSpPr>
        <p:pic>
          <p:nvPicPr>
            <p:cNvPr id="193" name="Picture 192" descr="Text&#10;&#10;Description automatically generated">
              <a:extLst>
                <a:ext uri="{FF2B5EF4-FFF2-40B4-BE49-F238E27FC236}">
                  <a16:creationId xmlns:a16="http://schemas.microsoft.com/office/drawing/2014/main" id="{0374FDA4-8C30-4D8D-813F-37B35268F16E}"/>
                </a:ext>
              </a:extLst>
            </p:cNvPr>
            <p:cNvPicPr>
              <a:picLocks noChangeAspect="1"/>
            </p:cNvPicPr>
            <p:nvPr/>
          </p:nvPicPr>
          <p:blipFill>
            <a:blip r:embed="rId17"/>
            <a:stretch>
              <a:fillRect/>
            </a:stretch>
          </p:blipFill>
          <p:spPr>
            <a:xfrm>
              <a:off x="5792942" y="2724519"/>
              <a:ext cx="931111" cy="1235972"/>
            </a:xfrm>
            <a:prstGeom prst="rect">
              <a:avLst/>
            </a:prstGeom>
          </p:spPr>
        </p:pic>
        <p:pic>
          <p:nvPicPr>
            <p:cNvPr id="4" name="Picture 3">
              <a:extLst>
                <a:ext uri="{FF2B5EF4-FFF2-40B4-BE49-F238E27FC236}">
                  <a16:creationId xmlns:a16="http://schemas.microsoft.com/office/drawing/2014/main" id="{9BD07F77-E8B5-425A-B94F-467B614310B9}"/>
                </a:ext>
              </a:extLst>
            </p:cNvPr>
            <p:cNvPicPr>
              <a:picLocks noChangeAspect="1"/>
            </p:cNvPicPr>
            <p:nvPr/>
          </p:nvPicPr>
          <p:blipFill>
            <a:blip r:embed="rId18"/>
            <a:stretch>
              <a:fillRect/>
            </a:stretch>
          </p:blipFill>
          <p:spPr>
            <a:xfrm>
              <a:off x="5862533" y="3550337"/>
              <a:ext cx="737453" cy="239633"/>
            </a:xfrm>
            <a:prstGeom prst="rect">
              <a:avLst/>
            </a:prstGeom>
          </p:spPr>
        </p:pic>
      </p:grpSp>
    </p:spTree>
    <p:extLst>
      <p:ext uri="{BB962C8B-B14F-4D97-AF65-F5344CB8AC3E}">
        <p14:creationId xmlns:p14="http://schemas.microsoft.com/office/powerpoint/2010/main" val="966401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500"/>
                                        <p:tgtEl>
                                          <p:spTgt spid="7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par>
                                <p:cTn id="13" presetID="10" presetClass="entr" presetSubtype="0" fill="hold" nodeType="withEffect">
                                  <p:stCondLst>
                                    <p:cond delay="0"/>
                                  </p:stCondLst>
                                  <p:childTnLst>
                                    <p:set>
                                      <p:cBhvr>
                                        <p:cTn id="14" dur="1" fill="hold">
                                          <p:stCondLst>
                                            <p:cond delay="0"/>
                                          </p:stCondLst>
                                        </p:cTn>
                                        <p:tgtEl>
                                          <p:spTgt spid="104"/>
                                        </p:tgtEl>
                                        <p:attrNameLst>
                                          <p:attrName>style.visibility</p:attrName>
                                        </p:attrNameLst>
                                      </p:cBhvr>
                                      <p:to>
                                        <p:strVal val="visible"/>
                                      </p:to>
                                    </p:set>
                                    <p:animEffect transition="in" filter="fade">
                                      <p:cBhvr>
                                        <p:cTn id="15" dur="500"/>
                                        <p:tgtEl>
                                          <p:spTgt spid="104"/>
                                        </p:tgtEl>
                                      </p:cBhvr>
                                    </p:animEffect>
                                  </p:childTnLst>
                                </p:cTn>
                              </p:par>
                              <p:par>
                                <p:cTn id="16" presetID="10" presetClass="entr" presetSubtype="0" fill="hold" nodeType="withEffect">
                                  <p:stCondLst>
                                    <p:cond delay="0"/>
                                  </p:stCondLst>
                                  <p:childTnLst>
                                    <p:set>
                                      <p:cBhvr>
                                        <p:cTn id="17" dur="1" fill="hold">
                                          <p:stCondLst>
                                            <p:cond delay="0"/>
                                          </p:stCondLst>
                                        </p:cTn>
                                        <p:tgtEl>
                                          <p:spTgt spid="41"/>
                                        </p:tgtEl>
                                        <p:attrNameLst>
                                          <p:attrName>style.visibility</p:attrName>
                                        </p:attrNameLst>
                                      </p:cBhvr>
                                      <p:to>
                                        <p:strVal val="visible"/>
                                      </p:to>
                                    </p:set>
                                    <p:animEffect transition="in" filter="fade">
                                      <p:cBhvr>
                                        <p:cTn id="18" dur="500"/>
                                        <p:tgtEl>
                                          <p:spTgt spid="4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nodeType="withEffect">
                                  <p:stCondLst>
                                    <p:cond delay="0"/>
                                  </p:stCondLst>
                                  <p:childTnLst>
                                    <p:set>
                                      <p:cBhvr>
                                        <p:cTn id="25" dur="1" fill="hold">
                                          <p:stCondLst>
                                            <p:cond delay="0"/>
                                          </p:stCondLst>
                                        </p:cTn>
                                        <p:tgtEl>
                                          <p:spTgt spid="65"/>
                                        </p:tgtEl>
                                        <p:attrNameLst>
                                          <p:attrName>style.visibility</p:attrName>
                                        </p:attrNameLst>
                                      </p:cBhvr>
                                      <p:to>
                                        <p:strVal val="visible"/>
                                      </p:to>
                                    </p:set>
                                    <p:animEffect transition="in" filter="fade">
                                      <p:cBhvr>
                                        <p:cTn id="26" dur="500"/>
                                        <p:tgtEl>
                                          <p:spTgt spid="65"/>
                                        </p:tgtEl>
                                      </p:cBhvr>
                                    </p:animEffect>
                                  </p:childTnLst>
                                </p:cTn>
                              </p:par>
                              <p:par>
                                <p:cTn id="27" presetID="10" presetClass="entr" presetSubtype="0" fill="hold" nodeType="with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500"/>
                                        <p:tgtEl>
                                          <p:spTgt spid="36"/>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fade">
                                      <p:cBhvr>
                                        <p:cTn id="34" dur="500"/>
                                        <p:tgtEl>
                                          <p:spTgt spid="39"/>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500"/>
                                        <p:tgtEl>
                                          <p:spTgt spid="40"/>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fade">
                                      <p:cBhvr>
                                        <p:cTn id="44" dur="500"/>
                                        <p:tgtEl>
                                          <p:spTgt spid="44"/>
                                        </p:tgtEl>
                                      </p:cBhvr>
                                    </p:animEffect>
                                  </p:childTnLst>
                                </p:cTn>
                              </p:par>
                            </p:childTnLst>
                          </p:cTn>
                        </p:par>
                      </p:childTnLst>
                    </p:cTn>
                  </p:par>
                  <p:par>
                    <p:cTn id="45" fill="hold">
                      <p:stCondLst>
                        <p:cond delay="indefinite"/>
                      </p:stCondLst>
                      <p:childTnLst>
                        <p:par>
                          <p:cTn id="46" fill="hold">
                            <p:stCondLst>
                              <p:cond delay="0"/>
                            </p:stCondLst>
                            <p:childTnLst>
                              <p:par>
                                <p:cTn id="47" presetID="45" presetClass="entr" presetSubtype="0" fill="hold" nodeType="click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2000"/>
                                        <p:tgtEl>
                                          <p:spTgt spid="5"/>
                                        </p:tgtEl>
                                      </p:cBhvr>
                                    </p:animEffect>
                                    <p:anim calcmode="lin" valueType="num">
                                      <p:cBhvr>
                                        <p:cTn id="50" dur="2000" fill="hold"/>
                                        <p:tgtEl>
                                          <p:spTgt spid="5"/>
                                        </p:tgtEl>
                                        <p:attrNameLst>
                                          <p:attrName>ppt_w</p:attrName>
                                        </p:attrNameLst>
                                      </p:cBhvr>
                                      <p:tavLst>
                                        <p:tav tm="0" fmla="#ppt_w*sin(2.5*pi*$)">
                                          <p:val>
                                            <p:fltVal val="0"/>
                                          </p:val>
                                        </p:tav>
                                        <p:tav tm="100000">
                                          <p:val>
                                            <p:fltVal val="1"/>
                                          </p:val>
                                        </p:tav>
                                      </p:tavLst>
                                    </p:anim>
                                    <p:anim calcmode="lin" valueType="num">
                                      <p:cBhvr>
                                        <p:cTn id="51" dur="2000" fill="hold"/>
                                        <p:tgtEl>
                                          <p:spTgt spid="5"/>
                                        </p:tgtEl>
                                        <p:attrNameLst>
                                          <p:attrName>ppt_h</p:attrName>
                                        </p:attrNameLst>
                                      </p:cBhvr>
                                      <p:tavLst>
                                        <p:tav tm="0">
                                          <p:val>
                                            <p:strVal val="#ppt_h"/>
                                          </p:val>
                                        </p:tav>
                                        <p:tav tm="100000">
                                          <p:val>
                                            <p:strVal val="#ppt_h"/>
                                          </p:val>
                                        </p:tav>
                                      </p:tavLst>
                                    </p:anim>
                                  </p:childTnLst>
                                </p:cTn>
                              </p:par>
                              <p:par>
                                <p:cTn id="52" presetID="45" presetClass="entr" presetSubtype="0" fill="hold" nodeType="withEffect">
                                  <p:stCondLst>
                                    <p:cond delay="0"/>
                                  </p:stCondLst>
                                  <p:childTnLst>
                                    <p:set>
                                      <p:cBhvr>
                                        <p:cTn id="53" dur="1" fill="hold">
                                          <p:stCondLst>
                                            <p:cond delay="0"/>
                                          </p:stCondLst>
                                        </p:cTn>
                                        <p:tgtEl>
                                          <p:spTgt spid="194"/>
                                        </p:tgtEl>
                                        <p:attrNameLst>
                                          <p:attrName>style.visibility</p:attrName>
                                        </p:attrNameLst>
                                      </p:cBhvr>
                                      <p:to>
                                        <p:strVal val="visible"/>
                                      </p:to>
                                    </p:set>
                                    <p:animEffect transition="in" filter="fade">
                                      <p:cBhvr>
                                        <p:cTn id="54" dur="2000"/>
                                        <p:tgtEl>
                                          <p:spTgt spid="194"/>
                                        </p:tgtEl>
                                      </p:cBhvr>
                                    </p:animEffect>
                                    <p:anim calcmode="lin" valueType="num">
                                      <p:cBhvr>
                                        <p:cTn id="55" dur="2000" fill="hold"/>
                                        <p:tgtEl>
                                          <p:spTgt spid="194"/>
                                        </p:tgtEl>
                                        <p:attrNameLst>
                                          <p:attrName>ppt_w</p:attrName>
                                        </p:attrNameLst>
                                      </p:cBhvr>
                                      <p:tavLst>
                                        <p:tav tm="0" fmla="#ppt_w*sin(2.5*pi*$)">
                                          <p:val>
                                            <p:fltVal val="0"/>
                                          </p:val>
                                        </p:tav>
                                        <p:tav tm="100000">
                                          <p:val>
                                            <p:fltVal val="1"/>
                                          </p:val>
                                        </p:tav>
                                      </p:tavLst>
                                    </p:anim>
                                    <p:anim calcmode="lin" valueType="num">
                                      <p:cBhvr>
                                        <p:cTn id="56" dur="2000" fill="hold"/>
                                        <p:tgtEl>
                                          <p:spTgt spid="19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4F4105-13FB-C14C-B23F-0C4CEBA09783}"/>
              </a:ext>
            </a:extLst>
          </p:cNvPr>
          <p:cNvSpPr>
            <a:spLocks noGrp="1"/>
          </p:cNvSpPr>
          <p:nvPr>
            <p:ph type="ctrTitle"/>
          </p:nvPr>
        </p:nvSpPr>
        <p:spPr/>
        <p:txBody>
          <a:bodyPr/>
          <a:lstStyle/>
          <a:p>
            <a:r>
              <a:rPr lang="en-US" dirty="0" smtClean="0"/>
              <a:t>CompactFlash Defined </a:t>
            </a:r>
            <a:r>
              <a:rPr lang="en-US" dirty="0"/>
              <a:t>Form Factors</a:t>
            </a:r>
          </a:p>
        </p:txBody>
      </p:sp>
      <p:sp>
        <p:nvSpPr>
          <p:cNvPr id="3" name="Subtitle 2">
            <a:extLst>
              <a:ext uri="{FF2B5EF4-FFF2-40B4-BE49-F238E27FC236}">
                <a16:creationId xmlns:a16="http://schemas.microsoft.com/office/drawing/2014/main" id="{81782AE5-3939-344C-BEAC-C76BDA12C708}"/>
              </a:ext>
            </a:extLst>
          </p:cNvPr>
          <p:cNvSpPr>
            <a:spLocks noGrp="1"/>
          </p:cNvSpPr>
          <p:nvPr>
            <p:ph type="subTitle" idx="1"/>
          </p:nvPr>
        </p:nvSpPr>
        <p:spPr/>
        <p:txBody>
          <a:bodyPr/>
          <a:lstStyle/>
          <a:p>
            <a:r>
              <a:rPr lang="en-US" dirty="0" smtClean="0"/>
              <a:t>Dave Landsman, </a:t>
            </a:r>
            <a:r>
              <a:rPr lang="en-US" dirty="0"/>
              <a:t>WDC</a:t>
            </a:r>
          </a:p>
        </p:txBody>
      </p:sp>
    </p:spTree>
    <p:extLst>
      <p:ext uri="{BB962C8B-B14F-4D97-AF65-F5344CB8AC3E}">
        <p14:creationId xmlns:p14="http://schemas.microsoft.com/office/powerpoint/2010/main" val="385104390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2F9181-81D2-21FD-EF35-B7971879ECD4}"/>
              </a:ext>
            </a:extLst>
          </p:cNvPr>
          <p:cNvSpPr>
            <a:spLocks noGrp="1"/>
          </p:cNvSpPr>
          <p:nvPr>
            <p:ph type="title"/>
          </p:nvPr>
        </p:nvSpPr>
        <p:spPr>
          <a:xfrm>
            <a:off x="2880647" y="317398"/>
            <a:ext cx="6583104" cy="555839"/>
          </a:xfrm>
        </p:spPr>
        <p:txBody>
          <a:bodyPr>
            <a:noAutofit/>
          </a:bodyPr>
          <a:lstStyle/>
          <a:p>
            <a:r>
              <a:rPr lang="en-US" sz="4000" b="1" dirty="0">
                <a:solidFill>
                  <a:srgbClr val="E32420"/>
                </a:solidFill>
                <a:latin typeface="+mn-lt"/>
              </a:rPr>
              <a:t>CompactFlash Association</a:t>
            </a:r>
          </a:p>
        </p:txBody>
      </p:sp>
      <p:sp>
        <p:nvSpPr>
          <p:cNvPr id="3" name="Content Placeholder 2">
            <a:extLst>
              <a:ext uri="{FF2B5EF4-FFF2-40B4-BE49-F238E27FC236}">
                <a16:creationId xmlns:a16="http://schemas.microsoft.com/office/drawing/2014/main" id="{84C8D687-CF57-8883-8C8F-4B562E86BD83}"/>
              </a:ext>
            </a:extLst>
          </p:cNvPr>
          <p:cNvSpPr>
            <a:spLocks noGrp="1"/>
          </p:cNvSpPr>
          <p:nvPr>
            <p:ph sz="half" idx="1"/>
          </p:nvPr>
        </p:nvSpPr>
        <p:spPr>
          <a:xfrm>
            <a:off x="357200" y="1421798"/>
            <a:ext cx="5662602" cy="4800600"/>
          </a:xfrm>
        </p:spPr>
        <p:txBody>
          <a:bodyPr>
            <a:normAutofit lnSpcReduction="10000"/>
          </a:bodyPr>
          <a:lstStyle/>
          <a:p>
            <a:pPr marL="0" indent="0">
              <a:buNone/>
            </a:pPr>
            <a:r>
              <a:rPr lang="en-US" sz="1600" b="1" dirty="0">
                <a:solidFill>
                  <a:schemeClr val="accent1"/>
                </a:solidFill>
                <a:latin typeface="+mn-lt"/>
              </a:rPr>
              <a:t>Charter</a:t>
            </a:r>
          </a:p>
          <a:p>
            <a:pPr marL="0" indent="0">
              <a:buNone/>
            </a:pPr>
            <a:r>
              <a:rPr lang="en-US" sz="1600" dirty="0">
                <a:solidFill>
                  <a:schemeClr val="accent1"/>
                </a:solidFill>
                <a:latin typeface="+mn-lt"/>
              </a:rPr>
              <a:t>Create a standards-based removable storage ecosystem for the professional/prosumer imaging, automotive/industrial markets.</a:t>
            </a:r>
          </a:p>
          <a:p>
            <a:pPr marL="0" indent="0">
              <a:buNone/>
            </a:pPr>
            <a:r>
              <a:rPr lang="en-US" sz="1600" b="1" dirty="0">
                <a:solidFill>
                  <a:schemeClr val="accent1"/>
                </a:solidFill>
                <a:latin typeface="+mn-lt"/>
              </a:rPr>
              <a:t>History</a:t>
            </a:r>
          </a:p>
          <a:p>
            <a:r>
              <a:rPr lang="en-US" sz="1600" dirty="0">
                <a:solidFill>
                  <a:schemeClr val="accent1"/>
                </a:solidFill>
                <a:latin typeface="+mn-lt"/>
              </a:rPr>
              <a:t>Established 1995 by SanDisk and a group of Consumer Electronics manufacturers during infancy of digital photography to establish the CompactFlash into an industry standard</a:t>
            </a:r>
          </a:p>
          <a:p>
            <a:r>
              <a:rPr lang="en-US" sz="1600" dirty="0">
                <a:solidFill>
                  <a:schemeClr val="accent1"/>
                </a:solidFill>
                <a:latin typeface="+mn-lt"/>
              </a:rPr>
              <a:t>Standards evolved through CFA’s successful 27-year history from PCMCIA to PCIe®+</a:t>
            </a:r>
            <a:r>
              <a:rPr lang="en-US" sz="1600" dirty="0" err="1">
                <a:solidFill>
                  <a:schemeClr val="accent1"/>
                </a:solidFill>
                <a:latin typeface="+mn-lt"/>
              </a:rPr>
              <a:t>NVMe</a:t>
            </a:r>
            <a:r>
              <a:rPr lang="en-US" sz="1600" dirty="0">
                <a:solidFill>
                  <a:schemeClr val="accent1"/>
                </a:solidFill>
                <a:latin typeface="+mn-lt"/>
              </a:rPr>
              <a:t>®.  Widely adopted by professional and prosumer digital cameras and camcorders</a:t>
            </a:r>
          </a:p>
          <a:p>
            <a:pPr marL="0" indent="0">
              <a:buNone/>
            </a:pPr>
            <a:r>
              <a:rPr lang="en-US" sz="1600" b="1" dirty="0">
                <a:solidFill>
                  <a:schemeClr val="accent1"/>
                </a:solidFill>
                <a:latin typeface="+mn-lt"/>
              </a:rPr>
              <a:t>Membership</a:t>
            </a:r>
          </a:p>
          <a:p>
            <a:r>
              <a:rPr lang="en-US" sz="1600" dirty="0">
                <a:solidFill>
                  <a:schemeClr val="accent1"/>
                </a:solidFill>
                <a:latin typeface="+mn-lt"/>
              </a:rPr>
              <a:t>81 Corporate Members consisting of Host, Card, Peripheral and Tester manufactures</a:t>
            </a:r>
          </a:p>
          <a:p>
            <a:r>
              <a:rPr lang="en-US" sz="1600" dirty="0">
                <a:solidFill>
                  <a:schemeClr val="accent1"/>
                </a:solidFill>
                <a:latin typeface="+mn-lt"/>
              </a:rPr>
              <a:t>Americas = 25, Japan = 25, Asia = 20, Europe = 11</a:t>
            </a:r>
          </a:p>
        </p:txBody>
      </p:sp>
      <p:sp>
        <p:nvSpPr>
          <p:cNvPr id="4" name="Content Placeholder 3">
            <a:extLst>
              <a:ext uri="{FF2B5EF4-FFF2-40B4-BE49-F238E27FC236}">
                <a16:creationId xmlns:a16="http://schemas.microsoft.com/office/drawing/2014/main" id="{1D0B816C-CAB7-FAB1-C270-B45379A655F2}"/>
              </a:ext>
            </a:extLst>
          </p:cNvPr>
          <p:cNvSpPr>
            <a:spLocks noGrp="1"/>
          </p:cNvSpPr>
          <p:nvPr>
            <p:ph sz="half" idx="2"/>
          </p:nvPr>
        </p:nvSpPr>
        <p:spPr>
          <a:xfrm>
            <a:off x="6172199" y="1421798"/>
            <a:ext cx="5739715" cy="4589822"/>
          </a:xfrm>
        </p:spPr>
        <p:txBody>
          <a:bodyPr>
            <a:normAutofit lnSpcReduction="10000"/>
          </a:bodyPr>
          <a:lstStyle/>
          <a:p>
            <a:pPr marL="0" indent="0">
              <a:buNone/>
            </a:pPr>
            <a:r>
              <a:rPr lang="en-US" sz="1600" b="1" dirty="0">
                <a:solidFill>
                  <a:schemeClr val="accent1"/>
                </a:solidFill>
                <a:latin typeface="+mn-lt"/>
              </a:rPr>
              <a:t>Addressable Markets</a:t>
            </a:r>
          </a:p>
          <a:p>
            <a:pPr marL="0" indent="0">
              <a:buNone/>
            </a:pPr>
            <a:r>
              <a:rPr lang="en-US" sz="1600" b="1" dirty="0">
                <a:solidFill>
                  <a:schemeClr val="accent1"/>
                </a:solidFill>
                <a:latin typeface="+mn-lt"/>
              </a:rPr>
              <a:t>Professional Imaging</a:t>
            </a:r>
          </a:p>
          <a:p>
            <a:r>
              <a:rPr lang="en-US" sz="1600" dirty="0">
                <a:solidFill>
                  <a:schemeClr val="accent1"/>
                </a:solidFill>
                <a:latin typeface="+mn-lt"/>
              </a:rPr>
              <a:t>Renowned professional photo and video camera manufacturers have been loyal to CompactFlash since its inception for its performance, capacity, and reliability</a:t>
            </a:r>
          </a:p>
          <a:p>
            <a:endParaRPr lang="en-US" sz="1600" dirty="0">
              <a:solidFill>
                <a:schemeClr val="accent1"/>
              </a:solidFill>
              <a:latin typeface="+mn-lt"/>
            </a:endParaRPr>
          </a:p>
          <a:p>
            <a:endParaRPr lang="en-US" sz="1600" dirty="0">
              <a:solidFill>
                <a:schemeClr val="accent1"/>
              </a:solidFill>
              <a:latin typeface="+mn-lt"/>
            </a:endParaRPr>
          </a:p>
          <a:p>
            <a:pPr marL="0" indent="0">
              <a:buNone/>
            </a:pPr>
            <a:endParaRPr lang="en-US" sz="1600" b="1" dirty="0">
              <a:solidFill>
                <a:schemeClr val="accent1"/>
              </a:solidFill>
              <a:latin typeface="+mn-lt"/>
            </a:endParaRPr>
          </a:p>
          <a:p>
            <a:pPr marL="0" indent="0">
              <a:buNone/>
            </a:pPr>
            <a:endParaRPr lang="en-US" sz="1600" b="1" dirty="0">
              <a:solidFill>
                <a:schemeClr val="accent1"/>
              </a:solidFill>
              <a:latin typeface="+mn-lt"/>
            </a:endParaRPr>
          </a:p>
          <a:p>
            <a:pPr marL="0" indent="0">
              <a:buNone/>
            </a:pPr>
            <a:endParaRPr lang="en-US" sz="1600" b="1" dirty="0">
              <a:solidFill>
                <a:schemeClr val="accent1"/>
              </a:solidFill>
              <a:latin typeface="+mn-lt"/>
            </a:endParaRPr>
          </a:p>
          <a:p>
            <a:pPr marL="0" indent="0">
              <a:buNone/>
            </a:pPr>
            <a:endParaRPr lang="en-US" sz="1600" b="1" dirty="0">
              <a:solidFill>
                <a:schemeClr val="accent1"/>
              </a:solidFill>
              <a:latin typeface="+mn-lt"/>
            </a:endParaRPr>
          </a:p>
          <a:p>
            <a:pPr marL="0" indent="0">
              <a:buNone/>
            </a:pPr>
            <a:endParaRPr lang="en-US" sz="1600" b="1" dirty="0">
              <a:solidFill>
                <a:schemeClr val="accent1"/>
              </a:solidFill>
              <a:latin typeface="+mn-lt"/>
            </a:endParaRPr>
          </a:p>
          <a:p>
            <a:pPr marL="0" indent="0">
              <a:buNone/>
            </a:pPr>
            <a:endParaRPr lang="en-US" sz="1600" b="1" dirty="0">
              <a:solidFill>
                <a:schemeClr val="accent1"/>
              </a:solidFill>
              <a:latin typeface="+mn-lt"/>
            </a:endParaRPr>
          </a:p>
          <a:p>
            <a:pPr marL="0" indent="0">
              <a:buNone/>
            </a:pPr>
            <a:r>
              <a:rPr lang="en-US" sz="1600" b="1" dirty="0">
                <a:solidFill>
                  <a:schemeClr val="accent1"/>
                </a:solidFill>
                <a:latin typeface="+mn-lt"/>
              </a:rPr>
              <a:t>Automotive and Industrial</a:t>
            </a:r>
          </a:p>
          <a:p>
            <a:r>
              <a:rPr lang="en-US" sz="1600" dirty="0">
                <a:solidFill>
                  <a:schemeClr val="accent1"/>
                </a:solidFill>
                <a:latin typeface="+mn-lt"/>
              </a:rPr>
              <a:t>Data acquisition, analysis, and storage is key to AI-based industrial and autonomous transportation applications</a:t>
            </a:r>
          </a:p>
        </p:txBody>
      </p:sp>
      <p:pic>
        <p:nvPicPr>
          <p:cNvPr id="1038" name="Picture 14">
            <a:extLst>
              <a:ext uri="{FF2B5EF4-FFF2-40B4-BE49-F238E27FC236}">
                <a16:creationId xmlns:a16="http://schemas.microsoft.com/office/drawing/2014/main" id="{BEC3D975-CA2D-083D-AC29-21DC6D90826B}"/>
              </a:ext>
            </a:extLst>
          </p:cNvPr>
          <p:cNvPicPr>
            <a:picLocks noChangeAspect="1" noChangeArrowheads="1"/>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9389738" y="4051579"/>
            <a:ext cx="1654762" cy="1102834"/>
          </a:xfrm>
          <a:prstGeom prst="rect">
            <a:avLst/>
          </a:prstGeom>
          <a:noFill/>
          <a:extLst>
            <a:ext uri="{909E8E84-426E-40DD-AFC4-6F175D3DCCD1}">
              <a14:hiddenFill xmlns:a14="http://schemas.microsoft.com/office/drawing/2010/main">
                <a:solidFill>
                  <a:srgbClr val="FFFFFF"/>
                </a:solidFill>
              </a14:hiddenFill>
            </a:ext>
          </a:extLst>
        </p:spPr>
      </p:pic>
      <p:sp>
        <p:nvSpPr>
          <p:cNvPr id="8" name="AutoShape 18" descr="AMIRA">
            <a:extLst>
              <a:ext uri="{FF2B5EF4-FFF2-40B4-BE49-F238E27FC236}">
                <a16:creationId xmlns:a16="http://schemas.microsoft.com/office/drawing/2014/main" id="{83F24602-2732-EE11-1C7A-A073A8B93830}"/>
              </a:ext>
            </a:extLst>
          </p:cNvPr>
          <p:cNvSpPr>
            <a:spLocks noChangeAspect="1" noChangeArrowheads="1"/>
          </p:cNvSpPr>
          <p:nvPr/>
        </p:nvSpPr>
        <p:spPr bwMode="auto">
          <a:xfrm>
            <a:off x="5943600" y="3251886"/>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44" name="Picture 20">
            <a:extLst>
              <a:ext uri="{FF2B5EF4-FFF2-40B4-BE49-F238E27FC236}">
                <a16:creationId xmlns:a16="http://schemas.microsoft.com/office/drawing/2014/main" id="{6BDAC009-0DE5-BDB7-1536-F0F37381E914}"/>
              </a:ext>
            </a:extLst>
          </p:cNvPr>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6823401" y="4075093"/>
            <a:ext cx="2498595" cy="1084026"/>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a:extLst>
              <a:ext uri="{FF2B5EF4-FFF2-40B4-BE49-F238E27FC236}">
                <a16:creationId xmlns:a16="http://schemas.microsoft.com/office/drawing/2014/main" id="{2B4FF48B-1FBD-D223-5A68-53645FE7A6E9}"/>
              </a:ext>
            </a:extLst>
          </p:cNvPr>
          <p:cNvPicPr>
            <a:picLocks noChangeAspect="1" noChangeArrowheads="1"/>
          </p:cNvPicPr>
          <p:nvPr/>
        </p:nvPicPr>
        <p:blipFill>
          <a:blip r:embed="rId4" cstate="screen">
            <a:extLst>
              <a:ext uri="{28A0092B-C50C-407E-A947-70E740481C1C}">
                <a14:useLocalDpi xmlns:a14="http://schemas.microsoft.com/office/drawing/2010/main" val="0"/>
              </a:ext>
            </a:extLst>
          </a:blip>
          <a:srcRect/>
          <a:stretch>
            <a:fillRect/>
          </a:stretch>
        </p:blipFill>
        <p:spPr bwMode="auto">
          <a:xfrm>
            <a:off x="6773285" y="3041742"/>
            <a:ext cx="814162" cy="77097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9B3EAA9A-22E9-33F3-9613-5840A1762F3A}"/>
              </a:ext>
            </a:extLst>
          </p:cNvPr>
          <p:cNvPicPr>
            <a:picLocks noChangeAspect="1" noChangeArrowheads="1"/>
          </p:cNvPicPr>
          <p:nvPr/>
        </p:nvPicPr>
        <p:blipFill>
          <a:blip r:embed="rId5" cstate="screen">
            <a:extLst>
              <a:ext uri="{28A0092B-C50C-407E-A947-70E740481C1C}">
                <a14:useLocalDpi xmlns:a14="http://schemas.microsoft.com/office/drawing/2010/main" val="0"/>
              </a:ext>
            </a:extLst>
          </a:blip>
          <a:srcRect/>
          <a:stretch>
            <a:fillRect/>
          </a:stretch>
        </p:blipFill>
        <p:spPr bwMode="auto">
          <a:xfrm>
            <a:off x="7974999" y="3041741"/>
            <a:ext cx="778274" cy="77097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1BA322A4-A9D0-D7CC-2ED6-53BAA177AA34}"/>
              </a:ext>
            </a:extLst>
          </p:cNvPr>
          <p:cNvPicPr>
            <a:picLocks noChangeAspect="1" noChangeArrowheads="1"/>
          </p:cNvPicPr>
          <p:nvPr/>
        </p:nvPicPr>
        <p:blipFill>
          <a:blip r:embed="rId6" cstate="screen">
            <a:extLst>
              <a:ext uri="{28A0092B-C50C-407E-A947-70E740481C1C}">
                <a14:useLocalDpi xmlns:a14="http://schemas.microsoft.com/office/drawing/2010/main" val="0"/>
              </a:ext>
            </a:extLst>
          </a:blip>
          <a:srcRect/>
          <a:stretch>
            <a:fillRect/>
          </a:stretch>
        </p:blipFill>
        <p:spPr bwMode="auto">
          <a:xfrm>
            <a:off x="9140825" y="2992315"/>
            <a:ext cx="983188" cy="87831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RED DIGITAL CINEMA V-RAPTOR XL 8K VV DSMC3 Cinema Camera">
            <a:extLst>
              <a:ext uri="{FF2B5EF4-FFF2-40B4-BE49-F238E27FC236}">
                <a16:creationId xmlns:a16="http://schemas.microsoft.com/office/drawing/2014/main" id="{531E33DB-CEA1-21E0-8C6A-A62ED98DE6A6}"/>
              </a:ext>
            </a:extLst>
          </p:cNvPr>
          <p:cNvPicPr>
            <a:picLocks noChangeAspect="1" noChangeArrowheads="1"/>
          </p:cNvPicPr>
          <p:nvPr/>
        </p:nvPicPr>
        <p:blipFill>
          <a:blip r:embed="rId7" cstate="screen">
            <a:extLst>
              <a:ext uri="{28A0092B-C50C-407E-A947-70E740481C1C}">
                <a14:useLocalDpi xmlns:a14="http://schemas.microsoft.com/office/drawing/2010/main" val="0"/>
              </a:ext>
            </a:extLst>
          </a:blip>
          <a:srcRect/>
          <a:stretch>
            <a:fillRect/>
          </a:stretch>
        </p:blipFill>
        <p:spPr bwMode="auto">
          <a:xfrm>
            <a:off x="10511564" y="2883029"/>
            <a:ext cx="1024882" cy="102488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Logo, company name&#10;&#10;Description automatically generated">
            <a:extLst>
              <a:ext uri="{FF2B5EF4-FFF2-40B4-BE49-F238E27FC236}">
                <a16:creationId xmlns:a16="http://schemas.microsoft.com/office/drawing/2014/main" id="{15343909-301A-4AD0-9D8A-10EB65313D97}"/>
              </a:ext>
            </a:extLst>
          </p:cNvPr>
          <p:cNvPicPr>
            <a:picLocks noChangeAspect="1"/>
          </p:cNvPicPr>
          <p:nvPr/>
        </p:nvPicPr>
        <p:blipFill>
          <a:blip r:embed="rId8" cstate="screen">
            <a:extLst>
              <a:ext uri="{28A0092B-C50C-407E-A947-70E740481C1C}">
                <a14:useLocalDpi xmlns:a14="http://schemas.microsoft.com/office/drawing/2010/main" val="0"/>
              </a:ext>
            </a:extLst>
          </a:blip>
          <a:stretch>
            <a:fillRect/>
          </a:stretch>
        </p:blipFill>
        <p:spPr>
          <a:xfrm>
            <a:off x="100349" y="61021"/>
            <a:ext cx="1226039" cy="917890"/>
          </a:xfrm>
          <a:prstGeom prst="rect">
            <a:avLst/>
          </a:prstGeom>
        </p:spPr>
      </p:pic>
      <p:grpSp>
        <p:nvGrpSpPr>
          <p:cNvPr id="13" name="Group 12">
            <a:extLst>
              <a:ext uri="{FF2B5EF4-FFF2-40B4-BE49-F238E27FC236}">
                <a16:creationId xmlns:a16="http://schemas.microsoft.com/office/drawing/2014/main" id="{7BD45CAB-C3B3-4519-860C-B83147E513A2}"/>
              </a:ext>
            </a:extLst>
          </p:cNvPr>
          <p:cNvGrpSpPr>
            <a:grpSpLocks noChangeAspect="1"/>
          </p:cNvGrpSpPr>
          <p:nvPr/>
        </p:nvGrpSpPr>
        <p:grpSpPr>
          <a:xfrm>
            <a:off x="3888481" y="6166213"/>
            <a:ext cx="5480595" cy="678400"/>
            <a:chOff x="976027" y="-18860"/>
            <a:chExt cx="10305259" cy="1275607"/>
          </a:xfrm>
        </p:grpSpPr>
        <p:pic>
          <p:nvPicPr>
            <p:cNvPr id="14" name="Picture 13" descr="Logo&#10;&#10;Description automatically generated">
              <a:extLst>
                <a:ext uri="{FF2B5EF4-FFF2-40B4-BE49-F238E27FC236}">
                  <a16:creationId xmlns:a16="http://schemas.microsoft.com/office/drawing/2014/main" id="{54ECA468-909C-437B-A1A8-4D5D6B61B043}"/>
                </a:ext>
              </a:extLst>
            </p:cNvPr>
            <p:cNvPicPr>
              <a:picLocks noChangeAspect="1"/>
            </p:cNvPicPr>
            <p:nvPr userDrawn="1"/>
          </p:nvPicPr>
          <p:blipFill>
            <a:blip r:embed="rId9" cstate="screen">
              <a:extLst>
                <a:ext uri="{28A0092B-C50C-407E-A947-70E740481C1C}">
                  <a14:useLocalDpi xmlns:a14="http://schemas.microsoft.com/office/drawing/2010/main" val="0"/>
                </a:ext>
              </a:extLst>
            </a:blip>
            <a:stretch>
              <a:fillRect/>
            </a:stretch>
          </p:blipFill>
          <p:spPr>
            <a:xfrm>
              <a:off x="10275354" y="136525"/>
              <a:ext cx="1005932" cy="1005932"/>
            </a:xfrm>
            <a:prstGeom prst="rect">
              <a:avLst/>
            </a:prstGeom>
          </p:spPr>
        </p:pic>
        <p:pic>
          <p:nvPicPr>
            <p:cNvPr id="15" name="Picture 14" descr="A red and white sign&#10;&#10;Description automatically generated with low confidence">
              <a:extLst>
                <a:ext uri="{FF2B5EF4-FFF2-40B4-BE49-F238E27FC236}">
                  <a16:creationId xmlns:a16="http://schemas.microsoft.com/office/drawing/2014/main" id="{6A565190-8620-4C1E-8859-51A51BDDAD50}"/>
                </a:ext>
              </a:extLst>
            </p:cNvPr>
            <p:cNvPicPr>
              <a:picLocks noChangeAspect="1"/>
            </p:cNvPicPr>
            <p:nvPr userDrawn="1"/>
          </p:nvPicPr>
          <p:blipFill>
            <a:blip r:embed="rId10" cstate="screen">
              <a:extLst>
                <a:ext uri="{28A0092B-C50C-407E-A947-70E740481C1C}">
                  <a14:useLocalDpi xmlns:a14="http://schemas.microsoft.com/office/drawing/2010/main" val="0"/>
                </a:ext>
              </a:extLst>
            </a:blip>
            <a:stretch>
              <a:fillRect/>
            </a:stretch>
          </p:blipFill>
          <p:spPr>
            <a:xfrm>
              <a:off x="2637854" y="-18860"/>
              <a:ext cx="1297227" cy="1275607"/>
            </a:xfrm>
            <a:prstGeom prst="rect">
              <a:avLst/>
            </a:prstGeom>
          </p:spPr>
        </p:pic>
        <p:pic>
          <p:nvPicPr>
            <p:cNvPr id="16" name="Picture 15" descr="Logo, company name&#10;&#10;Description automatically generated">
              <a:extLst>
                <a:ext uri="{FF2B5EF4-FFF2-40B4-BE49-F238E27FC236}">
                  <a16:creationId xmlns:a16="http://schemas.microsoft.com/office/drawing/2014/main" id="{8C376ECA-A7EC-4781-A149-CE5EB33918C7}"/>
                </a:ext>
              </a:extLst>
            </p:cNvPr>
            <p:cNvPicPr>
              <a:picLocks noChangeAspect="1"/>
            </p:cNvPicPr>
            <p:nvPr userDrawn="1"/>
          </p:nvPicPr>
          <p:blipFill>
            <a:blip r:embed="rId11" cstate="screen">
              <a:extLst>
                <a:ext uri="{28A0092B-C50C-407E-A947-70E740481C1C}">
                  <a14:useLocalDpi xmlns:a14="http://schemas.microsoft.com/office/drawing/2010/main" val="0"/>
                </a:ext>
              </a:extLst>
            </a:blip>
            <a:stretch>
              <a:fillRect/>
            </a:stretch>
          </p:blipFill>
          <p:spPr>
            <a:xfrm>
              <a:off x="4525807" y="-8010"/>
              <a:ext cx="1410031" cy="1240827"/>
            </a:xfrm>
            <a:prstGeom prst="rect">
              <a:avLst/>
            </a:prstGeom>
          </p:spPr>
        </p:pic>
        <p:pic>
          <p:nvPicPr>
            <p:cNvPr id="17" name="Picture 16" descr="A picture containing text, clipart&#10;&#10;Description automatically generated">
              <a:extLst>
                <a:ext uri="{FF2B5EF4-FFF2-40B4-BE49-F238E27FC236}">
                  <a16:creationId xmlns:a16="http://schemas.microsoft.com/office/drawing/2014/main" id="{117AF96C-187B-4E9A-947C-F740680C6864}"/>
                </a:ext>
              </a:extLst>
            </p:cNvPr>
            <p:cNvPicPr>
              <a:picLocks noChangeAspect="1"/>
            </p:cNvPicPr>
            <p:nvPr userDrawn="1"/>
          </p:nvPicPr>
          <p:blipFill>
            <a:blip r:embed="rId12" cstate="screen">
              <a:extLst>
                <a:ext uri="{28A0092B-C50C-407E-A947-70E740481C1C}">
                  <a14:useLocalDpi xmlns:a14="http://schemas.microsoft.com/office/drawing/2010/main" val="0"/>
                </a:ext>
              </a:extLst>
            </a:blip>
            <a:stretch>
              <a:fillRect/>
            </a:stretch>
          </p:blipFill>
          <p:spPr>
            <a:xfrm>
              <a:off x="6426426" y="473599"/>
              <a:ext cx="1219379" cy="290688"/>
            </a:xfrm>
            <a:prstGeom prst="rect">
              <a:avLst/>
            </a:prstGeom>
          </p:spPr>
        </p:pic>
        <p:pic>
          <p:nvPicPr>
            <p:cNvPr id="18" name="Picture 17" descr="Logo, company name&#10;&#10;Description automatically generated">
              <a:extLst>
                <a:ext uri="{FF2B5EF4-FFF2-40B4-BE49-F238E27FC236}">
                  <a16:creationId xmlns:a16="http://schemas.microsoft.com/office/drawing/2014/main" id="{46AD0BCD-46F5-4F7D-A66E-C72D6D4F3103}"/>
                </a:ext>
              </a:extLst>
            </p:cNvPr>
            <p:cNvPicPr>
              <a:picLocks noChangeAspect="1"/>
            </p:cNvPicPr>
            <p:nvPr userDrawn="1"/>
          </p:nvPicPr>
          <p:blipFill>
            <a:blip r:embed="rId13" cstate="screen">
              <a:extLst>
                <a:ext uri="{28A0092B-C50C-407E-A947-70E740481C1C}">
                  <a14:useLocalDpi xmlns:a14="http://schemas.microsoft.com/office/drawing/2010/main" val="0"/>
                </a:ext>
              </a:extLst>
            </a:blip>
            <a:stretch>
              <a:fillRect/>
            </a:stretch>
          </p:blipFill>
          <p:spPr>
            <a:xfrm>
              <a:off x="976027" y="166123"/>
              <a:ext cx="887845" cy="892559"/>
            </a:xfrm>
            <a:prstGeom prst="rect">
              <a:avLst/>
            </a:prstGeom>
          </p:spPr>
        </p:pic>
        <p:pic>
          <p:nvPicPr>
            <p:cNvPr id="19" name="Picture 18" descr="Logo, company name&#10;&#10;Description automatically generated">
              <a:extLst>
                <a:ext uri="{FF2B5EF4-FFF2-40B4-BE49-F238E27FC236}">
                  <a16:creationId xmlns:a16="http://schemas.microsoft.com/office/drawing/2014/main" id="{E49A30EC-3C9D-4CF2-80AB-EE9700BD2B12}"/>
                </a:ext>
              </a:extLst>
            </p:cNvPr>
            <p:cNvPicPr>
              <a:picLocks noChangeAspect="1"/>
            </p:cNvPicPr>
            <p:nvPr userDrawn="1"/>
          </p:nvPicPr>
          <p:blipFill>
            <a:blip r:embed="rId14" cstate="screen">
              <a:extLst>
                <a:ext uri="{28A0092B-C50C-407E-A947-70E740481C1C}">
                  <a14:useLocalDpi xmlns:a14="http://schemas.microsoft.com/office/drawing/2010/main" val="0"/>
                </a:ext>
              </a:extLst>
            </a:blip>
            <a:stretch>
              <a:fillRect/>
            </a:stretch>
          </p:blipFill>
          <p:spPr>
            <a:xfrm>
              <a:off x="8326315" y="45837"/>
              <a:ext cx="1127669" cy="1166427"/>
            </a:xfrm>
            <a:prstGeom prst="rect">
              <a:avLst/>
            </a:prstGeom>
          </p:spPr>
        </p:pic>
      </p:grpSp>
      <p:cxnSp>
        <p:nvCxnSpPr>
          <p:cNvPr id="20" name="Straight Connector 19">
            <a:extLst>
              <a:ext uri="{FF2B5EF4-FFF2-40B4-BE49-F238E27FC236}">
                <a16:creationId xmlns:a16="http://schemas.microsoft.com/office/drawing/2014/main" id="{1A0F951E-35C6-4020-95D0-F60E40A54E58}"/>
              </a:ext>
            </a:extLst>
          </p:cNvPr>
          <p:cNvCxnSpPr/>
          <p:nvPr/>
        </p:nvCxnSpPr>
        <p:spPr>
          <a:xfrm>
            <a:off x="254977" y="1160586"/>
            <a:ext cx="11779548"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124008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C55EE85B-950D-9DD7-7DA4-04BB5122E5BA}"/>
              </a:ext>
            </a:extLst>
          </p:cNvPr>
          <p:cNvSpPr/>
          <p:nvPr/>
        </p:nvSpPr>
        <p:spPr>
          <a:xfrm>
            <a:off x="7645352" y="1482980"/>
            <a:ext cx="1062169" cy="1581832"/>
          </a:xfrm>
          <a:prstGeom prst="roundRect">
            <a:avLst>
              <a:gd name="adj" fmla="val 3713"/>
            </a:avLst>
          </a:prstGeom>
          <a:solidFill>
            <a:schemeClr val="tx1">
              <a:lumMod val="85000"/>
              <a:lumOff val="1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7" name="Object 6">
            <a:extLst>
              <a:ext uri="{FF2B5EF4-FFF2-40B4-BE49-F238E27FC236}">
                <a16:creationId xmlns:a16="http://schemas.microsoft.com/office/drawing/2014/main" id="{D4A31237-83ED-E1C3-9565-1C6B275AD453}"/>
              </a:ext>
            </a:extLst>
          </p:cNvPr>
          <p:cNvGraphicFramePr>
            <a:graphicFrameLocks noChangeAspect="1"/>
          </p:cNvGraphicFramePr>
          <p:nvPr>
            <p:extLst/>
          </p:nvPr>
        </p:nvGraphicFramePr>
        <p:xfrm>
          <a:off x="1242153" y="3125783"/>
          <a:ext cx="7637462" cy="2952750"/>
        </p:xfrm>
        <a:graphic>
          <a:graphicData uri="http://schemas.openxmlformats.org/presentationml/2006/ole">
            <mc:AlternateContent xmlns:mc="http://schemas.openxmlformats.org/markup-compatibility/2006">
              <mc:Choice xmlns:v="urn:schemas-microsoft-com:vml" Requires="v">
                <p:oleObj spid="_x0000_s1029" name="Worksheet" r:id="rId4" imgW="6229165" imgH="2409759" progId="Excel.Sheet.12">
                  <p:embed/>
                </p:oleObj>
              </mc:Choice>
              <mc:Fallback>
                <p:oleObj name="Worksheet" r:id="rId4" imgW="6229165" imgH="2409759" progId="Excel.Sheet.12">
                  <p:embed/>
                  <p:pic>
                    <p:nvPicPr>
                      <p:cNvPr id="7" name="Object 6">
                        <a:extLst>
                          <a:ext uri="{FF2B5EF4-FFF2-40B4-BE49-F238E27FC236}">
                            <a16:creationId xmlns:a16="http://schemas.microsoft.com/office/drawing/2014/main" id="{D4A31237-83ED-E1C3-9565-1C6B275AD453}"/>
                          </a:ext>
                        </a:extLst>
                      </p:cNvPr>
                      <p:cNvPicPr/>
                      <p:nvPr/>
                    </p:nvPicPr>
                    <p:blipFill>
                      <a:blip r:embed="rId5"/>
                      <a:stretch>
                        <a:fillRect/>
                      </a:stretch>
                    </p:blipFill>
                    <p:spPr>
                      <a:xfrm>
                        <a:off x="1242153" y="3125783"/>
                        <a:ext cx="7637462" cy="2952750"/>
                      </a:xfrm>
                      <a:prstGeom prst="rect">
                        <a:avLst/>
                      </a:prstGeom>
                    </p:spPr>
                  </p:pic>
                </p:oleObj>
              </mc:Fallback>
            </mc:AlternateContent>
          </a:graphicData>
        </a:graphic>
      </p:graphicFrame>
      <p:pic>
        <p:nvPicPr>
          <p:cNvPr id="2050" name="Picture 2" descr="Sony 160GB CFexpress Type A TOUGH Memory Card">
            <a:extLst>
              <a:ext uri="{FF2B5EF4-FFF2-40B4-BE49-F238E27FC236}">
                <a16:creationId xmlns:a16="http://schemas.microsoft.com/office/drawing/2014/main" id="{6744B9D1-4609-57FE-3FA7-25005F54D0C5}"/>
              </a:ext>
            </a:extLst>
          </p:cNvPr>
          <p:cNvPicPr>
            <a:picLocks noChangeAspect="1" noChangeArrowheads="1"/>
          </p:cNvPicPr>
          <p:nvPr/>
        </p:nvPicPr>
        <p:blipFill>
          <a:blip r:embed="rId6" cstate="screen">
            <a:extLst>
              <a:ext uri="{28A0092B-C50C-407E-A947-70E740481C1C}">
                <a14:useLocalDpi xmlns:a14="http://schemas.microsoft.com/office/drawing/2010/main" val="0"/>
              </a:ext>
            </a:extLst>
          </a:blip>
          <a:srcRect/>
          <a:stretch>
            <a:fillRect/>
          </a:stretch>
        </p:blipFill>
        <p:spPr bwMode="auto">
          <a:xfrm>
            <a:off x="5238455" y="2464112"/>
            <a:ext cx="600700" cy="6007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ProGrade Digital 650GB CFexpress 2.0 Type B Cobalt PGCFX650GCPBH">
            <a:extLst>
              <a:ext uri="{FF2B5EF4-FFF2-40B4-BE49-F238E27FC236}">
                <a16:creationId xmlns:a16="http://schemas.microsoft.com/office/drawing/2014/main" id="{4DCFE7DD-9765-A9E2-ADAA-28A338988E61}"/>
              </a:ext>
            </a:extLst>
          </p:cNvPr>
          <p:cNvPicPr>
            <a:picLocks noChangeAspect="1" noChangeArrowheads="1"/>
          </p:cNvPicPr>
          <p:nvPr/>
        </p:nvPicPr>
        <p:blipFill>
          <a:blip r:embed="rId7" cstate="screen">
            <a:extLst>
              <a:ext uri="{28A0092B-C50C-407E-A947-70E740481C1C}">
                <a14:useLocalDpi xmlns:a14="http://schemas.microsoft.com/office/drawing/2010/main" val="0"/>
              </a:ext>
            </a:extLst>
          </a:blip>
          <a:srcRect/>
          <a:stretch>
            <a:fillRect/>
          </a:stretch>
        </p:blipFill>
        <p:spPr bwMode="auto">
          <a:xfrm>
            <a:off x="6352499" y="2040911"/>
            <a:ext cx="1023901" cy="1023901"/>
          </a:xfrm>
          <a:prstGeom prst="rect">
            <a:avLst/>
          </a:prstGeom>
          <a:noFill/>
          <a:extLst>
            <a:ext uri="{909E8E84-426E-40DD-AFC4-6F175D3DCCD1}">
              <a14:hiddenFill xmlns:a14="http://schemas.microsoft.com/office/drawing/2010/main">
                <a:solidFill>
                  <a:srgbClr val="FFFFFF"/>
                </a:solidFill>
              </a14:hiddenFill>
            </a:ext>
          </a:extLst>
        </p:spPr>
      </p:pic>
      <p:sp>
        <p:nvSpPr>
          <p:cNvPr id="10" name="Rounded Rectangle 9">
            <a:extLst>
              <a:ext uri="{FF2B5EF4-FFF2-40B4-BE49-F238E27FC236}">
                <a16:creationId xmlns:a16="http://schemas.microsoft.com/office/drawing/2014/main" id="{633F24B8-24EB-F805-C1D8-67688522B3DA}"/>
              </a:ext>
            </a:extLst>
          </p:cNvPr>
          <p:cNvSpPr/>
          <p:nvPr/>
        </p:nvSpPr>
        <p:spPr>
          <a:xfrm>
            <a:off x="7721722" y="1753036"/>
            <a:ext cx="909429" cy="1258774"/>
          </a:xfrm>
          <a:prstGeom prst="roundRect">
            <a:avLst>
              <a:gd name="adj" fmla="val 3713"/>
            </a:avLst>
          </a:prstGeom>
          <a:solidFill>
            <a:srgbClr val="C9CA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7">
            <a:extLst>
              <a:ext uri="{FF2B5EF4-FFF2-40B4-BE49-F238E27FC236}">
                <a16:creationId xmlns:a16="http://schemas.microsoft.com/office/drawing/2014/main" id="{2D9AAC06-2A25-777B-C44E-D71434551014}"/>
              </a:ext>
            </a:extLst>
          </p:cNvPr>
          <p:cNvGrpSpPr>
            <a:grpSpLocks noChangeAspect="1"/>
          </p:cNvGrpSpPr>
          <p:nvPr/>
        </p:nvGrpSpPr>
        <p:grpSpPr>
          <a:xfrm>
            <a:off x="8947505" y="1382345"/>
            <a:ext cx="2265555" cy="4745465"/>
            <a:chOff x="9553724" y="1074821"/>
            <a:chExt cx="2415255" cy="5059029"/>
          </a:xfrm>
        </p:grpSpPr>
        <p:pic>
          <p:nvPicPr>
            <p:cNvPr id="2056" name="Picture 8">
              <a:extLst>
                <a:ext uri="{FF2B5EF4-FFF2-40B4-BE49-F238E27FC236}">
                  <a16:creationId xmlns:a16="http://schemas.microsoft.com/office/drawing/2014/main" id="{CF5BD04D-93AF-9D2D-7568-DA24F5040465}"/>
                </a:ext>
              </a:extLst>
            </p:cNvPr>
            <p:cNvPicPr>
              <a:picLocks noChangeAspect="1" noChangeArrowheads="1"/>
            </p:cNvPicPr>
            <p:nvPr/>
          </p:nvPicPr>
          <p:blipFill>
            <a:blip r:embed="rId8" cstate="screen">
              <a:extLst>
                <a:ext uri="{28A0092B-C50C-407E-A947-70E740481C1C}">
                  <a14:useLocalDpi xmlns:a14="http://schemas.microsoft.com/office/drawing/2010/main" val="0"/>
                </a:ext>
              </a:extLst>
            </a:blip>
            <a:srcRect/>
            <a:stretch>
              <a:fillRect/>
            </a:stretch>
          </p:blipFill>
          <p:spPr bwMode="auto">
            <a:xfrm>
              <a:off x="9702982" y="3541552"/>
              <a:ext cx="1146401" cy="1409750"/>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Angelbird  AV PRO MK2 CFexpress Type-B 4TB Memory Card ">
              <a:extLst>
                <a:ext uri="{FF2B5EF4-FFF2-40B4-BE49-F238E27FC236}">
                  <a16:creationId xmlns:a16="http://schemas.microsoft.com/office/drawing/2014/main" id="{EEC5FDBD-F1C9-5F7E-D189-3D8C7E5F06D3}"/>
                </a:ext>
              </a:extLst>
            </p:cNvPr>
            <p:cNvPicPr>
              <a:picLocks noChangeAspect="1" noChangeArrowheads="1"/>
            </p:cNvPicPr>
            <p:nvPr/>
          </p:nvPicPr>
          <p:blipFill>
            <a:blip r:embed="rId9" cstate="screen">
              <a:extLst>
                <a:ext uri="{28A0092B-C50C-407E-A947-70E740481C1C}">
                  <a14:useLocalDpi xmlns:a14="http://schemas.microsoft.com/office/drawing/2010/main" val="0"/>
                </a:ext>
              </a:extLst>
            </a:blip>
            <a:srcRect/>
            <a:stretch>
              <a:fillRect/>
            </a:stretch>
          </p:blipFill>
          <p:spPr bwMode="auto">
            <a:xfrm>
              <a:off x="9553724" y="1074821"/>
              <a:ext cx="1330075" cy="1330075"/>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Delkin Devices 128GB BLACK CFexpress Type B Memory Card">
              <a:extLst>
                <a:ext uri="{FF2B5EF4-FFF2-40B4-BE49-F238E27FC236}">
                  <a16:creationId xmlns:a16="http://schemas.microsoft.com/office/drawing/2014/main" id="{ED637F3C-BEBD-307E-C73F-C956AF4071C5}"/>
                </a:ext>
              </a:extLst>
            </p:cNvPr>
            <p:cNvPicPr>
              <a:picLocks noChangeAspect="1" noChangeArrowheads="1"/>
            </p:cNvPicPr>
            <p:nvPr/>
          </p:nvPicPr>
          <p:blipFill>
            <a:blip r:embed="rId10" cstate="screen">
              <a:extLst>
                <a:ext uri="{28A0092B-C50C-407E-A947-70E740481C1C}">
                  <a14:useLocalDpi xmlns:a14="http://schemas.microsoft.com/office/drawing/2010/main" val="0"/>
                </a:ext>
              </a:extLst>
            </a:blip>
            <a:srcRect/>
            <a:stretch>
              <a:fillRect/>
            </a:stretch>
          </p:blipFill>
          <p:spPr bwMode="auto">
            <a:xfrm>
              <a:off x="10756608" y="1128830"/>
              <a:ext cx="1199435" cy="1199435"/>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Wise Advanced 1TB CFX-B Series CFexpress Type B Memory Card">
              <a:extLst>
                <a:ext uri="{FF2B5EF4-FFF2-40B4-BE49-F238E27FC236}">
                  <a16:creationId xmlns:a16="http://schemas.microsoft.com/office/drawing/2014/main" id="{6F350B90-50ED-988B-1B1A-F7BCE7F075E5}"/>
                </a:ext>
              </a:extLst>
            </p:cNvPr>
            <p:cNvPicPr>
              <a:picLocks noChangeAspect="1" noChangeArrowheads="1"/>
            </p:cNvPicPr>
            <p:nvPr/>
          </p:nvPicPr>
          <p:blipFill>
            <a:blip r:embed="rId11" cstate="screen">
              <a:extLst>
                <a:ext uri="{28A0092B-C50C-407E-A947-70E740481C1C}">
                  <a14:useLocalDpi xmlns:a14="http://schemas.microsoft.com/office/drawing/2010/main" val="0"/>
                </a:ext>
              </a:extLst>
            </a:blip>
            <a:srcRect/>
            <a:stretch>
              <a:fillRect/>
            </a:stretch>
          </p:blipFill>
          <p:spPr bwMode="auto">
            <a:xfrm>
              <a:off x="10722843" y="4900650"/>
              <a:ext cx="1233200" cy="1233200"/>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Lexar 512GB Professional CFexpress Type-B Memory Card">
              <a:extLst>
                <a:ext uri="{FF2B5EF4-FFF2-40B4-BE49-F238E27FC236}">
                  <a16:creationId xmlns:a16="http://schemas.microsoft.com/office/drawing/2014/main" id="{DEFFF910-C8B3-5159-3758-93665EC42275}"/>
                </a:ext>
              </a:extLst>
            </p:cNvPr>
            <p:cNvPicPr>
              <a:picLocks noChangeAspect="1" noChangeArrowheads="1"/>
            </p:cNvPicPr>
            <p:nvPr/>
          </p:nvPicPr>
          <p:blipFill>
            <a:blip r:embed="rId12" cstate="screen">
              <a:extLst>
                <a:ext uri="{28A0092B-C50C-407E-A947-70E740481C1C}">
                  <a14:useLocalDpi xmlns:a14="http://schemas.microsoft.com/office/drawing/2010/main" val="0"/>
                </a:ext>
              </a:extLst>
            </a:blip>
            <a:srcRect/>
            <a:stretch>
              <a:fillRect/>
            </a:stretch>
          </p:blipFill>
          <p:spPr bwMode="auto">
            <a:xfrm>
              <a:off x="9663817" y="2378727"/>
              <a:ext cx="1212371" cy="1212371"/>
            </a:xfrm>
            <a:prstGeom prst="rect">
              <a:avLst/>
            </a:prstGeom>
            <a:noFill/>
            <a:extLst>
              <a:ext uri="{909E8E84-426E-40DD-AFC4-6F175D3DCCD1}">
                <a14:hiddenFill xmlns:a14="http://schemas.microsoft.com/office/drawing/2010/main">
                  <a:solidFill>
                    <a:srgbClr val="FFFFFF"/>
                  </a:solidFill>
                </a14:hiddenFill>
              </a:ext>
            </a:extLst>
          </p:spPr>
        </p:pic>
        <p:pic>
          <p:nvPicPr>
            <p:cNvPr id="2066" name="Picture 18" descr="OWC 1TB Atlas Pro CFexpress Type B Memory Card OWCCFXB2P01000">
              <a:extLst>
                <a:ext uri="{FF2B5EF4-FFF2-40B4-BE49-F238E27FC236}">
                  <a16:creationId xmlns:a16="http://schemas.microsoft.com/office/drawing/2014/main" id="{F070DA24-A805-12AD-EFF1-51F90AD938BC}"/>
                </a:ext>
              </a:extLst>
            </p:cNvPr>
            <p:cNvPicPr>
              <a:picLocks noChangeAspect="1" noChangeArrowheads="1"/>
            </p:cNvPicPr>
            <p:nvPr/>
          </p:nvPicPr>
          <p:blipFill>
            <a:blip r:embed="rId13" cstate="screen">
              <a:extLst>
                <a:ext uri="{28A0092B-C50C-407E-A947-70E740481C1C}">
                  <a14:useLocalDpi xmlns:a14="http://schemas.microsoft.com/office/drawing/2010/main" val="0"/>
                </a:ext>
              </a:extLst>
            </a:blip>
            <a:srcRect/>
            <a:stretch>
              <a:fillRect/>
            </a:stretch>
          </p:blipFill>
          <p:spPr bwMode="auto">
            <a:xfrm>
              <a:off x="10744251" y="2376770"/>
              <a:ext cx="1212371" cy="1212371"/>
            </a:xfrm>
            <a:prstGeom prst="rect">
              <a:avLst/>
            </a:prstGeom>
            <a:noFill/>
            <a:extLst>
              <a:ext uri="{909E8E84-426E-40DD-AFC4-6F175D3DCCD1}">
                <a14:hiddenFill xmlns:a14="http://schemas.microsoft.com/office/drawing/2010/main">
                  <a:solidFill>
                    <a:srgbClr val="FFFFFF"/>
                  </a:solidFill>
                </a14:hiddenFill>
              </a:ext>
            </a:extLst>
          </p:spPr>
        </p:pic>
        <p:pic>
          <p:nvPicPr>
            <p:cNvPr id="2068" name="Picture 20" descr="512GB Extreme PRO CFexpress Card Type B Image 0">
              <a:extLst>
                <a:ext uri="{FF2B5EF4-FFF2-40B4-BE49-F238E27FC236}">
                  <a16:creationId xmlns:a16="http://schemas.microsoft.com/office/drawing/2014/main" id="{0B52ABCB-2787-C75F-A8A7-3A0A491AE4BF}"/>
                </a:ext>
              </a:extLst>
            </p:cNvPr>
            <p:cNvPicPr>
              <a:picLocks noChangeAspect="1" noChangeArrowheads="1"/>
            </p:cNvPicPr>
            <p:nvPr/>
          </p:nvPicPr>
          <p:blipFill>
            <a:blip r:embed="rId14" cstate="screen">
              <a:extLst>
                <a:ext uri="{28A0092B-C50C-407E-A947-70E740481C1C}">
                  <a14:useLocalDpi xmlns:a14="http://schemas.microsoft.com/office/drawing/2010/main" val="0"/>
                </a:ext>
              </a:extLst>
            </a:blip>
            <a:srcRect/>
            <a:stretch>
              <a:fillRect/>
            </a:stretch>
          </p:blipFill>
          <p:spPr bwMode="auto">
            <a:xfrm>
              <a:off x="9676177" y="4907785"/>
              <a:ext cx="1212370" cy="1212370"/>
            </a:xfrm>
            <a:prstGeom prst="rect">
              <a:avLst/>
            </a:prstGeom>
            <a:noFill/>
            <a:extLst>
              <a:ext uri="{909E8E84-426E-40DD-AFC4-6F175D3DCCD1}">
                <a14:hiddenFill xmlns:a14="http://schemas.microsoft.com/office/drawing/2010/main">
                  <a:solidFill>
                    <a:srgbClr val="FFFFFF"/>
                  </a:solidFill>
                </a14:hiddenFill>
              </a:ext>
            </a:extLst>
          </p:spPr>
        </p:pic>
        <p:pic>
          <p:nvPicPr>
            <p:cNvPr id="2070" name="Picture 22" descr="512GB CFexpress Type B TOUGH Memory Card Image 0">
              <a:extLst>
                <a:ext uri="{FF2B5EF4-FFF2-40B4-BE49-F238E27FC236}">
                  <a16:creationId xmlns:a16="http://schemas.microsoft.com/office/drawing/2014/main" id="{BAB71061-0955-7A06-0EFA-A57FB02622D9}"/>
                </a:ext>
              </a:extLst>
            </p:cNvPr>
            <p:cNvPicPr>
              <a:picLocks noChangeAspect="1" noChangeArrowheads="1"/>
            </p:cNvPicPr>
            <p:nvPr/>
          </p:nvPicPr>
          <p:blipFill>
            <a:blip r:embed="rId15" cstate="screen">
              <a:extLst>
                <a:ext uri="{28A0092B-C50C-407E-A947-70E740481C1C}">
                  <a14:useLocalDpi xmlns:a14="http://schemas.microsoft.com/office/drawing/2010/main" val="0"/>
                </a:ext>
              </a:extLst>
            </a:blip>
            <a:srcRect/>
            <a:stretch>
              <a:fillRect/>
            </a:stretch>
          </p:blipFill>
          <p:spPr bwMode="auto">
            <a:xfrm>
              <a:off x="10756608" y="3648222"/>
              <a:ext cx="1212371" cy="1212371"/>
            </a:xfrm>
            <a:prstGeom prst="rect">
              <a:avLst/>
            </a:prstGeom>
            <a:noFill/>
            <a:extLst>
              <a:ext uri="{909E8E84-426E-40DD-AFC4-6F175D3DCCD1}">
                <a14:hiddenFill xmlns:a14="http://schemas.microsoft.com/office/drawing/2010/main">
                  <a:solidFill>
                    <a:srgbClr val="FFFFFF"/>
                  </a:solidFill>
                </a14:hiddenFill>
              </a:ext>
            </a:extLst>
          </p:spPr>
        </p:pic>
      </p:grpSp>
      <p:sp>
        <p:nvSpPr>
          <p:cNvPr id="15" name="Title 1">
            <a:extLst>
              <a:ext uri="{FF2B5EF4-FFF2-40B4-BE49-F238E27FC236}">
                <a16:creationId xmlns:a16="http://schemas.microsoft.com/office/drawing/2014/main" id="{5E13F6C8-C710-C4C9-8BB9-132058FE050B}"/>
              </a:ext>
            </a:extLst>
          </p:cNvPr>
          <p:cNvSpPr txBox="1">
            <a:spLocks/>
          </p:cNvSpPr>
          <p:nvPr/>
        </p:nvSpPr>
        <p:spPr>
          <a:xfrm>
            <a:off x="4559192" y="270436"/>
            <a:ext cx="3934082" cy="55583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3600" kern="1200">
                <a:solidFill>
                  <a:schemeClr val="tx1"/>
                </a:solidFill>
                <a:latin typeface="Calibri" panose="020F0502020204030204" pitchFamily="34" charset="0"/>
                <a:ea typeface="+mj-ea"/>
                <a:cs typeface="Calibri" panose="020F0502020204030204" pitchFamily="34" charset="0"/>
              </a:defRPr>
            </a:lvl1pPr>
          </a:lstStyle>
          <a:p>
            <a:r>
              <a:rPr lang="en-US" sz="4400" b="1" dirty="0" err="1">
                <a:solidFill>
                  <a:srgbClr val="E3201C"/>
                </a:solidFill>
              </a:rPr>
              <a:t>CFexpress</a:t>
            </a:r>
            <a:endParaRPr lang="en-US" sz="4400" b="1" dirty="0">
              <a:solidFill>
                <a:srgbClr val="E3201C"/>
              </a:solidFill>
            </a:endParaRPr>
          </a:p>
        </p:txBody>
      </p:sp>
      <p:sp>
        <p:nvSpPr>
          <p:cNvPr id="21" name="Content Placeholder 2">
            <a:extLst>
              <a:ext uri="{FF2B5EF4-FFF2-40B4-BE49-F238E27FC236}">
                <a16:creationId xmlns:a16="http://schemas.microsoft.com/office/drawing/2014/main" id="{E0A00A65-171C-C4AE-3D44-F23EFDB3325C}"/>
              </a:ext>
            </a:extLst>
          </p:cNvPr>
          <p:cNvSpPr txBox="1">
            <a:spLocks/>
          </p:cNvSpPr>
          <p:nvPr/>
        </p:nvSpPr>
        <p:spPr>
          <a:xfrm>
            <a:off x="694078" y="1408628"/>
            <a:ext cx="4569299" cy="144234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000" kern="1200">
                <a:solidFill>
                  <a:schemeClr val="tx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600" kern="1200">
                <a:solidFill>
                  <a:schemeClr val="tx1"/>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400" kern="1200">
                <a:solidFill>
                  <a:schemeClr val="tx1"/>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4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sz="1600" b="1" dirty="0">
                <a:solidFill>
                  <a:schemeClr val="accent1"/>
                </a:solidFill>
              </a:rPr>
              <a:t>Value Proposition</a:t>
            </a:r>
          </a:p>
          <a:p>
            <a:pPr marL="0" indent="0">
              <a:buFont typeface="Arial" panose="020B0604020202020204" pitchFamily="34" charset="0"/>
              <a:buNone/>
            </a:pPr>
            <a:r>
              <a:rPr lang="en-US" sz="1600" dirty="0">
                <a:solidFill>
                  <a:schemeClr val="accent1"/>
                </a:solidFill>
              </a:rPr>
              <a:t>Highest performance, highest capacity, and highest reliability removable storage solution for the market</a:t>
            </a:r>
          </a:p>
          <a:p>
            <a:endParaRPr lang="en-US" sz="1600" dirty="0">
              <a:solidFill>
                <a:schemeClr val="accent1"/>
              </a:solidFill>
            </a:endParaRPr>
          </a:p>
        </p:txBody>
      </p:sp>
      <p:pic>
        <p:nvPicPr>
          <p:cNvPr id="19" name="Picture 18" descr="Logo, company name&#10;&#10;Description automatically generated">
            <a:extLst>
              <a:ext uri="{FF2B5EF4-FFF2-40B4-BE49-F238E27FC236}">
                <a16:creationId xmlns:a16="http://schemas.microsoft.com/office/drawing/2014/main" id="{60B931F9-919E-4682-B158-B1F4F90F0D13}"/>
              </a:ext>
            </a:extLst>
          </p:cNvPr>
          <p:cNvPicPr>
            <a:picLocks noChangeAspect="1"/>
          </p:cNvPicPr>
          <p:nvPr/>
        </p:nvPicPr>
        <p:blipFill>
          <a:blip r:embed="rId16" cstate="screen">
            <a:extLst>
              <a:ext uri="{28A0092B-C50C-407E-A947-70E740481C1C}">
                <a14:useLocalDpi xmlns:a14="http://schemas.microsoft.com/office/drawing/2010/main" val="0"/>
              </a:ext>
            </a:extLst>
          </a:blip>
          <a:stretch>
            <a:fillRect/>
          </a:stretch>
        </p:blipFill>
        <p:spPr>
          <a:xfrm>
            <a:off x="100349" y="61021"/>
            <a:ext cx="1226039" cy="917890"/>
          </a:xfrm>
          <a:prstGeom prst="rect">
            <a:avLst/>
          </a:prstGeom>
        </p:spPr>
      </p:pic>
      <p:cxnSp>
        <p:nvCxnSpPr>
          <p:cNvPr id="28" name="Straight Connector 27">
            <a:extLst>
              <a:ext uri="{FF2B5EF4-FFF2-40B4-BE49-F238E27FC236}">
                <a16:creationId xmlns:a16="http://schemas.microsoft.com/office/drawing/2014/main" id="{D81B0E06-F680-449D-8350-AE4C2FC11547}"/>
              </a:ext>
            </a:extLst>
          </p:cNvPr>
          <p:cNvCxnSpPr/>
          <p:nvPr/>
        </p:nvCxnSpPr>
        <p:spPr>
          <a:xfrm>
            <a:off x="254977" y="1160586"/>
            <a:ext cx="11779548" cy="0"/>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id="{A22AA5A0-A0F2-45F0-973E-D9BD707AE05E}"/>
              </a:ext>
            </a:extLst>
          </p:cNvPr>
          <p:cNvGrpSpPr>
            <a:grpSpLocks noChangeAspect="1"/>
          </p:cNvGrpSpPr>
          <p:nvPr/>
        </p:nvGrpSpPr>
        <p:grpSpPr>
          <a:xfrm>
            <a:off x="3888481" y="6180068"/>
            <a:ext cx="5480595" cy="678400"/>
            <a:chOff x="976027" y="-18860"/>
            <a:chExt cx="10305259" cy="1275607"/>
          </a:xfrm>
        </p:grpSpPr>
        <p:pic>
          <p:nvPicPr>
            <p:cNvPr id="30" name="Picture 29" descr="Logo&#10;&#10;Description automatically generated">
              <a:extLst>
                <a:ext uri="{FF2B5EF4-FFF2-40B4-BE49-F238E27FC236}">
                  <a16:creationId xmlns:a16="http://schemas.microsoft.com/office/drawing/2014/main" id="{71858A91-E503-41E6-9158-204887914E88}"/>
                </a:ext>
              </a:extLst>
            </p:cNvPr>
            <p:cNvPicPr>
              <a:picLocks noChangeAspect="1"/>
            </p:cNvPicPr>
            <p:nvPr userDrawn="1"/>
          </p:nvPicPr>
          <p:blipFill>
            <a:blip r:embed="rId17" cstate="screen">
              <a:extLst>
                <a:ext uri="{28A0092B-C50C-407E-A947-70E740481C1C}">
                  <a14:useLocalDpi xmlns:a14="http://schemas.microsoft.com/office/drawing/2010/main" val="0"/>
                </a:ext>
              </a:extLst>
            </a:blip>
            <a:stretch>
              <a:fillRect/>
            </a:stretch>
          </p:blipFill>
          <p:spPr>
            <a:xfrm>
              <a:off x="10275354" y="136525"/>
              <a:ext cx="1005932" cy="1005932"/>
            </a:xfrm>
            <a:prstGeom prst="rect">
              <a:avLst/>
            </a:prstGeom>
          </p:spPr>
        </p:pic>
        <p:pic>
          <p:nvPicPr>
            <p:cNvPr id="31" name="Picture 30" descr="A red and white sign&#10;&#10;Description automatically generated with low confidence">
              <a:extLst>
                <a:ext uri="{FF2B5EF4-FFF2-40B4-BE49-F238E27FC236}">
                  <a16:creationId xmlns:a16="http://schemas.microsoft.com/office/drawing/2014/main" id="{9DA1F093-750E-4DC5-995E-56DA2EC9E1D5}"/>
                </a:ext>
              </a:extLst>
            </p:cNvPr>
            <p:cNvPicPr>
              <a:picLocks noChangeAspect="1"/>
            </p:cNvPicPr>
            <p:nvPr userDrawn="1"/>
          </p:nvPicPr>
          <p:blipFill>
            <a:blip r:embed="rId18" cstate="screen">
              <a:extLst>
                <a:ext uri="{28A0092B-C50C-407E-A947-70E740481C1C}">
                  <a14:useLocalDpi xmlns:a14="http://schemas.microsoft.com/office/drawing/2010/main" val="0"/>
                </a:ext>
              </a:extLst>
            </a:blip>
            <a:stretch>
              <a:fillRect/>
            </a:stretch>
          </p:blipFill>
          <p:spPr>
            <a:xfrm>
              <a:off x="2637854" y="-18860"/>
              <a:ext cx="1297227" cy="1275607"/>
            </a:xfrm>
            <a:prstGeom prst="rect">
              <a:avLst/>
            </a:prstGeom>
          </p:spPr>
        </p:pic>
        <p:pic>
          <p:nvPicPr>
            <p:cNvPr id="32" name="Picture 31" descr="Logo, company name&#10;&#10;Description automatically generated">
              <a:extLst>
                <a:ext uri="{FF2B5EF4-FFF2-40B4-BE49-F238E27FC236}">
                  <a16:creationId xmlns:a16="http://schemas.microsoft.com/office/drawing/2014/main" id="{CCDEDB02-6C05-47FF-A535-85CAEA72EC39}"/>
                </a:ext>
              </a:extLst>
            </p:cNvPr>
            <p:cNvPicPr>
              <a:picLocks noChangeAspect="1"/>
            </p:cNvPicPr>
            <p:nvPr userDrawn="1"/>
          </p:nvPicPr>
          <p:blipFill>
            <a:blip r:embed="rId19" cstate="screen">
              <a:extLst>
                <a:ext uri="{28A0092B-C50C-407E-A947-70E740481C1C}">
                  <a14:useLocalDpi xmlns:a14="http://schemas.microsoft.com/office/drawing/2010/main" val="0"/>
                </a:ext>
              </a:extLst>
            </a:blip>
            <a:stretch>
              <a:fillRect/>
            </a:stretch>
          </p:blipFill>
          <p:spPr>
            <a:xfrm>
              <a:off x="4525807" y="-8010"/>
              <a:ext cx="1410031" cy="1240827"/>
            </a:xfrm>
            <a:prstGeom prst="rect">
              <a:avLst/>
            </a:prstGeom>
          </p:spPr>
        </p:pic>
        <p:pic>
          <p:nvPicPr>
            <p:cNvPr id="33" name="Picture 32" descr="A picture containing text, clipart&#10;&#10;Description automatically generated">
              <a:extLst>
                <a:ext uri="{FF2B5EF4-FFF2-40B4-BE49-F238E27FC236}">
                  <a16:creationId xmlns:a16="http://schemas.microsoft.com/office/drawing/2014/main" id="{BECA0862-CB56-4558-876A-E085E870812E}"/>
                </a:ext>
              </a:extLst>
            </p:cNvPr>
            <p:cNvPicPr>
              <a:picLocks noChangeAspect="1"/>
            </p:cNvPicPr>
            <p:nvPr userDrawn="1"/>
          </p:nvPicPr>
          <p:blipFill>
            <a:blip r:embed="rId20" cstate="screen">
              <a:extLst>
                <a:ext uri="{28A0092B-C50C-407E-A947-70E740481C1C}">
                  <a14:useLocalDpi xmlns:a14="http://schemas.microsoft.com/office/drawing/2010/main" val="0"/>
                </a:ext>
              </a:extLst>
            </a:blip>
            <a:stretch>
              <a:fillRect/>
            </a:stretch>
          </p:blipFill>
          <p:spPr>
            <a:xfrm>
              <a:off x="6426426" y="473599"/>
              <a:ext cx="1219379" cy="290688"/>
            </a:xfrm>
            <a:prstGeom prst="rect">
              <a:avLst/>
            </a:prstGeom>
          </p:spPr>
        </p:pic>
        <p:pic>
          <p:nvPicPr>
            <p:cNvPr id="34" name="Picture 33" descr="Logo, company name&#10;&#10;Description automatically generated">
              <a:extLst>
                <a:ext uri="{FF2B5EF4-FFF2-40B4-BE49-F238E27FC236}">
                  <a16:creationId xmlns:a16="http://schemas.microsoft.com/office/drawing/2014/main" id="{B4F3F374-E7E4-4745-97AA-F5E21F920DB4}"/>
                </a:ext>
              </a:extLst>
            </p:cNvPr>
            <p:cNvPicPr>
              <a:picLocks noChangeAspect="1"/>
            </p:cNvPicPr>
            <p:nvPr userDrawn="1"/>
          </p:nvPicPr>
          <p:blipFill>
            <a:blip r:embed="rId21" cstate="screen">
              <a:extLst>
                <a:ext uri="{28A0092B-C50C-407E-A947-70E740481C1C}">
                  <a14:useLocalDpi xmlns:a14="http://schemas.microsoft.com/office/drawing/2010/main" val="0"/>
                </a:ext>
              </a:extLst>
            </a:blip>
            <a:stretch>
              <a:fillRect/>
            </a:stretch>
          </p:blipFill>
          <p:spPr>
            <a:xfrm>
              <a:off x="976027" y="166123"/>
              <a:ext cx="887845" cy="892559"/>
            </a:xfrm>
            <a:prstGeom prst="rect">
              <a:avLst/>
            </a:prstGeom>
          </p:spPr>
        </p:pic>
        <p:pic>
          <p:nvPicPr>
            <p:cNvPr id="35" name="Picture 34" descr="Logo, company name&#10;&#10;Description automatically generated">
              <a:extLst>
                <a:ext uri="{FF2B5EF4-FFF2-40B4-BE49-F238E27FC236}">
                  <a16:creationId xmlns:a16="http://schemas.microsoft.com/office/drawing/2014/main" id="{9B065FFF-1955-40C0-B402-96673FE1A3BE}"/>
                </a:ext>
              </a:extLst>
            </p:cNvPr>
            <p:cNvPicPr>
              <a:picLocks noChangeAspect="1"/>
            </p:cNvPicPr>
            <p:nvPr userDrawn="1"/>
          </p:nvPicPr>
          <p:blipFill>
            <a:blip r:embed="rId22" cstate="screen">
              <a:extLst>
                <a:ext uri="{28A0092B-C50C-407E-A947-70E740481C1C}">
                  <a14:useLocalDpi xmlns:a14="http://schemas.microsoft.com/office/drawing/2010/main" val="0"/>
                </a:ext>
              </a:extLst>
            </a:blip>
            <a:stretch>
              <a:fillRect/>
            </a:stretch>
          </p:blipFill>
          <p:spPr>
            <a:xfrm>
              <a:off x="8326315" y="45837"/>
              <a:ext cx="1127669" cy="1166427"/>
            </a:xfrm>
            <a:prstGeom prst="rect">
              <a:avLst/>
            </a:prstGeom>
          </p:spPr>
        </p:pic>
      </p:grpSp>
    </p:spTree>
    <p:extLst>
      <p:ext uri="{BB962C8B-B14F-4D97-AF65-F5344CB8AC3E}">
        <p14:creationId xmlns:p14="http://schemas.microsoft.com/office/powerpoint/2010/main" val="198069050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2F9181-81D2-21FD-EF35-B7971879ECD4}"/>
              </a:ext>
            </a:extLst>
          </p:cNvPr>
          <p:cNvSpPr>
            <a:spLocks noGrp="1"/>
          </p:cNvSpPr>
          <p:nvPr>
            <p:ph type="title"/>
          </p:nvPr>
        </p:nvSpPr>
        <p:spPr>
          <a:xfrm>
            <a:off x="2631688" y="250593"/>
            <a:ext cx="6880302" cy="795460"/>
          </a:xfrm>
        </p:spPr>
        <p:txBody>
          <a:bodyPr>
            <a:normAutofit fontScale="90000"/>
          </a:bodyPr>
          <a:lstStyle/>
          <a:p>
            <a:r>
              <a:rPr lang="en-US" b="1" dirty="0">
                <a:solidFill>
                  <a:srgbClr val="E3201C"/>
                </a:solidFill>
              </a:rPr>
              <a:t>CFexpress: Why </a:t>
            </a:r>
            <a:r>
              <a:rPr lang="en-US" b="1" dirty="0" err="1">
                <a:solidFill>
                  <a:srgbClr val="E3201C"/>
                </a:solidFill>
              </a:rPr>
              <a:t>NVMe</a:t>
            </a:r>
            <a:r>
              <a:rPr lang="en-US" b="1" baseline="30000" dirty="0">
                <a:solidFill>
                  <a:srgbClr val="E3201C"/>
                </a:solidFill>
              </a:rPr>
              <a:t>®</a:t>
            </a:r>
            <a:r>
              <a:rPr lang="en-US" b="1" dirty="0">
                <a:solidFill>
                  <a:srgbClr val="E3201C"/>
                </a:solidFill>
              </a:rPr>
              <a:t>/PCIe</a:t>
            </a:r>
            <a:r>
              <a:rPr lang="en-US" b="1" baseline="30000" dirty="0">
                <a:solidFill>
                  <a:srgbClr val="E3201C"/>
                </a:solidFill>
              </a:rPr>
              <a:t>®</a:t>
            </a:r>
            <a:r>
              <a:rPr lang="en-US" b="1" dirty="0">
                <a:solidFill>
                  <a:srgbClr val="E3201C"/>
                </a:solidFill>
              </a:rPr>
              <a:t>?</a:t>
            </a:r>
          </a:p>
        </p:txBody>
      </p:sp>
      <p:sp>
        <p:nvSpPr>
          <p:cNvPr id="8" name="AutoShape 18" descr="AMIRA">
            <a:extLst>
              <a:ext uri="{FF2B5EF4-FFF2-40B4-BE49-F238E27FC236}">
                <a16:creationId xmlns:a16="http://schemas.microsoft.com/office/drawing/2014/main" id="{83F24602-2732-EE11-1C7A-A073A8B93830}"/>
              </a:ext>
            </a:extLst>
          </p:cNvPr>
          <p:cNvSpPr>
            <a:spLocks noChangeAspect="1" noChangeArrowheads="1"/>
          </p:cNvSpPr>
          <p:nvPr/>
        </p:nvSpPr>
        <p:spPr bwMode="auto">
          <a:xfrm>
            <a:off x="5943600" y="3251886"/>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2" name="Picture 11" descr="Logo, company name&#10;&#10;Description automatically generated">
            <a:extLst>
              <a:ext uri="{FF2B5EF4-FFF2-40B4-BE49-F238E27FC236}">
                <a16:creationId xmlns:a16="http://schemas.microsoft.com/office/drawing/2014/main" id="{15343909-301A-4AD0-9D8A-10EB65313D97}"/>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100349" y="61021"/>
            <a:ext cx="1226039" cy="917890"/>
          </a:xfrm>
          <a:prstGeom prst="rect">
            <a:avLst/>
          </a:prstGeom>
        </p:spPr>
      </p:pic>
      <p:grpSp>
        <p:nvGrpSpPr>
          <p:cNvPr id="13" name="Group 12">
            <a:extLst>
              <a:ext uri="{FF2B5EF4-FFF2-40B4-BE49-F238E27FC236}">
                <a16:creationId xmlns:a16="http://schemas.microsoft.com/office/drawing/2014/main" id="{7BD45CAB-C3B3-4519-860C-B83147E513A2}"/>
              </a:ext>
            </a:extLst>
          </p:cNvPr>
          <p:cNvGrpSpPr>
            <a:grpSpLocks noChangeAspect="1"/>
          </p:cNvGrpSpPr>
          <p:nvPr/>
        </p:nvGrpSpPr>
        <p:grpSpPr>
          <a:xfrm>
            <a:off x="3888481" y="6166213"/>
            <a:ext cx="5480595" cy="678400"/>
            <a:chOff x="976027" y="-18860"/>
            <a:chExt cx="10305259" cy="1275607"/>
          </a:xfrm>
        </p:grpSpPr>
        <p:pic>
          <p:nvPicPr>
            <p:cNvPr id="14" name="Picture 13" descr="Logo&#10;&#10;Description automatically generated">
              <a:extLst>
                <a:ext uri="{FF2B5EF4-FFF2-40B4-BE49-F238E27FC236}">
                  <a16:creationId xmlns:a16="http://schemas.microsoft.com/office/drawing/2014/main" id="{54ECA468-909C-437B-A1A8-4D5D6B61B043}"/>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5354" y="136525"/>
              <a:ext cx="1005932" cy="1005932"/>
            </a:xfrm>
            <a:prstGeom prst="rect">
              <a:avLst/>
            </a:prstGeom>
          </p:spPr>
        </p:pic>
        <p:pic>
          <p:nvPicPr>
            <p:cNvPr id="15" name="Picture 14" descr="A red and white sign&#10;&#10;Description automatically generated with low confidence">
              <a:extLst>
                <a:ext uri="{FF2B5EF4-FFF2-40B4-BE49-F238E27FC236}">
                  <a16:creationId xmlns:a16="http://schemas.microsoft.com/office/drawing/2014/main" id="{6A565190-8620-4C1E-8859-51A51BDDAD5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2637854" y="-18860"/>
              <a:ext cx="1297227" cy="1275607"/>
            </a:xfrm>
            <a:prstGeom prst="rect">
              <a:avLst/>
            </a:prstGeom>
          </p:spPr>
        </p:pic>
        <p:pic>
          <p:nvPicPr>
            <p:cNvPr id="16" name="Picture 15" descr="Logo, company name&#10;&#10;Description automatically generated">
              <a:extLst>
                <a:ext uri="{FF2B5EF4-FFF2-40B4-BE49-F238E27FC236}">
                  <a16:creationId xmlns:a16="http://schemas.microsoft.com/office/drawing/2014/main" id="{8C376ECA-A7EC-4781-A149-CE5EB33918C7}"/>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4525807" y="-8010"/>
              <a:ext cx="1410031" cy="1240827"/>
            </a:xfrm>
            <a:prstGeom prst="rect">
              <a:avLst/>
            </a:prstGeom>
          </p:spPr>
        </p:pic>
        <p:pic>
          <p:nvPicPr>
            <p:cNvPr id="17" name="Picture 16" descr="A picture containing text, clipart&#10;&#10;Description automatically generated">
              <a:extLst>
                <a:ext uri="{FF2B5EF4-FFF2-40B4-BE49-F238E27FC236}">
                  <a16:creationId xmlns:a16="http://schemas.microsoft.com/office/drawing/2014/main" id="{117AF96C-187B-4E9A-947C-F740680C6864}"/>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6426426" y="473599"/>
              <a:ext cx="1219379" cy="290688"/>
            </a:xfrm>
            <a:prstGeom prst="rect">
              <a:avLst/>
            </a:prstGeom>
          </p:spPr>
        </p:pic>
        <p:pic>
          <p:nvPicPr>
            <p:cNvPr id="18" name="Picture 17" descr="Logo, company name&#10;&#10;Description automatically generated">
              <a:extLst>
                <a:ext uri="{FF2B5EF4-FFF2-40B4-BE49-F238E27FC236}">
                  <a16:creationId xmlns:a16="http://schemas.microsoft.com/office/drawing/2014/main" id="{46AD0BCD-46F5-4F7D-A66E-C72D6D4F3103}"/>
                </a:ext>
              </a:extLst>
            </p:cNvPr>
            <p:cNvPicPr>
              <a:picLocks noChangeAspect="1"/>
            </p:cNvPicPr>
            <p:nvPr userDrawn="1"/>
          </p:nvPicPr>
          <p:blipFill>
            <a:blip r:embed="rId7" cstate="screen">
              <a:extLst>
                <a:ext uri="{28A0092B-C50C-407E-A947-70E740481C1C}">
                  <a14:useLocalDpi xmlns:a14="http://schemas.microsoft.com/office/drawing/2010/main" val="0"/>
                </a:ext>
              </a:extLst>
            </a:blip>
            <a:stretch>
              <a:fillRect/>
            </a:stretch>
          </p:blipFill>
          <p:spPr>
            <a:xfrm>
              <a:off x="976027" y="166123"/>
              <a:ext cx="887845" cy="892559"/>
            </a:xfrm>
            <a:prstGeom prst="rect">
              <a:avLst/>
            </a:prstGeom>
          </p:spPr>
        </p:pic>
        <p:pic>
          <p:nvPicPr>
            <p:cNvPr id="19" name="Picture 18" descr="Logo, company name&#10;&#10;Description automatically generated">
              <a:extLst>
                <a:ext uri="{FF2B5EF4-FFF2-40B4-BE49-F238E27FC236}">
                  <a16:creationId xmlns:a16="http://schemas.microsoft.com/office/drawing/2014/main" id="{E49A30EC-3C9D-4CF2-80AB-EE9700BD2B12}"/>
                </a:ext>
              </a:extLst>
            </p:cNvPr>
            <p:cNvPicPr>
              <a:picLocks noChangeAspect="1"/>
            </p:cNvPicPr>
            <p:nvPr userDrawn="1"/>
          </p:nvPicPr>
          <p:blipFill>
            <a:blip r:embed="rId8" cstate="screen">
              <a:extLst>
                <a:ext uri="{28A0092B-C50C-407E-A947-70E740481C1C}">
                  <a14:useLocalDpi xmlns:a14="http://schemas.microsoft.com/office/drawing/2010/main" val="0"/>
                </a:ext>
              </a:extLst>
            </a:blip>
            <a:stretch>
              <a:fillRect/>
            </a:stretch>
          </p:blipFill>
          <p:spPr>
            <a:xfrm>
              <a:off x="8326315" y="45837"/>
              <a:ext cx="1127669" cy="1166427"/>
            </a:xfrm>
            <a:prstGeom prst="rect">
              <a:avLst/>
            </a:prstGeom>
          </p:spPr>
        </p:pic>
      </p:grpSp>
      <p:cxnSp>
        <p:nvCxnSpPr>
          <p:cNvPr id="20" name="Straight Connector 19">
            <a:extLst>
              <a:ext uri="{FF2B5EF4-FFF2-40B4-BE49-F238E27FC236}">
                <a16:creationId xmlns:a16="http://schemas.microsoft.com/office/drawing/2014/main" id="{1A0F951E-35C6-4020-95D0-F60E40A54E58}"/>
              </a:ext>
            </a:extLst>
          </p:cNvPr>
          <p:cNvCxnSpPr/>
          <p:nvPr/>
        </p:nvCxnSpPr>
        <p:spPr>
          <a:xfrm>
            <a:off x="254977" y="1160586"/>
            <a:ext cx="11779548" cy="0"/>
          </a:xfrm>
          <a:prstGeom prst="line">
            <a:avLst/>
          </a:prstGeom>
          <a:ln w="28575"/>
        </p:spPr>
        <p:style>
          <a:lnRef idx="1">
            <a:schemeClr val="accent1"/>
          </a:lnRef>
          <a:fillRef idx="0">
            <a:schemeClr val="accent1"/>
          </a:fillRef>
          <a:effectRef idx="0">
            <a:schemeClr val="accent1"/>
          </a:effectRef>
          <a:fontRef idx="minor">
            <a:schemeClr val="tx1"/>
          </a:fontRef>
        </p:style>
      </p:cxnSp>
      <p:graphicFrame>
        <p:nvGraphicFramePr>
          <p:cNvPr id="7" name="Table 8">
            <a:extLst>
              <a:ext uri="{FF2B5EF4-FFF2-40B4-BE49-F238E27FC236}">
                <a16:creationId xmlns:a16="http://schemas.microsoft.com/office/drawing/2014/main" id="{8747BB61-1DA2-4880-A88E-782093730474}"/>
              </a:ext>
            </a:extLst>
          </p:cNvPr>
          <p:cNvGraphicFramePr>
            <a:graphicFrameLocks noGrp="1"/>
          </p:cNvGraphicFramePr>
          <p:nvPr>
            <p:extLst/>
          </p:nvPr>
        </p:nvGraphicFramePr>
        <p:xfrm>
          <a:off x="428462" y="1750553"/>
          <a:ext cx="11197278" cy="3307465"/>
        </p:xfrm>
        <a:graphic>
          <a:graphicData uri="http://schemas.openxmlformats.org/drawingml/2006/table">
            <a:tbl>
              <a:tblPr firstRow="1" bandRow="1">
                <a:tableStyleId>{5C22544A-7EE6-4342-B048-85BDC9FD1C3A}</a:tableStyleId>
              </a:tblPr>
              <a:tblGrid>
                <a:gridCol w="3026294">
                  <a:extLst>
                    <a:ext uri="{9D8B030D-6E8A-4147-A177-3AD203B41FA5}">
                      <a16:colId xmlns:a16="http://schemas.microsoft.com/office/drawing/2014/main" val="3463046815"/>
                    </a:ext>
                  </a:extLst>
                </a:gridCol>
                <a:gridCol w="4796478">
                  <a:extLst>
                    <a:ext uri="{9D8B030D-6E8A-4147-A177-3AD203B41FA5}">
                      <a16:colId xmlns:a16="http://schemas.microsoft.com/office/drawing/2014/main" val="760313148"/>
                    </a:ext>
                  </a:extLst>
                </a:gridCol>
                <a:gridCol w="3374506">
                  <a:extLst>
                    <a:ext uri="{9D8B030D-6E8A-4147-A177-3AD203B41FA5}">
                      <a16:colId xmlns:a16="http://schemas.microsoft.com/office/drawing/2014/main" val="606410151"/>
                    </a:ext>
                  </a:extLst>
                </a:gridCol>
              </a:tblGrid>
              <a:tr h="370840">
                <a:tc>
                  <a:txBody>
                    <a:bodyPr/>
                    <a:lstStyle/>
                    <a:p>
                      <a:endParaRPr lang="en-US" dirty="0"/>
                    </a:p>
                  </a:txBody>
                  <a:tcPr/>
                </a:tc>
                <a:tc>
                  <a:txBody>
                    <a:bodyPr/>
                    <a:lstStyle/>
                    <a:p>
                      <a:r>
                        <a:rPr lang="en-US" dirty="0" err="1"/>
                        <a:t>NVMe</a:t>
                      </a:r>
                      <a:endParaRPr lang="en-US" dirty="0"/>
                    </a:p>
                  </a:txBody>
                  <a:tcPr/>
                </a:tc>
                <a:tc>
                  <a:txBody>
                    <a:bodyPr/>
                    <a:lstStyle/>
                    <a:p>
                      <a:r>
                        <a:rPr lang="en-US" dirty="0"/>
                        <a:t>PCIe</a:t>
                      </a:r>
                    </a:p>
                  </a:txBody>
                  <a:tcPr/>
                </a:tc>
                <a:extLst>
                  <a:ext uri="{0D108BD9-81ED-4DB2-BD59-A6C34878D82A}">
                    <a16:rowId xmlns:a16="http://schemas.microsoft.com/office/drawing/2014/main" val="1230209016"/>
                  </a:ext>
                </a:extLst>
              </a:tr>
              <a:tr h="696313">
                <a:tc>
                  <a:txBody>
                    <a:bodyPr/>
                    <a:lstStyle/>
                    <a:p>
                      <a:pPr marL="0" lvl="3" indent="0" algn="ctr">
                        <a:lnSpc>
                          <a:spcPct val="90000"/>
                        </a:lnSpc>
                        <a:buClrTx/>
                        <a:buSzPct val="100000"/>
                        <a:buFont typeface="Arial" panose="020B0604020202020204" pitchFamily="34" charset="0"/>
                        <a:buNone/>
                      </a:pPr>
                      <a:r>
                        <a:rPr lang="en-US" sz="1600" b="0" dirty="0"/>
                        <a:t>Solid foundation </a:t>
                      </a:r>
                    </a:p>
                  </a:txBody>
                  <a:tcPr anchor="ctr"/>
                </a:tc>
                <a:tc>
                  <a:txBody>
                    <a:bodyPr/>
                    <a:lstStyle/>
                    <a:p>
                      <a:pPr marL="156629" lvl="3" indent="-156629">
                        <a:lnSpc>
                          <a:spcPct val="90000"/>
                        </a:lnSpc>
                        <a:buClrTx/>
                        <a:buSzPct val="100000"/>
                        <a:buFont typeface="Arial" panose="020B0604020202020204" pitchFamily="34" charset="0"/>
                        <a:buChar char="•"/>
                      </a:pPr>
                      <a:r>
                        <a:rPr lang="en-US" sz="1600" b="0" dirty="0">
                          <a:solidFill>
                            <a:srgbClr val="404040"/>
                          </a:solidFill>
                          <a:latin typeface="+mn-lt"/>
                        </a:rPr>
                        <a:t>Optimized for low latency NVM</a:t>
                      </a:r>
                    </a:p>
                    <a:p>
                      <a:pPr marL="156629" lvl="3" indent="-156629">
                        <a:lnSpc>
                          <a:spcPct val="90000"/>
                        </a:lnSpc>
                        <a:buClrTx/>
                        <a:buSzPct val="100000"/>
                        <a:buFont typeface="Arial" panose="020B0604020202020204" pitchFamily="34" charset="0"/>
                        <a:buChar char="•"/>
                      </a:pPr>
                      <a:r>
                        <a:rPr lang="en-US" sz="1600" b="0" dirty="0">
                          <a:solidFill>
                            <a:srgbClr val="404040"/>
                          </a:solidFill>
                          <a:latin typeface="+mn-lt"/>
                        </a:rPr>
                        <a:t>Exploits platform parallelism</a:t>
                      </a:r>
                    </a:p>
                    <a:p>
                      <a:pPr marL="156629" lvl="3" indent="-156629">
                        <a:lnSpc>
                          <a:spcPct val="90000"/>
                        </a:lnSpc>
                        <a:buClrTx/>
                        <a:buSzPct val="100000"/>
                        <a:buFont typeface="Arial" panose="020B0604020202020204" pitchFamily="34" charset="0"/>
                        <a:buChar char="•"/>
                      </a:pPr>
                      <a:r>
                        <a:rPr lang="en-US" sz="1600" b="0" dirty="0">
                          <a:solidFill>
                            <a:srgbClr val="404040"/>
                          </a:solidFill>
                          <a:latin typeface="+mn-lt"/>
                        </a:rPr>
                        <a:t>Efficient SW stack</a:t>
                      </a:r>
                    </a:p>
                  </a:txBody>
                  <a:tcPr/>
                </a:tc>
                <a:tc>
                  <a:txBody>
                    <a:bodyPr/>
                    <a:lstStyle/>
                    <a:p>
                      <a:pPr marL="156629" lvl="3" indent="-156629">
                        <a:lnSpc>
                          <a:spcPct val="90000"/>
                        </a:lnSpc>
                        <a:buClrTx/>
                        <a:buSzPct val="100000"/>
                        <a:buFont typeface="Arial" panose="020B0604020202020204" pitchFamily="34" charset="0"/>
                        <a:buChar char="•"/>
                      </a:pPr>
                      <a:r>
                        <a:rPr lang="en-US" sz="1600" b="0" dirty="0">
                          <a:solidFill>
                            <a:srgbClr val="404040"/>
                          </a:solidFill>
                          <a:latin typeface="+mn-lt"/>
                        </a:rPr>
                        <a:t>No HBA</a:t>
                      </a:r>
                    </a:p>
                    <a:p>
                      <a:pPr marL="156629" lvl="3" indent="-156629">
                        <a:lnSpc>
                          <a:spcPct val="90000"/>
                        </a:lnSpc>
                        <a:buClrTx/>
                        <a:buSzPct val="100000"/>
                        <a:buFont typeface="Arial" panose="020B0604020202020204" pitchFamily="34" charset="0"/>
                        <a:buChar char="•"/>
                      </a:pPr>
                      <a:r>
                        <a:rPr lang="en-US" sz="1600" b="0" dirty="0">
                          <a:solidFill>
                            <a:srgbClr val="404040"/>
                          </a:solidFill>
                          <a:latin typeface="+mn-lt"/>
                        </a:rPr>
                        <a:t>P2P transfers</a:t>
                      </a:r>
                      <a:endParaRPr lang="en-US" sz="1600" b="0" dirty="0">
                        <a:latin typeface="+mn-lt"/>
                      </a:endParaRPr>
                    </a:p>
                  </a:txBody>
                  <a:tcPr/>
                </a:tc>
                <a:extLst>
                  <a:ext uri="{0D108BD9-81ED-4DB2-BD59-A6C34878D82A}">
                    <a16:rowId xmlns:a16="http://schemas.microsoft.com/office/drawing/2014/main" val="3330201383"/>
                  </a:ext>
                </a:extLst>
              </a:tr>
              <a:tr h="696313">
                <a:tc>
                  <a:txBody>
                    <a:bodyPr/>
                    <a:lstStyle/>
                    <a:p>
                      <a:pPr marL="0" marR="0" lvl="3" indent="0" algn="ctr" defTabSz="914400" rtl="0" eaLnBrk="1" fontAlgn="auto" latinLnBrk="0" hangingPunct="1">
                        <a:lnSpc>
                          <a:spcPct val="90000"/>
                        </a:lnSpc>
                        <a:spcBef>
                          <a:spcPts val="0"/>
                        </a:spcBef>
                        <a:spcAft>
                          <a:spcPts val="0"/>
                        </a:spcAft>
                        <a:buClrTx/>
                        <a:buSzPct val="100000"/>
                        <a:buFont typeface="Arial" panose="020B0604020202020204" pitchFamily="34" charset="0"/>
                        <a:buNone/>
                        <a:tabLst/>
                        <a:defRPr/>
                      </a:pPr>
                      <a:r>
                        <a:rPr lang="en-US" sz="1600" b="0" dirty="0"/>
                        <a:t>By ~2015, </a:t>
                      </a:r>
                      <a:r>
                        <a:rPr lang="en-US" sz="1600" b="0" dirty="0" err="1"/>
                        <a:t>NVMe</a:t>
                      </a:r>
                      <a:r>
                        <a:rPr lang="en-US" sz="1600" b="0" dirty="0"/>
                        <a:t> &amp; PCIe had added various features applicable to mobile and removable cards</a:t>
                      </a:r>
                    </a:p>
                  </a:txBody>
                  <a:tcPr anchor="ctr"/>
                </a:tc>
                <a:tc>
                  <a:txBody>
                    <a:bodyPr/>
                    <a:lstStyle/>
                    <a:p>
                      <a:pPr marL="156629" lvl="3" indent="-156629">
                        <a:lnSpc>
                          <a:spcPct val="90000"/>
                        </a:lnSpc>
                        <a:buClrTx/>
                        <a:buSzPct val="100000"/>
                        <a:buFont typeface="Arial" panose="020B0604020202020204" pitchFamily="34" charset="0"/>
                        <a:buChar char="•"/>
                      </a:pPr>
                      <a:r>
                        <a:rPr lang="en-US" sz="1600" b="0" dirty="0">
                          <a:solidFill>
                            <a:srgbClr val="404040"/>
                          </a:solidFill>
                          <a:latin typeface="+mn-lt"/>
                        </a:rPr>
                        <a:t>Host memory buffer (less/no DRAM in device)</a:t>
                      </a:r>
                    </a:p>
                    <a:p>
                      <a:pPr marL="156629" lvl="3" indent="-156629">
                        <a:lnSpc>
                          <a:spcPct val="90000"/>
                        </a:lnSpc>
                        <a:buClrTx/>
                        <a:buSzPct val="100000"/>
                        <a:buFont typeface="Arial" panose="020B0604020202020204" pitchFamily="34" charset="0"/>
                        <a:buChar char="•"/>
                      </a:pPr>
                      <a:r>
                        <a:rPr lang="en-US" sz="1600" b="0" dirty="0">
                          <a:solidFill>
                            <a:srgbClr val="404040"/>
                          </a:solidFill>
                          <a:latin typeface="+mn-lt"/>
                        </a:rPr>
                        <a:t>Enhanced Power Management</a:t>
                      </a:r>
                    </a:p>
                    <a:p>
                      <a:pPr marL="156629" lvl="3" indent="-156629">
                        <a:lnSpc>
                          <a:spcPct val="90000"/>
                        </a:lnSpc>
                        <a:buClrTx/>
                        <a:buSzPct val="100000"/>
                        <a:buFont typeface="Arial" panose="020B0604020202020204" pitchFamily="34" charset="0"/>
                        <a:buChar char="•"/>
                      </a:pPr>
                      <a:r>
                        <a:rPr lang="en-US" sz="1600" b="0" dirty="0">
                          <a:solidFill>
                            <a:srgbClr val="404040"/>
                          </a:solidFill>
                          <a:latin typeface="+mn-lt"/>
                        </a:rPr>
                        <a:t>Boot, Write Protect, RPMB</a:t>
                      </a:r>
                    </a:p>
                  </a:txBody>
                  <a:tcPr/>
                </a:tc>
                <a:tc>
                  <a:txBody>
                    <a:bodyPr/>
                    <a:lstStyle/>
                    <a:p>
                      <a:pPr marL="156629" lvl="3" indent="-156629">
                        <a:lnSpc>
                          <a:spcPct val="90000"/>
                        </a:lnSpc>
                        <a:buClrTx/>
                        <a:buSzPct val="100000"/>
                        <a:buFont typeface="Arial" panose="020B0604020202020204" pitchFamily="34" charset="0"/>
                        <a:buChar char="•"/>
                      </a:pPr>
                      <a:r>
                        <a:rPr lang="en-US" sz="1600" b="0" dirty="0">
                          <a:solidFill>
                            <a:srgbClr val="404040"/>
                          </a:solidFill>
                          <a:latin typeface="+mn-lt"/>
                        </a:rPr>
                        <a:t>L1.2 Sub-states (low power)</a:t>
                      </a:r>
                      <a:endParaRPr lang="en-US" sz="1600" b="0" dirty="0">
                        <a:latin typeface="+mn-lt"/>
                      </a:endParaRPr>
                    </a:p>
                  </a:txBody>
                  <a:tcPr/>
                </a:tc>
                <a:extLst>
                  <a:ext uri="{0D108BD9-81ED-4DB2-BD59-A6C34878D82A}">
                    <a16:rowId xmlns:a16="http://schemas.microsoft.com/office/drawing/2014/main" val="1868487138"/>
                  </a:ext>
                </a:extLst>
              </a:tr>
              <a:tr h="687201">
                <a:tc>
                  <a:txBody>
                    <a:bodyPr/>
                    <a:lstStyle/>
                    <a:p>
                      <a:pPr marL="0" marR="0" lvl="3" indent="0" algn="ctr" defTabSz="914400" rtl="0" eaLnBrk="1" fontAlgn="auto" latinLnBrk="0" hangingPunct="1">
                        <a:lnSpc>
                          <a:spcPct val="90000"/>
                        </a:lnSpc>
                        <a:spcBef>
                          <a:spcPts val="0"/>
                        </a:spcBef>
                        <a:spcAft>
                          <a:spcPts val="0"/>
                        </a:spcAft>
                        <a:buClrTx/>
                        <a:buSzPct val="100000"/>
                        <a:buFont typeface="Arial" panose="020B0604020202020204" pitchFamily="34" charset="0"/>
                        <a:buNone/>
                        <a:tabLst/>
                        <a:defRPr/>
                      </a:pPr>
                      <a:r>
                        <a:rPr lang="en-US" sz="1600" b="0" dirty="0"/>
                        <a:t>Continued development</a:t>
                      </a:r>
                    </a:p>
                  </a:txBody>
                  <a:tcPr anchor="ctr"/>
                </a:tc>
                <a:tc>
                  <a:txBody>
                    <a:bodyPr/>
                    <a:lstStyle/>
                    <a:p>
                      <a:pPr marL="156629" marR="0" lvl="3" indent="-156629" algn="l" defTabSz="914400" rtl="0" eaLnBrk="1" fontAlgn="auto" latinLnBrk="0" hangingPunct="1">
                        <a:lnSpc>
                          <a:spcPct val="90000"/>
                        </a:lnSpc>
                        <a:spcBef>
                          <a:spcPts val="0"/>
                        </a:spcBef>
                        <a:spcAft>
                          <a:spcPts val="0"/>
                        </a:spcAft>
                        <a:buClrTx/>
                        <a:buSzPct val="100000"/>
                        <a:buFont typeface="Arial" panose="020B0604020202020204" pitchFamily="34" charset="0"/>
                        <a:buChar char="•"/>
                        <a:tabLst/>
                        <a:defRPr/>
                      </a:pPr>
                      <a:r>
                        <a:rPr lang="en-US" sz="1600" b="0" dirty="0">
                          <a:solidFill>
                            <a:srgbClr val="404040"/>
                          </a:solidFill>
                          <a:latin typeface="+mn-lt"/>
                        </a:rPr>
                        <a:t>Data placement interfaces, driven by datacenter which optimize latency/QoS (ZNS, FDP, …)</a:t>
                      </a:r>
                    </a:p>
                    <a:p>
                      <a:pPr marL="156629" marR="0" lvl="3" indent="-156629" algn="ctr" defTabSz="914400" rtl="0" eaLnBrk="1" fontAlgn="auto" latinLnBrk="0" hangingPunct="1">
                        <a:lnSpc>
                          <a:spcPct val="90000"/>
                        </a:lnSpc>
                        <a:spcBef>
                          <a:spcPts val="0"/>
                        </a:spcBef>
                        <a:spcAft>
                          <a:spcPts val="0"/>
                        </a:spcAft>
                        <a:buClrTx/>
                        <a:buSzPct val="100000"/>
                        <a:buFont typeface="Arial" panose="020B0604020202020204" pitchFamily="34" charset="0"/>
                        <a:buChar char="•"/>
                        <a:tabLst/>
                        <a:defRPr/>
                      </a:pPr>
                      <a:endParaRPr lang="en-US" sz="1600" b="0" dirty="0">
                        <a:solidFill>
                          <a:srgbClr val="404040"/>
                        </a:solidFill>
                        <a:latin typeface="+mn-lt"/>
                      </a:endParaRPr>
                    </a:p>
                  </a:txBody>
                  <a:tcPr/>
                </a:tc>
                <a:tc>
                  <a:txBody>
                    <a:bodyPr/>
                    <a:lstStyle/>
                    <a:p>
                      <a:pPr marL="156629" lvl="3" indent="-156629">
                        <a:lnSpc>
                          <a:spcPct val="90000"/>
                        </a:lnSpc>
                        <a:buClrTx/>
                        <a:buSzPct val="100000"/>
                        <a:buFont typeface="Arial" panose="020B0604020202020204" pitchFamily="34" charset="0"/>
                        <a:buChar char="•"/>
                      </a:pPr>
                      <a:r>
                        <a:rPr lang="en-US" sz="1600" b="0" dirty="0">
                          <a:solidFill>
                            <a:srgbClr val="404040"/>
                          </a:solidFill>
                          <a:latin typeface="+mn-lt"/>
                        </a:rPr>
                        <a:t>FW Attestation</a:t>
                      </a:r>
                    </a:p>
                    <a:p>
                      <a:pPr marL="156629" lvl="3" indent="-156629">
                        <a:lnSpc>
                          <a:spcPct val="90000"/>
                        </a:lnSpc>
                        <a:buClrTx/>
                        <a:buSzPct val="100000"/>
                        <a:buFont typeface="Arial" panose="020B0604020202020204" pitchFamily="34" charset="0"/>
                        <a:buChar char="•"/>
                      </a:pPr>
                      <a:r>
                        <a:rPr lang="en-US" sz="1600" b="0" dirty="0">
                          <a:solidFill>
                            <a:srgbClr val="404040"/>
                          </a:solidFill>
                          <a:latin typeface="+mn-lt"/>
                        </a:rPr>
                        <a:t>Link encryption</a:t>
                      </a:r>
                    </a:p>
                  </a:txBody>
                  <a:tcPr/>
                </a:tc>
                <a:extLst>
                  <a:ext uri="{0D108BD9-81ED-4DB2-BD59-A6C34878D82A}">
                    <a16:rowId xmlns:a16="http://schemas.microsoft.com/office/drawing/2014/main" val="1239110820"/>
                  </a:ext>
                </a:extLst>
              </a:tr>
              <a:tr h="687201">
                <a:tc>
                  <a:txBody>
                    <a:bodyPr/>
                    <a:lstStyle/>
                    <a:p>
                      <a:pPr marL="0" marR="0" lvl="3" indent="0" algn="ctr" defTabSz="914400" rtl="0" eaLnBrk="1" fontAlgn="auto" latinLnBrk="0" hangingPunct="1">
                        <a:lnSpc>
                          <a:spcPct val="90000"/>
                        </a:lnSpc>
                        <a:spcBef>
                          <a:spcPts val="0"/>
                        </a:spcBef>
                        <a:spcAft>
                          <a:spcPts val="0"/>
                        </a:spcAft>
                        <a:buClrTx/>
                        <a:buSzPct val="100000"/>
                        <a:buFont typeface="Arial" panose="020B0604020202020204" pitchFamily="34" charset="0"/>
                        <a:buNone/>
                        <a:tabLst/>
                        <a:defRPr/>
                      </a:pPr>
                      <a:r>
                        <a:rPr lang="en-US" sz="1600" b="0" dirty="0"/>
                        <a:t>Other advantages across </a:t>
                      </a:r>
                      <a:r>
                        <a:rPr lang="en-US" sz="1600" b="0" dirty="0" err="1"/>
                        <a:t>NVMe</a:t>
                      </a:r>
                      <a:r>
                        <a:rPr lang="en-US" sz="1600" b="0" dirty="0"/>
                        <a:t>/PCIe ecosystem</a:t>
                      </a:r>
                    </a:p>
                  </a:txBody>
                  <a:tcPr anchor="ctr"/>
                </a:tc>
                <a:tc gridSpan="2">
                  <a:txBody>
                    <a:bodyPr/>
                    <a:lstStyle/>
                    <a:p>
                      <a:pPr marL="156629" lvl="3" indent="-156629" algn="ctr">
                        <a:lnSpc>
                          <a:spcPct val="90000"/>
                        </a:lnSpc>
                        <a:buClrTx/>
                        <a:buSzPct val="100000"/>
                        <a:buFont typeface="Arial" panose="020B0604020202020204" pitchFamily="34" charset="0"/>
                        <a:buChar char="•"/>
                      </a:pPr>
                      <a:r>
                        <a:rPr lang="en-US" sz="1600" b="0" dirty="0">
                          <a:solidFill>
                            <a:srgbClr val="404040"/>
                          </a:solidFill>
                          <a:latin typeface="+mn-lt"/>
                        </a:rPr>
                        <a:t>Hot plug infrastructure</a:t>
                      </a:r>
                    </a:p>
                    <a:p>
                      <a:pPr marL="156629" marR="0" lvl="3" indent="-156629" algn="ctr" defTabSz="914400" rtl="0" eaLnBrk="1" fontAlgn="auto" latinLnBrk="0" hangingPunct="1">
                        <a:lnSpc>
                          <a:spcPct val="90000"/>
                        </a:lnSpc>
                        <a:spcBef>
                          <a:spcPts val="0"/>
                        </a:spcBef>
                        <a:spcAft>
                          <a:spcPts val="0"/>
                        </a:spcAft>
                        <a:buClrTx/>
                        <a:buSzPct val="100000"/>
                        <a:buFont typeface="Arial" panose="020B0604020202020204" pitchFamily="34" charset="0"/>
                        <a:buChar char="•"/>
                        <a:tabLst/>
                        <a:defRPr/>
                      </a:pPr>
                      <a:r>
                        <a:rPr lang="en-US" sz="1600" b="0" dirty="0">
                          <a:solidFill>
                            <a:srgbClr val="404040"/>
                          </a:solidFill>
                          <a:latin typeface="+mn-lt"/>
                        </a:rPr>
                        <a:t>Better integration w/ internal storage</a:t>
                      </a:r>
                    </a:p>
                  </a:txBody>
                  <a:tcPr anchor="ctr"/>
                </a:tc>
                <a:tc hMerge="1">
                  <a:txBody>
                    <a:bodyPr/>
                    <a:lstStyle/>
                    <a:p>
                      <a:endParaRPr lang="en-US" sz="1400" b="0" dirty="0">
                        <a:latin typeface="+mn-lt"/>
                      </a:endParaRPr>
                    </a:p>
                  </a:txBody>
                  <a:tcPr/>
                </a:tc>
                <a:extLst>
                  <a:ext uri="{0D108BD9-81ED-4DB2-BD59-A6C34878D82A}">
                    <a16:rowId xmlns:a16="http://schemas.microsoft.com/office/drawing/2014/main" val="3419376181"/>
                  </a:ext>
                </a:extLst>
              </a:tr>
            </a:tbl>
          </a:graphicData>
        </a:graphic>
      </p:graphicFrame>
      <p:sp>
        <p:nvSpPr>
          <p:cNvPr id="4" name="Speech Bubble: Rectangle with Corners Rounded 3">
            <a:extLst>
              <a:ext uri="{FF2B5EF4-FFF2-40B4-BE49-F238E27FC236}">
                <a16:creationId xmlns:a16="http://schemas.microsoft.com/office/drawing/2014/main" id="{CC09A644-8821-47B4-9A6D-F9DD6004BAB9}"/>
              </a:ext>
            </a:extLst>
          </p:cNvPr>
          <p:cNvSpPr/>
          <p:nvPr/>
        </p:nvSpPr>
        <p:spPr>
          <a:xfrm>
            <a:off x="2360341" y="5358214"/>
            <a:ext cx="7471317" cy="678400"/>
          </a:xfrm>
          <a:prstGeom prst="wedgeRoundRectCallout">
            <a:avLst>
              <a:gd name="adj1" fmla="val -20833"/>
              <a:gd name="adj2" fmla="val 41357"/>
              <a:gd name="adj3" fmla="val 16667"/>
            </a:avLst>
          </a:prstGeom>
          <a:solidFill>
            <a:srgbClr val="0070C0"/>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3" algn="ctr" defTabSz="914400" rtl="0" eaLnBrk="1" fontAlgn="auto" latinLnBrk="0" hangingPunct="1">
              <a:lnSpc>
                <a:spcPct val="90000"/>
              </a:lnSpc>
              <a:spcBef>
                <a:spcPts val="0"/>
              </a:spcBef>
              <a:spcAft>
                <a:spcPts val="0"/>
              </a:spcAft>
              <a:buClrTx/>
              <a:buSzPct val="100000"/>
              <a:tabLst/>
              <a:defRPr/>
            </a:pPr>
            <a:r>
              <a:rPr lang="en-US" sz="2000" b="1" dirty="0">
                <a:solidFill>
                  <a:schemeClr val="bg1"/>
                </a:solidFill>
                <a:latin typeface="+mn-lt"/>
              </a:rPr>
              <a:t>Why </a:t>
            </a:r>
            <a:r>
              <a:rPr lang="en-US" sz="2000" b="1" dirty="0" err="1">
                <a:solidFill>
                  <a:schemeClr val="bg1"/>
                </a:solidFill>
                <a:latin typeface="+mn-lt"/>
              </a:rPr>
              <a:t>NVMe</a:t>
            </a:r>
            <a:r>
              <a:rPr lang="en-US" sz="2000" b="1" dirty="0">
                <a:solidFill>
                  <a:schemeClr val="bg1"/>
                </a:solidFill>
                <a:latin typeface="+mn-lt"/>
              </a:rPr>
              <a:t>/PCIe?</a:t>
            </a:r>
          </a:p>
          <a:p>
            <a:pPr marL="0" marR="0" lvl="3" algn="ctr" defTabSz="914400" rtl="0" eaLnBrk="1" fontAlgn="auto" latinLnBrk="0" hangingPunct="1">
              <a:lnSpc>
                <a:spcPct val="90000"/>
              </a:lnSpc>
              <a:spcBef>
                <a:spcPts val="0"/>
              </a:spcBef>
              <a:spcAft>
                <a:spcPts val="0"/>
              </a:spcAft>
              <a:buClrTx/>
              <a:buSzPct val="100000"/>
              <a:tabLst/>
              <a:defRPr/>
            </a:pPr>
            <a:r>
              <a:rPr lang="en-US" sz="2000" b="1" dirty="0">
                <a:solidFill>
                  <a:schemeClr val="bg1"/>
                </a:solidFill>
                <a:latin typeface="+mn-lt"/>
              </a:rPr>
              <a:t>Datacenter to Removable; Investment and Innovation</a:t>
            </a:r>
          </a:p>
        </p:txBody>
      </p:sp>
    </p:spTree>
    <p:extLst>
      <p:ext uri="{BB962C8B-B14F-4D97-AF65-F5344CB8AC3E}">
        <p14:creationId xmlns:p14="http://schemas.microsoft.com/office/powerpoint/2010/main" val="504132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US" dirty="0"/>
              <a:t>Full BIO Slides</a:t>
            </a:r>
          </a:p>
        </p:txBody>
      </p:sp>
      <p:sp>
        <p:nvSpPr>
          <p:cNvPr id="4" name="Subtitle 3"/>
          <p:cNvSpPr>
            <a:spLocks noGrp="1"/>
          </p:cNvSpPr>
          <p:nvPr>
            <p:ph type="subTitle" idx="1"/>
          </p:nvPr>
        </p:nvSpPr>
        <p:spPr/>
        <p:txBody>
          <a:bodyPr/>
          <a:lstStyle/>
          <a:p>
            <a:endParaRPr lang="en-US"/>
          </a:p>
        </p:txBody>
      </p:sp>
    </p:spTree>
    <p:extLst>
      <p:ext uri="{BB962C8B-B14F-4D97-AF65-F5344CB8AC3E}">
        <p14:creationId xmlns:p14="http://schemas.microsoft.com/office/powerpoint/2010/main" val="13714238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4F4105-13FB-C14C-B23F-0C4CEBA09783}"/>
              </a:ext>
            </a:extLst>
          </p:cNvPr>
          <p:cNvSpPr>
            <a:spLocks noGrp="1"/>
          </p:cNvSpPr>
          <p:nvPr>
            <p:ph type="ctrTitle"/>
          </p:nvPr>
        </p:nvSpPr>
        <p:spPr/>
        <p:txBody>
          <a:bodyPr/>
          <a:lstStyle/>
          <a:p>
            <a:r>
              <a:rPr lang="en-US" dirty="0"/>
              <a:t>PCI-SIG Defined Form Factors</a:t>
            </a:r>
          </a:p>
        </p:txBody>
      </p:sp>
      <p:sp>
        <p:nvSpPr>
          <p:cNvPr id="3" name="Subtitle 2">
            <a:extLst>
              <a:ext uri="{FF2B5EF4-FFF2-40B4-BE49-F238E27FC236}">
                <a16:creationId xmlns:a16="http://schemas.microsoft.com/office/drawing/2014/main" id="{81782AE5-3939-344C-BEAC-C76BDA12C708}"/>
              </a:ext>
            </a:extLst>
          </p:cNvPr>
          <p:cNvSpPr>
            <a:spLocks noGrp="1"/>
          </p:cNvSpPr>
          <p:nvPr>
            <p:ph type="subTitle" idx="1"/>
          </p:nvPr>
        </p:nvSpPr>
        <p:spPr/>
        <p:txBody>
          <a:bodyPr/>
          <a:lstStyle/>
          <a:p>
            <a:r>
              <a:rPr lang="en-US" dirty="0" smtClean="0"/>
              <a:t>John Geldman, KIOXIA</a:t>
            </a:r>
            <a:endParaRPr lang="en-US" dirty="0"/>
          </a:p>
        </p:txBody>
      </p:sp>
    </p:spTree>
    <p:extLst>
      <p:ext uri="{BB962C8B-B14F-4D97-AF65-F5344CB8AC3E}">
        <p14:creationId xmlns:p14="http://schemas.microsoft.com/office/powerpoint/2010/main" val="337093618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32EE1E5-4CB0-0149-B8B9-9776130F6304}"/>
              </a:ext>
            </a:extLst>
          </p:cNvPr>
          <p:cNvSpPr>
            <a:spLocks noGrp="1"/>
          </p:cNvSpPr>
          <p:nvPr>
            <p:ph sz="quarter" idx="4"/>
          </p:nvPr>
        </p:nvSpPr>
        <p:spPr>
          <a:xfrm>
            <a:off x="6172200" y="1451610"/>
            <a:ext cx="5183188" cy="4738053"/>
          </a:xfrm>
        </p:spPr>
        <p:txBody>
          <a:bodyPr>
            <a:normAutofit fontScale="77500" lnSpcReduction="20000"/>
          </a:bodyPr>
          <a:lstStyle/>
          <a:p>
            <a:pPr marL="285750" indent="-285750">
              <a:lnSpc>
                <a:spcPct val="120000"/>
              </a:lnSpc>
            </a:pPr>
            <a:r>
              <a:rPr lang="en-US" sz="1900" dirty="0"/>
              <a:t>Member Board of Directors, NVM Express</a:t>
            </a:r>
          </a:p>
          <a:p>
            <a:pPr marL="285750" indent="-285750">
              <a:lnSpc>
                <a:spcPct val="120000"/>
              </a:lnSpc>
            </a:pPr>
            <a:r>
              <a:rPr lang="en-US" sz="1900" dirty="0"/>
              <a:t>Member Board of Directors, SNIA</a:t>
            </a:r>
          </a:p>
          <a:p>
            <a:pPr marL="285750" indent="-285750">
              <a:lnSpc>
                <a:spcPct val="120000"/>
              </a:lnSpc>
            </a:pPr>
            <a:r>
              <a:rPr lang="en-US" sz="1900" dirty="0"/>
              <a:t>Co-Chair NVMe-MI</a:t>
            </a:r>
          </a:p>
          <a:p>
            <a:pPr marL="285750" indent="-285750">
              <a:lnSpc>
                <a:spcPct val="120000"/>
              </a:lnSpc>
            </a:pPr>
            <a:r>
              <a:rPr lang="en-US" sz="1900" dirty="0"/>
              <a:t>Currently an active contributor to the following standards organizations:</a:t>
            </a:r>
          </a:p>
          <a:p>
            <a:pPr marL="971550" lvl="2" indent="-285750">
              <a:lnSpc>
                <a:spcPct val="130000"/>
              </a:lnSpc>
              <a:spcBef>
                <a:spcPts val="1000"/>
              </a:spcBef>
            </a:pPr>
            <a:r>
              <a:rPr lang="en-US" sz="1900" dirty="0">
                <a:solidFill>
                  <a:schemeClr val="tx1"/>
                </a:solidFill>
              </a:rPr>
              <a:t>NVM Express, INCITS T10, INCITS T13, JEDEC, PCI-SIG, SATA IO, SNIA, IEEE SISWG</a:t>
            </a:r>
          </a:p>
          <a:p>
            <a:pPr marL="971550" lvl="2" indent="-285750">
              <a:lnSpc>
                <a:spcPct val="130000"/>
              </a:lnSpc>
              <a:spcBef>
                <a:spcPts val="1000"/>
              </a:spcBef>
            </a:pPr>
            <a:r>
              <a:rPr lang="en-US" sz="1900" dirty="0">
                <a:solidFill>
                  <a:schemeClr val="tx1"/>
                </a:solidFill>
              </a:rPr>
              <a:t>In addition, John’s team members are also active in CXL, DMTF, TCG, OCP</a:t>
            </a:r>
          </a:p>
          <a:p>
            <a:pPr marL="285750" indent="-285750">
              <a:lnSpc>
                <a:spcPct val="120000"/>
              </a:lnSpc>
            </a:pPr>
            <a:r>
              <a:rPr lang="en-US" sz="1900" dirty="0"/>
              <a:t>Corporate leadership responsibility for standards for multi-billion dollar storage vendors since 2011</a:t>
            </a:r>
          </a:p>
          <a:p>
            <a:pPr marL="285750" indent="-285750">
              <a:lnSpc>
                <a:spcPct val="120000"/>
              </a:lnSpc>
            </a:pPr>
            <a:r>
              <a:rPr lang="en-US" sz="1900" dirty="0"/>
              <a:t>Involved in storage standards since 1992, with an early introduction to standards including the transition from X3T9 to ATA &amp; SCSI, and the transition from PCMCIA to </a:t>
            </a:r>
            <a:r>
              <a:rPr lang="en-US" sz="1900" dirty="0" err="1"/>
              <a:t>CardBus</a:t>
            </a:r>
            <a:endParaRPr lang="en-US" sz="1900" dirty="0"/>
          </a:p>
          <a:p>
            <a:pPr marL="285750" indent="-285750">
              <a:lnSpc>
                <a:spcPct val="120000"/>
              </a:lnSpc>
            </a:pPr>
            <a:r>
              <a:rPr lang="en-US" sz="1900" dirty="0"/>
              <a:t>An active FMS CAB member for at least 10 years</a:t>
            </a:r>
          </a:p>
          <a:p>
            <a:endParaRPr lang="en-US" dirty="0"/>
          </a:p>
        </p:txBody>
      </p:sp>
      <p:sp>
        <p:nvSpPr>
          <p:cNvPr id="6" name="Title 5">
            <a:extLst>
              <a:ext uri="{FF2B5EF4-FFF2-40B4-BE49-F238E27FC236}">
                <a16:creationId xmlns:a16="http://schemas.microsoft.com/office/drawing/2014/main" id="{92D29A65-C481-2F4E-A6DD-F978D45D1518}"/>
              </a:ext>
            </a:extLst>
          </p:cNvPr>
          <p:cNvSpPr>
            <a:spLocks noGrp="1"/>
          </p:cNvSpPr>
          <p:nvPr>
            <p:ph type="title"/>
          </p:nvPr>
        </p:nvSpPr>
        <p:spPr/>
        <p:txBody>
          <a:bodyPr>
            <a:normAutofit fontScale="90000"/>
          </a:bodyPr>
          <a:lstStyle/>
          <a:p>
            <a:r>
              <a:rPr lang="en-US" dirty="0"/>
              <a:t>John Geldman</a:t>
            </a:r>
            <a:br>
              <a:rPr lang="en-US" dirty="0"/>
            </a:br>
            <a:r>
              <a:rPr lang="en-US" dirty="0"/>
              <a:t>Director, SSD Industry Standards at KIOXIA</a:t>
            </a:r>
          </a:p>
        </p:txBody>
      </p:sp>
      <p:pic>
        <p:nvPicPr>
          <p:cNvPr id="7" name="Content Placeholder 6">
            <a:extLst>
              <a:ext uri="{FF2B5EF4-FFF2-40B4-BE49-F238E27FC236}">
                <a16:creationId xmlns:a16="http://schemas.microsoft.com/office/drawing/2014/main" id="{EE4FE956-8944-483F-8698-8E3A70DD34E7}"/>
              </a:ext>
            </a:extLst>
          </p:cNvPr>
          <p:cNvPicPr>
            <a:picLocks noGrp="1" noChangeAspect="1"/>
          </p:cNvPicPr>
          <p:nvPr>
            <p:ph sz="half" idx="2"/>
          </p:nvPr>
        </p:nvPicPr>
        <p:blipFill rotWithShape="1">
          <a:blip r:embed="rId2" cstate="screen">
            <a:extLst>
              <a:ext uri="{28A0092B-C50C-407E-A947-70E740481C1C}">
                <a14:useLocalDpi xmlns:a14="http://schemas.microsoft.com/office/drawing/2010/main" val="0"/>
              </a:ext>
            </a:extLst>
          </a:blip>
          <a:srcRect l="8381" r="14106"/>
          <a:stretch/>
        </p:blipFill>
        <p:spPr>
          <a:xfrm>
            <a:off x="1750554" y="2677636"/>
            <a:ext cx="2216115" cy="2286000"/>
          </a:xfrm>
          <a:prstGeom prst="rect">
            <a:avLst/>
          </a:prstGeom>
        </p:spPr>
      </p:pic>
    </p:spTree>
    <p:extLst>
      <p:ext uri="{BB962C8B-B14F-4D97-AF65-F5344CB8AC3E}">
        <p14:creationId xmlns:p14="http://schemas.microsoft.com/office/powerpoint/2010/main" val="20087112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32EE1E5-4CB0-0149-B8B9-9776130F6304}"/>
              </a:ext>
            </a:extLst>
          </p:cNvPr>
          <p:cNvSpPr>
            <a:spLocks noGrp="1"/>
          </p:cNvSpPr>
          <p:nvPr>
            <p:ph sz="quarter" idx="4"/>
          </p:nvPr>
        </p:nvSpPr>
        <p:spPr>
          <a:xfrm>
            <a:off x="6172200" y="1451610"/>
            <a:ext cx="5183188" cy="4738053"/>
          </a:xfrm>
        </p:spPr>
        <p:txBody>
          <a:bodyPr>
            <a:normAutofit fontScale="92500"/>
          </a:bodyPr>
          <a:lstStyle/>
          <a:p>
            <a:pPr marL="285750" indent="-285750">
              <a:lnSpc>
                <a:spcPct val="120000"/>
              </a:lnSpc>
            </a:pPr>
            <a:r>
              <a:rPr lang="en-US" sz="1900" dirty="0"/>
              <a:t>Brings over 20 years of experience to his current role where he is responsible for researching and evaluating future storage and interconnect technologies and defining the server storage strategy for ProLiant servers</a:t>
            </a:r>
          </a:p>
          <a:p>
            <a:pPr marL="285750" indent="-285750">
              <a:lnSpc>
                <a:spcPct val="120000"/>
              </a:lnSpc>
            </a:pPr>
            <a:r>
              <a:rPr lang="en-US" sz="1900" dirty="0"/>
              <a:t>Actively involved in multiple standards and industry organizations, and has been a key driver of standards including U.3, EDSFF E3, and the OCP Datacenter NVMe SSD spec.</a:t>
            </a:r>
          </a:p>
          <a:p>
            <a:pPr marL="285750" indent="-285750">
              <a:lnSpc>
                <a:spcPct val="120000"/>
              </a:lnSpc>
            </a:pPr>
            <a:r>
              <a:rPr lang="en-US" sz="1900" dirty="0"/>
              <a:t>Previously led development of SSD storage arrays, been founder and co-founder of a couple of startups, and helped develop the first dual-screen smartphone.</a:t>
            </a:r>
          </a:p>
          <a:p>
            <a:endParaRPr lang="en-US" dirty="0"/>
          </a:p>
        </p:txBody>
      </p:sp>
      <p:sp>
        <p:nvSpPr>
          <p:cNvPr id="6" name="Title 5">
            <a:extLst>
              <a:ext uri="{FF2B5EF4-FFF2-40B4-BE49-F238E27FC236}">
                <a16:creationId xmlns:a16="http://schemas.microsoft.com/office/drawing/2014/main" id="{92D29A65-C481-2F4E-A6DD-F978D45D1518}"/>
              </a:ext>
            </a:extLst>
          </p:cNvPr>
          <p:cNvSpPr>
            <a:spLocks noGrp="1"/>
          </p:cNvSpPr>
          <p:nvPr>
            <p:ph type="title"/>
          </p:nvPr>
        </p:nvSpPr>
        <p:spPr/>
        <p:txBody>
          <a:bodyPr>
            <a:normAutofit fontScale="90000"/>
          </a:bodyPr>
          <a:lstStyle/>
          <a:p>
            <a:r>
              <a:rPr lang="en-US" dirty="0"/>
              <a:t>Paul Kaler</a:t>
            </a:r>
            <a:br>
              <a:rPr lang="en-US" dirty="0"/>
            </a:br>
            <a:r>
              <a:rPr lang="en-US" dirty="0"/>
              <a:t>Future Storage Architect at HPE</a:t>
            </a:r>
          </a:p>
        </p:txBody>
      </p:sp>
      <p:pic>
        <p:nvPicPr>
          <p:cNvPr id="7" name="Content Placeholder 6">
            <a:extLst>
              <a:ext uri="{FF2B5EF4-FFF2-40B4-BE49-F238E27FC236}">
                <a16:creationId xmlns:a16="http://schemas.microsoft.com/office/drawing/2014/main" id="{EE4FE956-8944-483F-8698-8E3A70DD34E7}"/>
              </a:ext>
            </a:extLst>
          </p:cNvPr>
          <p:cNvPicPr>
            <a:picLocks noGrp="1" noChangeAspect="1"/>
          </p:cNvPicPr>
          <p:nvPr>
            <p:ph sz="half" idx="2"/>
          </p:nvPr>
        </p:nvPicPr>
        <p:blipFill>
          <a:blip r:embed="rId2" cstate="screen">
            <a:extLst>
              <a:ext uri="{28A0092B-C50C-407E-A947-70E740481C1C}">
                <a14:useLocalDpi xmlns:a14="http://schemas.microsoft.com/office/drawing/2010/main" val="0"/>
              </a:ext>
            </a:extLst>
          </a:blip>
          <a:srcRect l="1548" r="1548"/>
          <a:stretch/>
        </p:blipFill>
        <p:spPr>
          <a:xfrm>
            <a:off x="1750554" y="2677636"/>
            <a:ext cx="2216115" cy="2286000"/>
          </a:xfrm>
          <a:prstGeom prst="rect">
            <a:avLst/>
          </a:prstGeom>
        </p:spPr>
      </p:pic>
    </p:spTree>
    <p:extLst>
      <p:ext uri="{BB962C8B-B14F-4D97-AF65-F5344CB8AC3E}">
        <p14:creationId xmlns:p14="http://schemas.microsoft.com/office/powerpoint/2010/main" val="119395973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32EE1E5-4CB0-0149-B8B9-9776130F6304}"/>
              </a:ext>
            </a:extLst>
          </p:cNvPr>
          <p:cNvSpPr>
            <a:spLocks noGrp="1"/>
          </p:cNvSpPr>
          <p:nvPr>
            <p:ph sz="quarter" idx="4"/>
          </p:nvPr>
        </p:nvSpPr>
        <p:spPr>
          <a:xfrm>
            <a:off x="6172200" y="1451610"/>
            <a:ext cx="5183188" cy="4738053"/>
          </a:xfrm>
        </p:spPr>
        <p:txBody>
          <a:bodyPr>
            <a:normAutofit fontScale="55000" lnSpcReduction="20000"/>
          </a:bodyPr>
          <a:lstStyle/>
          <a:p>
            <a:r>
              <a:rPr lang="en-US" dirty="0"/>
              <a:t>Mr. Gervasi has over 40 years of experience in high speed memory subsystem definition, design, and product development. Career highlights include 19 years at Intel where he was systems hardware designer, software designer, and strategic accounts manager.  Mr. Gervasi subsequently was with S3 where he was a graphics architecture specialist and at </a:t>
            </a:r>
            <a:r>
              <a:rPr lang="en-US" dirty="0" err="1"/>
              <a:t>Transmeta</a:t>
            </a:r>
            <a:r>
              <a:rPr lang="en-US" dirty="0"/>
              <a:t> as memory technology analyst.  Most recently he held several key positions with companies such as Netlist, </a:t>
            </a:r>
            <a:r>
              <a:rPr lang="en-US" dirty="0" err="1"/>
              <a:t>SimpleTech</a:t>
            </a:r>
            <a:r>
              <a:rPr lang="en-US" dirty="0"/>
              <a:t>, and US Modular driving unique memory module configurations.  He is now Principal Systems Architect for </a:t>
            </a:r>
            <a:r>
              <a:rPr lang="en-US" dirty="0" err="1"/>
              <a:t>Nantero</a:t>
            </a:r>
            <a:r>
              <a:rPr lang="en-US" dirty="0"/>
              <a:t>, developing non-volatile RAM-class memories.</a:t>
            </a:r>
          </a:p>
          <a:p>
            <a:endParaRPr lang="en-US" dirty="0"/>
          </a:p>
          <a:p>
            <a:r>
              <a:rPr lang="en-US" dirty="0"/>
              <a:t>Mr. Gervasi been involved in the definition of Double Data Rate SDRAM since its earliest inception.  He has served on the JEDEC Board of Directors and chaired committees for DRAM </a:t>
            </a:r>
            <a:r>
              <a:rPr lang="en-US" dirty="0" err="1"/>
              <a:t>parametrics</a:t>
            </a:r>
            <a:r>
              <a:rPr lang="en-US" dirty="0"/>
              <a:t> and small form factor memory modules during the development of DDR1 through DDR5.  He is currently the chairman of the JEDEC Alternative Memory committee</a:t>
            </a:r>
            <a:r>
              <a:rPr lang="en-US" dirty="0" smtClean="0"/>
              <a:t>.</a:t>
            </a:r>
            <a:endParaRPr lang="en-US" dirty="0"/>
          </a:p>
        </p:txBody>
      </p:sp>
      <p:sp>
        <p:nvSpPr>
          <p:cNvPr id="6" name="Title 5">
            <a:extLst>
              <a:ext uri="{FF2B5EF4-FFF2-40B4-BE49-F238E27FC236}">
                <a16:creationId xmlns:a16="http://schemas.microsoft.com/office/drawing/2014/main" id="{92D29A65-C481-2F4E-A6DD-F978D45D1518}"/>
              </a:ext>
            </a:extLst>
          </p:cNvPr>
          <p:cNvSpPr>
            <a:spLocks noGrp="1"/>
          </p:cNvSpPr>
          <p:nvPr>
            <p:ph type="title"/>
          </p:nvPr>
        </p:nvSpPr>
        <p:spPr/>
        <p:txBody>
          <a:bodyPr>
            <a:normAutofit fontScale="90000"/>
          </a:bodyPr>
          <a:lstStyle/>
          <a:p>
            <a:r>
              <a:rPr lang="en-US" dirty="0" smtClean="0"/>
              <a:t>Bill Gervasi,</a:t>
            </a:r>
            <a:r>
              <a:rPr lang="en-US" dirty="0"/>
              <a:t/>
            </a:r>
            <a:br>
              <a:rPr lang="en-US" dirty="0"/>
            </a:br>
            <a:r>
              <a:rPr lang="en-US" dirty="0"/>
              <a:t>Principal Systems Architect, </a:t>
            </a:r>
            <a:r>
              <a:rPr lang="en-US" dirty="0" err="1"/>
              <a:t>Nantero</a:t>
            </a:r>
            <a:r>
              <a:rPr lang="en-US" dirty="0"/>
              <a:t>, Inc.</a:t>
            </a:r>
          </a:p>
        </p:txBody>
      </p:sp>
      <p:pic>
        <p:nvPicPr>
          <p:cNvPr id="7" name="Picture 4" descr="Toy Story Woody illustration, Sheriff Woody Buzz Lightyear Jessie Toy Story  3, toy story, cowboy, poster png | PNGEgg">
            <a:extLst>
              <a:ext uri="{FF2B5EF4-FFF2-40B4-BE49-F238E27FC236}">
                <a16:creationId xmlns:a16="http://schemas.microsoft.com/office/drawing/2014/main" id="{D8CB5191-3CF9-4DF6-861C-514BE9C0E39D}"/>
              </a:ext>
            </a:extLst>
          </p:cNvPr>
          <p:cNvPicPr>
            <a:picLocks noGrp="1" noChangeAspect="1" noChangeArrowheads="1"/>
          </p:cNvPicPr>
          <p:nvPr>
            <p:ph sz="half" idx="2"/>
          </p:nvPr>
        </p:nvPicPr>
        <p:blipFill>
          <a:blip r:embed="rId2" cstate="screen">
            <a:extLst>
              <a:ext uri="{28A0092B-C50C-407E-A947-70E740481C1C}">
                <a14:useLocalDpi xmlns:a14="http://schemas.microsoft.com/office/drawing/2010/main" val="0"/>
              </a:ext>
            </a:extLst>
          </a:blip>
          <a:srcRect/>
          <a:stretch>
            <a:fillRect/>
          </a:stretch>
        </p:blipFill>
        <p:spPr bwMode="auto">
          <a:xfrm>
            <a:off x="1956766" y="1876425"/>
            <a:ext cx="2095157" cy="3684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496154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32EE1E5-4CB0-0149-B8B9-9776130F6304}"/>
              </a:ext>
            </a:extLst>
          </p:cNvPr>
          <p:cNvSpPr>
            <a:spLocks noGrp="1"/>
          </p:cNvSpPr>
          <p:nvPr>
            <p:ph sz="quarter" idx="4"/>
          </p:nvPr>
        </p:nvSpPr>
        <p:spPr>
          <a:xfrm>
            <a:off x="6172200" y="1451610"/>
            <a:ext cx="5183188" cy="4738053"/>
          </a:xfrm>
        </p:spPr>
        <p:txBody>
          <a:bodyPr>
            <a:normAutofit fontScale="85000" lnSpcReduction="10000"/>
          </a:bodyPr>
          <a:lstStyle/>
          <a:p>
            <a:pPr marL="285750" indent="-285750">
              <a:lnSpc>
                <a:spcPct val="120000"/>
              </a:lnSpc>
            </a:pPr>
            <a:r>
              <a:rPr lang="en-US" sz="1900" dirty="0"/>
              <a:t>Chair of SWG at SDA since 2018</a:t>
            </a:r>
          </a:p>
          <a:p>
            <a:pPr marL="285750" indent="-285750">
              <a:lnSpc>
                <a:spcPct val="120000"/>
              </a:lnSpc>
            </a:pPr>
            <a:r>
              <a:rPr lang="en-US" sz="1900" dirty="0"/>
              <a:t>Developing SD Express since Nov 2016</a:t>
            </a:r>
          </a:p>
          <a:p>
            <a:pPr marL="285750" indent="-285750">
              <a:lnSpc>
                <a:spcPct val="120000"/>
              </a:lnSpc>
            </a:pPr>
            <a:r>
              <a:rPr lang="en-US" sz="1900" dirty="0"/>
              <a:t>Contributor to SDA since 2012</a:t>
            </a:r>
          </a:p>
          <a:p>
            <a:pPr marL="285750" indent="-285750">
              <a:lnSpc>
                <a:spcPct val="120000"/>
              </a:lnSpc>
            </a:pPr>
            <a:endParaRPr lang="en-US" sz="1900" dirty="0"/>
          </a:p>
          <a:p>
            <a:pPr marL="285750" indent="-285750">
              <a:lnSpc>
                <a:spcPct val="120000"/>
              </a:lnSpc>
            </a:pPr>
            <a:r>
              <a:rPr lang="en-US" sz="1900" dirty="0"/>
              <a:t>Contributed for the development of new generations of market leading SD and microSD cards.  </a:t>
            </a:r>
          </a:p>
          <a:p>
            <a:pPr marL="285750" indent="-285750">
              <a:lnSpc>
                <a:spcPct val="120000"/>
              </a:lnSpc>
            </a:pPr>
            <a:r>
              <a:rPr lang="en-US" sz="1900" dirty="0"/>
              <a:t>Handled product management and product requirements for various flash memory solutions.</a:t>
            </a:r>
          </a:p>
          <a:p>
            <a:pPr marL="285750" indent="-285750">
              <a:lnSpc>
                <a:spcPct val="120000"/>
              </a:lnSpc>
            </a:pPr>
            <a:r>
              <a:rPr lang="en-US" sz="1900" dirty="0"/>
              <a:t>Before joining Western Digital, worked at KLA-Tencor, RSIP, Gyrus-ACMI and Intel.</a:t>
            </a:r>
          </a:p>
          <a:p>
            <a:pPr marL="0" indent="0">
              <a:lnSpc>
                <a:spcPct val="120000"/>
              </a:lnSpc>
              <a:buNone/>
            </a:pPr>
            <a:r>
              <a:rPr lang="en-US" sz="1900" dirty="0"/>
              <a:t> </a:t>
            </a:r>
          </a:p>
          <a:p>
            <a:pPr marL="285750" indent="-285750">
              <a:lnSpc>
                <a:spcPct val="120000"/>
              </a:lnSpc>
            </a:pPr>
            <a:r>
              <a:rPr lang="en-US" sz="1900" dirty="0"/>
              <a:t>Earned M.Sc. in Electrical Engineering from the Technion – Israel Institute of Technology.</a:t>
            </a:r>
          </a:p>
          <a:p>
            <a:pPr marL="285750" indent="-285750">
              <a:lnSpc>
                <a:spcPct val="120000"/>
              </a:lnSpc>
            </a:pPr>
            <a:endParaRPr lang="en-US" sz="1900" dirty="0">
              <a:solidFill>
                <a:srgbClr val="00B050"/>
              </a:solidFill>
            </a:endParaRPr>
          </a:p>
          <a:p>
            <a:pPr marL="285750" indent="-285750">
              <a:lnSpc>
                <a:spcPct val="120000"/>
              </a:lnSpc>
            </a:pPr>
            <a:endParaRPr lang="en-US" sz="1900" dirty="0">
              <a:solidFill>
                <a:srgbClr val="00B050"/>
              </a:solidFill>
            </a:endParaRPr>
          </a:p>
          <a:p>
            <a:pPr marL="285750" indent="-285750">
              <a:lnSpc>
                <a:spcPct val="120000"/>
              </a:lnSpc>
            </a:pPr>
            <a:endParaRPr lang="en-US" sz="1900" dirty="0">
              <a:solidFill>
                <a:srgbClr val="00B050"/>
              </a:solidFill>
            </a:endParaRPr>
          </a:p>
          <a:p>
            <a:endParaRPr lang="en-US" dirty="0"/>
          </a:p>
        </p:txBody>
      </p:sp>
      <p:sp>
        <p:nvSpPr>
          <p:cNvPr id="6" name="Title 5">
            <a:extLst>
              <a:ext uri="{FF2B5EF4-FFF2-40B4-BE49-F238E27FC236}">
                <a16:creationId xmlns:a16="http://schemas.microsoft.com/office/drawing/2014/main" id="{92D29A65-C481-2F4E-A6DD-F978D45D1518}"/>
              </a:ext>
            </a:extLst>
          </p:cNvPr>
          <p:cNvSpPr>
            <a:spLocks noGrp="1"/>
          </p:cNvSpPr>
          <p:nvPr>
            <p:ph type="title"/>
          </p:nvPr>
        </p:nvSpPr>
        <p:spPr/>
        <p:txBody>
          <a:bodyPr>
            <a:normAutofit fontScale="90000"/>
          </a:bodyPr>
          <a:lstStyle/>
          <a:p>
            <a:r>
              <a:rPr lang="en-US" dirty="0"/>
              <a:t>Michael Lavrentiev</a:t>
            </a:r>
            <a:br>
              <a:rPr lang="en-US" dirty="0"/>
            </a:br>
            <a:r>
              <a:rPr lang="en-US" dirty="0"/>
              <a:t>Technologist, Systems Engineering at Western Digital</a:t>
            </a:r>
          </a:p>
        </p:txBody>
      </p:sp>
      <p:pic>
        <p:nvPicPr>
          <p:cNvPr id="12" name="Content Placeholder 11" descr="A person in a suit&#10;&#10;Description automatically generated with low confidence">
            <a:extLst>
              <a:ext uri="{FF2B5EF4-FFF2-40B4-BE49-F238E27FC236}">
                <a16:creationId xmlns:a16="http://schemas.microsoft.com/office/drawing/2014/main" id="{84EE384D-B877-4A7E-A033-05BA039B73D3}"/>
              </a:ext>
            </a:extLst>
          </p:cNvPr>
          <p:cNvPicPr>
            <a:picLocks noGrp="1" noChangeAspect="1"/>
          </p:cNvPicPr>
          <p:nvPr>
            <p:ph sz="half" idx="2"/>
          </p:nvPr>
        </p:nvPicPr>
        <p:blipFill>
          <a:blip r:embed="rId2" cstate="screen">
            <a:extLst>
              <a:ext uri="{28A0092B-C50C-407E-A947-70E740481C1C}">
                <a14:useLocalDpi xmlns:a14="http://schemas.microsoft.com/office/drawing/2010/main" val="0"/>
              </a:ext>
            </a:extLst>
          </a:blip>
          <a:stretch>
            <a:fillRect/>
          </a:stretch>
        </p:blipFill>
        <p:spPr>
          <a:xfrm>
            <a:off x="1781298" y="2203823"/>
            <a:ext cx="2475652" cy="2712520"/>
          </a:xfrm>
        </p:spPr>
      </p:pic>
    </p:spTree>
    <p:extLst>
      <p:ext uri="{BB962C8B-B14F-4D97-AF65-F5344CB8AC3E}">
        <p14:creationId xmlns:p14="http://schemas.microsoft.com/office/powerpoint/2010/main" val="106409753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32EE1E5-4CB0-0149-B8B9-9776130F6304}"/>
              </a:ext>
            </a:extLst>
          </p:cNvPr>
          <p:cNvSpPr>
            <a:spLocks noGrp="1"/>
          </p:cNvSpPr>
          <p:nvPr>
            <p:ph sz="quarter" idx="4"/>
          </p:nvPr>
        </p:nvSpPr>
        <p:spPr>
          <a:xfrm>
            <a:off x="6144751" y="1810839"/>
            <a:ext cx="5183188" cy="4467497"/>
          </a:xfrm>
        </p:spPr>
        <p:txBody>
          <a:bodyPr>
            <a:normAutofit fontScale="85000" lnSpcReduction="10000"/>
          </a:bodyPr>
          <a:lstStyle/>
          <a:p>
            <a:pPr marL="285750" indent="-285750">
              <a:lnSpc>
                <a:spcPct val="120000"/>
              </a:lnSpc>
            </a:pPr>
            <a:r>
              <a:rPr lang="en-US" sz="1900" dirty="0"/>
              <a:t>Manages storage standards across Western Digital’s businesses. </a:t>
            </a:r>
          </a:p>
          <a:p>
            <a:pPr marL="285750" indent="-285750">
              <a:lnSpc>
                <a:spcPct val="120000"/>
              </a:lnSpc>
            </a:pPr>
            <a:r>
              <a:rPr lang="en-US" sz="1900" dirty="0"/>
              <a:t>Active in storage standards since 2008, representing SanDisk and then Western Digital.</a:t>
            </a:r>
          </a:p>
          <a:p>
            <a:pPr marL="285750" indent="-285750">
              <a:lnSpc>
                <a:spcPct val="120000"/>
              </a:lnSpc>
            </a:pPr>
            <a:r>
              <a:rPr lang="en-US" sz="1900" dirty="0"/>
              <a:t>Contributions to </a:t>
            </a:r>
            <a:r>
              <a:rPr lang="en-US" sz="1900" dirty="0" err="1"/>
              <a:t>NVMe</a:t>
            </a:r>
            <a:r>
              <a:rPr lang="en-US" sz="1900" dirty="0"/>
              <a:t>, PCI-SIG, JEDEC, SATA-IO, T10, T13, SNIA, SFF, and others. </a:t>
            </a:r>
          </a:p>
          <a:p>
            <a:pPr marL="285750" indent="-285750">
              <a:lnSpc>
                <a:spcPct val="120000"/>
              </a:lnSpc>
            </a:pPr>
            <a:r>
              <a:rPr lang="en-US" sz="1900" dirty="0"/>
              <a:t>Currently WD’s board representative for </a:t>
            </a:r>
            <a:r>
              <a:rPr lang="en-US" sz="1900" dirty="0" err="1"/>
              <a:t>NVMe</a:t>
            </a:r>
            <a:r>
              <a:rPr lang="en-US" sz="1900" dirty="0"/>
              <a:t>, SNIA, CFA and DNA Data Storage Alliance. </a:t>
            </a:r>
          </a:p>
          <a:p>
            <a:pPr marL="285750" indent="-285750">
              <a:lnSpc>
                <a:spcPct val="120000"/>
              </a:lnSpc>
            </a:pPr>
            <a:r>
              <a:rPr lang="en-US" sz="1900" dirty="0"/>
              <a:t>Has stopped counting years in the industry. Had “first career” at Intel, “second career” in storage at </a:t>
            </a:r>
            <a:r>
              <a:rPr lang="en-US" sz="1900" dirty="0" err="1"/>
              <a:t>msystems</a:t>
            </a:r>
            <a:r>
              <a:rPr lang="en-US" sz="1900" dirty="0"/>
              <a:t>/SanDisk/WD, and a startup in between. </a:t>
            </a:r>
          </a:p>
          <a:p>
            <a:pPr marL="285750" indent="-285750">
              <a:lnSpc>
                <a:spcPct val="120000"/>
              </a:lnSpc>
            </a:pPr>
            <a:r>
              <a:rPr lang="en-US" sz="1900" dirty="0"/>
              <a:t>BA in computer science from the University of California, San Diego. Aside from UCSD Pascal, most coding in ancient </a:t>
            </a:r>
            <a:r>
              <a:rPr lang="en-US" sz="1900" dirty="0" err="1"/>
              <a:t>asm</a:t>
            </a:r>
            <a:r>
              <a:rPr lang="en-US" sz="1900" dirty="0"/>
              <a:t> (VAX/PDP-11/</a:t>
            </a:r>
            <a:r>
              <a:rPr lang="en-US" sz="1900" dirty="0" err="1"/>
              <a:t>misc</a:t>
            </a:r>
            <a:r>
              <a:rPr lang="en-US" sz="1900" dirty="0"/>
              <a:t>).</a:t>
            </a:r>
          </a:p>
        </p:txBody>
      </p:sp>
      <p:sp>
        <p:nvSpPr>
          <p:cNvPr id="6" name="Title 5">
            <a:extLst>
              <a:ext uri="{FF2B5EF4-FFF2-40B4-BE49-F238E27FC236}">
                <a16:creationId xmlns:a16="http://schemas.microsoft.com/office/drawing/2014/main" id="{92D29A65-C481-2F4E-A6DD-F978D45D1518}"/>
              </a:ext>
            </a:extLst>
          </p:cNvPr>
          <p:cNvSpPr>
            <a:spLocks noGrp="1"/>
          </p:cNvSpPr>
          <p:nvPr>
            <p:ph type="title"/>
          </p:nvPr>
        </p:nvSpPr>
        <p:spPr/>
        <p:txBody>
          <a:bodyPr>
            <a:normAutofit fontScale="90000"/>
          </a:bodyPr>
          <a:lstStyle/>
          <a:p>
            <a:r>
              <a:rPr lang="en-US" dirty="0">
                <a:solidFill>
                  <a:srgbClr val="E3201C"/>
                </a:solidFill>
              </a:rPr>
              <a:t>Dave Landsman</a:t>
            </a:r>
            <a:br>
              <a:rPr lang="en-US" dirty="0">
                <a:solidFill>
                  <a:srgbClr val="E3201C"/>
                </a:solidFill>
              </a:rPr>
            </a:br>
            <a:r>
              <a:rPr lang="en-US" dirty="0">
                <a:solidFill>
                  <a:srgbClr val="E3201C"/>
                </a:solidFill>
              </a:rPr>
              <a:t>Sr. Director, Distinguished Engineer, Western Digital</a:t>
            </a:r>
          </a:p>
        </p:txBody>
      </p:sp>
      <p:pic>
        <p:nvPicPr>
          <p:cNvPr id="3" name="Picture 2" descr="A person wearing glasses&#10;&#10;Description automatically generated with medium confidence">
            <a:extLst>
              <a:ext uri="{FF2B5EF4-FFF2-40B4-BE49-F238E27FC236}">
                <a16:creationId xmlns:a16="http://schemas.microsoft.com/office/drawing/2014/main" id="{F5CEBD8D-87B7-4B4F-A3DC-5020183B4203}"/>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2015469" y="2677636"/>
            <a:ext cx="2445556" cy="2286000"/>
          </a:xfrm>
          <a:prstGeom prst="rect">
            <a:avLst/>
          </a:prstGeom>
        </p:spPr>
      </p:pic>
    </p:spTree>
    <p:extLst>
      <p:ext uri="{BB962C8B-B14F-4D97-AF65-F5344CB8AC3E}">
        <p14:creationId xmlns:p14="http://schemas.microsoft.com/office/powerpoint/2010/main" val="17000784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6157A7-D97D-604A-9B89-2E75FAED85B6}"/>
              </a:ext>
            </a:extLst>
          </p:cNvPr>
          <p:cNvSpPr>
            <a:spLocks noGrp="1"/>
          </p:cNvSpPr>
          <p:nvPr>
            <p:ph type="title"/>
          </p:nvPr>
        </p:nvSpPr>
        <p:spPr>
          <a:xfrm>
            <a:off x="809038" y="431800"/>
            <a:ext cx="7859305" cy="905510"/>
          </a:xfrm>
        </p:spPr>
        <p:txBody>
          <a:bodyPr/>
          <a:lstStyle/>
          <a:p>
            <a:r>
              <a:rPr lang="en-US" dirty="0" smtClean="0"/>
              <a:t>CEM Add In Card (AIC)</a:t>
            </a:r>
            <a:endParaRPr lang="en-US" dirty="0"/>
          </a:p>
        </p:txBody>
      </p:sp>
      <p:sp>
        <p:nvSpPr>
          <p:cNvPr id="3" name="Text Placeholder 2">
            <a:extLst>
              <a:ext uri="{FF2B5EF4-FFF2-40B4-BE49-F238E27FC236}">
                <a16:creationId xmlns:a16="http://schemas.microsoft.com/office/drawing/2014/main" id="{F7E1C023-0275-8743-9A2C-2DFCC6D3CABF}"/>
              </a:ext>
            </a:extLst>
          </p:cNvPr>
          <p:cNvSpPr>
            <a:spLocks noGrp="1"/>
          </p:cNvSpPr>
          <p:nvPr>
            <p:ph type="body" idx="1"/>
          </p:nvPr>
        </p:nvSpPr>
        <p:spPr>
          <a:xfrm>
            <a:off x="809037" y="1950963"/>
            <a:ext cx="10535238" cy="4199467"/>
          </a:xfrm>
        </p:spPr>
        <p:txBody>
          <a:bodyPr>
            <a:normAutofit fontScale="85000" lnSpcReduction="20000"/>
          </a:bodyPr>
          <a:lstStyle/>
          <a:p>
            <a:pPr marL="152396" indent="0">
              <a:buNone/>
            </a:pPr>
            <a:r>
              <a:rPr lang="en-US" dirty="0" smtClean="0"/>
              <a:t>1-16 lanes</a:t>
            </a:r>
          </a:p>
          <a:p>
            <a:pPr marL="152396" indent="0">
              <a:buNone/>
            </a:pPr>
            <a:r>
              <a:rPr lang="en-US" dirty="0" smtClean="0"/>
              <a:t>Published </a:t>
            </a:r>
            <a:r>
              <a:rPr lang="en-US" dirty="0"/>
              <a:t>for </a:t>
            </a:r>
            <a:r>
              <a:rPr lang="en-US" dirty="0" smtClean="0"/>
              <a:t>PCIe</a:t>
            </a:r>
            <a:r>
              <a:rPr lang="en-US" baseline="30000" dirty="0" smtClean="0"/>
              <a:t>®</a:t>
            </a:r>
            <a:r>
              <a:rPr lang="en-US" dirty="0" smtClean="0"/>
              <a:t> </a:t>
            </a:r>
            <a:r>
              <a:rPr lang="en-US" dirty="0"/>
              <a:t>Base R5.0, under development for PCIe Base 6.0</a:t>
            </a:r>
          </a:p>
          <a:p>
            <a:pPr marL="152396" indent="0">
              <a:buNone/>
            </a:pPr>
            <a:r>
              <a:rPr lang="en-US" dirty="0" smtClean="0"/>
              <a:t>Every other function option </a:t>
            </a:r>
            <a:r>
              <a:rPr lang="en-US" dirty="0"/>
              <a:t>beyond NVM Express…</a:t>
            </a:r>
          </a:p>
          <a:p>
            <a:pPr marL="152396" indent="0">
              <a:buNone/>
            </a:pPr>
            <a:r>
              <a:rPr lang="en-US" dirty="0" smtClean="0"/>
              <a:t>Size </a:t>
            </a:r>
            <a:r>
              <a:rPr lang="en-US" dirty="0"/>
              <a:t>Options: </a:t>
            </a:r>
          </a:p>
          <a:p>
            <a:pPr lvl="1"/>
            <a:r>
              <a:rPr lang="en-US" dirty="0"/>
              <a:t>Standard Height (111.28 mm) or Low Profile (68.09 mm)</a:t>
            </a:r>
          </a:p>
          <a:p>
            <a:pPr lvl="1"/>
            <a:r>
              <a:rPr lang="en-US" dirty="0"/>
              <a:t>Length (varies: up to 312 mm, 241.30 mm recommended)</a:t>
            </a:r>
          </a:p>
          <a:p>
            <a:pPr lvl="1"/>
            <a:r>
              <a:rPr lang="en-US" dirty="0"/>
              <a:t>Single, Dual, or Triple Slot </a:t>
            </a:r>
          </a:p>
          <a:p>
            <a:pPr marL="152396" indent="0">
              <a:buNone/>
            </a:pPr>
            <a:r>
              <a:rPr lang="en-US" dirty="0" smtClean="0"/>
              <a:t>Strengths</a:t>
            </a:r>
            <a:r>
              <a:rPr lang="en-US" dirty="0"/>
              <a:t>: </a:t>
            </a:r>
            <a:endParaRPr lang="en-US" dirty="0" smtClean="0"/>
          </a:p>
          <a:p>
            <a:pPr lvl="1"/>
            <a:r>
              <a:rPr lang="en-US" dirty="0" smtClean="0"/>
              <a:t>The leading edge and workhorse of PCIe FFs</a:t>
            </a:r>
            <a:endParaRPr lang="en-US" dirty="0"/>
          </a:p>
          <a:p>
            <a:pPr lvl="1"/>
            <a:r>
              <a:rPr lang="en-US" dirty="0" smtClean="0"/>
              <a:t>Backwards compatible to PCIe Rev 1.0</a:t>
            </a:r>
          </a:p>
          <a:p>
            <a:pPr lvl="1"/>
            <a:r>
              <a:rPr lang="en-US" dirty="0" smtClean="0"/>
              <a:t>Supports </a:t>
            </a:r>
            <a:r>
              <a:rPr lang="en-US" dirty="0"/>
              <a:t>up to 600 W (Air Cooling stops at 300 W!)</a:t>
            </a:r>
          </a:p>
          <a:p>
            <a:pPr lvl="1"/>
            <a:r>
              <a:rPr lang="en-US" dirty="0"/>
              <a:t>Supports up 1.5 KG</a:t>
            </a:r>
            <a:r>
              <a:rPr lang="en-US" dirty="0" smtClean="0"/>
              <a:t>!</a:t>
            </a:r>
            <a:endParaRPr lang="en-US" dirty="0"/>
          </a:p>
        </p:txBody>
      </p:sp>
    </p:spTree>
    <p:extLst>
      <p:ext uri="{BB962C8B-B14F-4D97-AF65-F5344CB8AC3E}">
        <p14:creationId xmlns:p14="http://schemas.microsoft.com/office/powerpoint/2010/main" val="18766081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9038" y="246060"/>
            <a:ext cx="7859305" cy="1143000"/>
          </a:xfrm>
        </p:spPr>
        <p:txBody>
          <a:bodyPr/>
          <a:lstStyle/>
          <a:p>
            <a:r>
              <a:rPr lang="en-US" dirty="0" smtClean="0"/>
              <a:t>CEM NVMe Examples </a:t>
            </a:r>
            <a:endParaRPr lang="en-US" dirty="0"/>
          </a:p>
        </p:txBody>
      </p:sp>
      <p:pic>
        <p:nvPicPr>
          <p:cNvPr id="4" name="Picture 3"/>
          <p:cNvPicPr>
            <a:picLocks noChangeAspect="1"/>
          </p:cNvPicPr>
          <p:nvPr/>
        </p:nvPicPr>
        <p:blipFill>
          <a:blip r:embed="rId2"/>
          <a:stretch>
            <a:fillRect/>
          </a:stretch>
        </p:blipFill>
        <p:spPr>
          <a:xfrm>
            <a:off x="610680" y="1360531"/>
            <a:ext cx="3657600" cy="3498199"/>
          </a:xfrm>
          <a:prstGeom prst="rect">
            <a:avLst/>
          </a:prstGeom>
        </p:spPr>
      </p:pic>
      <p:pic>
        <p:nvPicPr>
          <p:cNvPr id="5" name="Picture 4"/>
          <p:cNvPicPr>
            <a:picLocks noChangeAspect="1"/>
          </p:cNvPicPr>
          <p:nvPr/>
        </p:nvPicPr>
        <p:blipFill>
          <a:blip r:embed="rId3"/>
          <a:stretch>
            <a:fillRect/>
          </a:stretch>
        </p:blipFill>
        <p:spPr>
          <a:xfrm>
            <a:off x="6121266" y="1574800"/>
            <a:ext cx="5449060" cy="2343477"/>
          </a:xfrm>
          <a:prstGeom prst="rect">
            <a:avLst/>
          </a:prstGeom>
        </p:spPr>
      </p:pic>
      <p:pic>
        <p:nvPicPr>
          <p:cNvPr id="6" name="Picture 5"/>
          <p:cNvPicPr>
            <a:picLocks noChangeAspect="1"/>
          </p:cNvPicPr>
          <p:nvPr/>
        </p:nvPicPr>
        <p:blipFill>
          <a:blip r:embed="rId4"/>
          <a:stretch>
            <a:fillRect/>
          </a:stretch>
        </p:blipFill>
        <p:spPr>
          <a:xfrm>
            <a:off x="3546664" y="3863713"/>
            <a:ext cx="5858693" cy="2695951"/>
          </a:xfrm>
          <a:prstGeom prst="rect">
            <a:avLst/>
          </a:prstGeom>
        </p:spPr>
      </p:pic>
    </p:spTree>
    <p:extLst>
      <p:ext uri="{BB962C8B-B14F-4D97-AF65-F5344CB8AC3E}">
        <p14:creationId xmlns:p14="http://schemas.microsoft.com/office/powerpoint/2010/main" val="27089381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6157A7-D97D-604A-9B89-2E75FAED85B6}"/>
              </a:ext>
            </a:extLst>
          </p:cNvPr>
          <p:cNvSpPr>
            <a:spLocks noGrp="1"/>
          </p:cNvSpPr>
          <p:nvPr>
            <p:ph type="title"/>
          </p:nvPr>
        </p:nvSpPr>
        <p:spPr>
          <a:xfrm>
            <a:off x="809038" y="431800"/>
            <a:ext cx="7859305" cy="905510"/>
          </a:xfrm>
        </p:spPr>
        <p:txBody>
          <a:bodyPr/>
          <a:lstStyle/>
          <a:p>
            <a:r>
              <a:rPr lang="en-US" dirty="0"/>
              <a:t>SFF 8639 Connector Module (U.2)</a:t>
            </a:r>
          </a:p>
        </p:txBody>
      </p:sp>
      <p:sp>
        <p:nvSpPr>
          <p:cNvPr id="3" name="Text Placeholder 2">
            <a:extLst>
              <a:ext uri="{FF2B5EF4-FFF2-40B4-BE49-F238E27FC236}">
                <a16:creationId xmlns:a16="http://schemas.microsoft.com/office/drawing/2014/main" id="{F7E1C023-0275-8743-9A2C-2DFCC6D3CABF}"/>
              </a:ext>
            </a:extLst>
          </p:cNvPr>
          <p:cNvSpPr>
            <a:spLocks noGrp="1"/>
          </p:cNvSpPr>
          <p:nvPr>
            <p:ph type="body" idx="1"/>
          </p:nvPr>
        </p:nvSpPr>
        <p:spPr/>
        <p:txBody>
          <a:bodyPr>
            <a:normAutofit fontScale="85000" lnSpcReduction="10000"/>
          </a:bodyPr>
          <a:lstStyle/>
          <a:p>
            <a:r>
              <a:rPr lang="en-US" dirty="0" smtClean="0"/>
              <a:t>4 lanes</a:t>
            </a:r>
          </a:p>
          <a:p>
            <a:r>
              <a:rPr lang="en-US" dirty="0" smtClean="0"/>
              <a:t>Published </a:t>
            </a:r>
            <a:r>
              <a:rPr lang="en-US" dirty="0"/>
              <a:t>for PCIe Base R4.0, under development for PCIe Base </a:t>
            </a:r>
            <a:r>
              <a:rPr lang="en-US" dirty="0" smtClean="0"/>
              <a:t>R5.0</a:t>
            </a:r>
            <a:endParaRPr lang="en-US" dirty="0"/>
          </a:p>
          <a:p>
            <a:r>
              <a:rPr lang="en-US" dirty="0" smtClean="0"/>
              <a:t>Size </a:t>
            </a:r>
            <a:r>
              <a:rPr lang="en-US" dirty="0"/>
              <a:t>Options</a:t>
            </a:r>
            <a:r>
              <a:rPr lang="en-US" dirty="0" smtClean="0"/>
              <a:t>: 69.85 mm x 100.45 mm x (5 to 19 mm)</a:t>
            </a:r>
            <a:endParaRPr lang="en-US" dirty="0"/>
          </a:p>
          <a:p>
            <a:r>
              <a:rPr lang="en-US" dirty="0" smtClean="0"/>
              <a:t>Mostly used for Enterprise and Data Center Storage</a:t>
            </a:r>
            <a:endParaRPr lang="en-US" dirty="0"/>
          </a:p>
          <a:p>
            <a:r>
              <a:rPr lang="en-US" dirty="0" smtClean="0"/>
              <a:t>Strengths: </a:t>
            </a:r>
          </a:p>
          <a:p>
            <a:pPr lvl="1"/>
            <a:r>
              <a:rPr lang="en-US" dirty="0" smtClean="0"/>
              <a:t>Chassis compatible with SAS and SATA 2.5 inch HDDs</a:t>
            </a:r>
          </a:p>
          <a:p>
            <a:pPr lvl="1"/>
            <a:r>
              <a:rPr lang="en-US" dirty="0" smtClean="0"/>
              <a:t>The go-to enterprise storage since 2012 (the Enterprise SSD Form Factor Forum)</a:t>
            </a:r>
          </a:p>
          <a:p>
            <a:r>
              <a:rPr lang="en-US" dirty="0" smtClean="0"/>
              <a:t>Weaknesses? </a:t>
            </a:r>
          </a:p>
          <a:p>
            <a:pPr lvl="1"/>
            <a:r>
              <a:rPr lang="en-US" dirty="0" smtClean="0"/>
              <a:t>Will PCIe Gen 5 be the most we can pull out of this connector/pinout?</a:t>
            </a:r>
          </a:p>
          <a:p>
            <a:pPr lvl="1"/>
            <a:r>
              <a:rPr lang="en-US" dirty="0" smtClean="0"/>
              <a:t>Can SFF-TA-1001 be supported at Gen 5 or higher speeds?</a:t>
            </a:r>
            <a:endParaRPr lang="en-US" dirty="0"/>
          </a:p>
        </p:txBody>
      </p:sp>
    </p:spTree>
    <p:extLst>
      <p:ext uri="{BB962C8B-B14F-4D97-AF65-F5344CB8AC3E}">
        <p14:creationId xmlns:p14="http://schemas.microsoft.com/office/powerpoint/2010/main" val="20803620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U.2 SSD Examples</a:t>
            </a:r>
            <a:endParaRPr lang="en-US" dirty="0"/>
          </a:p>
        </p:txBody>
      </p:sp>
      <p:pic>
        <p:nvPicPr>
          <p:cNvPr id="5" name="Picture 4"/>
          <p:cNvPicPr>
            <a:picLocks noChangeAspect="1"/>
          </p:cNvPicPr>
          <p:nvPr/>
        </p:nvPicPr>
        <p:blipFill rotWithShape="1">
          <a:blip r:embed="rId2"/>
          <a:srcRect l="2892" t="7741" r="4987" b="7833"/>
          <a:stretch/>
        </p:blipFill>
        <p:spPr>
          <a:xfrm>
            <a:off x="7290404" y="1574799"/>
            <a:ext cx="3329125" cy="2286000"/>
          </a:xfrm>
          <a:prstGeom prst="rect">
            <a:avLst/>
          </a:prstGeom>
        </p:spPr>
      </p:pic>
      <p:pic>
        <p:nvPicPr>
          <p:cNvPr id="6" name="Picture 5"/>
          <p:cNvPicPr>
            <a:picLocks noChangeAspect="1"/>
          </p:cNvPicPr>
          <p:nvPr/>
        </p:nvPicPr>
        <p:blipFill>
          <a:blip r:embed="rId3"/>
          <a:stretch>
            <a:fillRect/>
          </a:stretch>
        </p:blipFill>
        <p:spPr>
          <a:xfrm>
            <a:off x="4262388" y="2323891"/>
            <a:ext cx="2378279" cy="3200400"/>
          </a:xfrm>
          <a:prstGeom prst="rect">
            <a:avLst/>
          </a:prstGeom>
        </p:spPr>
      </p:pic>
      <p:pic>
        <p:nvPicPr>
          <p:cNvPr id="8" name="Picture 7"/>
          <p:cNvPicPr>
            <a:picLocks noChangeAspect="1"/>
          </p:cNvPicPr>
          <p:nvPr/>
        </p:nvPicPr>
        <p:blipFill>
          <a:blip r:embed="rId4"/>
          <a:stretch>
            <a:fillRect/>
          </a:stretch>
        </p:blipFill>
        <p:spPr>
          <a:xfrm>
            <a:off x="1202490" y="2290325"/>
            <a:ext cx="2410161" cy="3267531"/>
          </a:xfrm>
          <a:prstGeom prst="rect">
            <a:avLst/>
          </a:prstGeom>
        </p:spPr>
      </p:pic>
      <p:pic>
        <p:nvPicPr>
          <p:cNvPr id="9" name="Picture 8"/>
          <p:cNvPicPr>
            <a:picLocks noChangeAspect="1"/>
          </p:cNvPicPr>
          <p:nvPr/>
        </p:nvPicPr>
        <p:blipFill>
          <a:blip r:embed="rId5"/>
          <a:stretch>
            <a:fillRect/>
          </a:stretch>
        </p:blipFill>
        <p:spPr>
          <a:xfrm>
            <a:off x="7930089" y="3811819"/>
            <a:ext cx="2210108" cy="2286319"/>
          </a:xfrm>
          <a:prstGeom prst="rect">
            <a:avLst/>
          </a:prstGeom>
        </p:spPr>
      </p:pic>
    </p:spTree>
    <p:extLst>
      <p:ext uri="{BB962C8B-B14F-4D97-AF65-F5344CB8AC3E}">
        <p14:creationId xmlns:p14="http://schemas.microsoft.com/office/powerpoint/2010/main" val="4619326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6157A7-D97D-604A-9B89-2E75FAED85B6}"/>
              </a:ext>
            </a:extLst>
          </p:cNvPr>
          <p:cNvSpPr>
            <a:spLocks noGrp="1"/>
          </p:cNvSpPr>
          <p:nvPr>
            <p:ph type="title"/>
          </p:nvPr>
        </p:nvSpPr>
        <p:spPr>
          <a:xfrm>
            <a:off x="809038" y="431800"/>
            <a:ext cx="7859305" cy="905510"/>
          </a:xfrm>
        </p:spPr>
        <p:txBody>
          <a:bodyPr/>
          <a:lstStyle/>
          <a:p>
            <a:r>
              <a:rPr lang="en-US" dirty="0"/>
              <a:t>M.2 (Mini Express)</a:t>
            </a:r>
          </a:p>
        </p:txBody>
      </p:sp>
      <p:sp>
        <p:nvSpPr>
          <p:cNvPr id="3" name="Text Placeholder 2">
            <a:extLst>
              <a:ext uri="{FF2B5EF4-FFF2-40B4-BE49-F238E27FC236}">
                <a16:creationId xmlns:a16="http://schemas.microsoft.com/office/drawing/2014/main" id="{F7E1C023-0275-8743-9A2C-2DFCC6D3CABF}"/>
              </a:ext>
            </a:extLst>
          </p:cNvPr>
          <p:cNvSpPr>
            <a:spLocks noGrp="1"/>
          </p:cNvSpPr>
          <p:nvPr>
            <p:ph type="body" idx="1"/>
          </p:nvPr>
        </p:nvSpPr>
        <p:spPr>
          <a:xfrm>
            <a:off x="599606" y="1950963"/>
            <a:ext cx="10717967" cy="4199467"/>
          </a:xfrm>
        </p:spPr>
        <p:txBody>
          <a:bodyPr>
            <a:normAutofit fontScale="70000" lnSpcReduction="20000"/>
          </a:bodyPr>
          <a:lstStyle/>
          <a:p>
            <a:r>
              <a:rPr lang="en-US" dirty="0" smtClean="0"/>
              <a:t>2-4 </a:t>
            </a:r>
            <a:r>
              <a:rPr lang="en-US" dirty="0"/>
              <a:t>lanes, </a:t>
            </a:r>
            <a:r>
              <a:rPr lang="en-US" dirty="0" smtClean="0"/>
              <a:t>published </a:t>
            </a:r>
            <a:r>
              <a:rPr lang="en-US" dirty="0"/>
              <a:t>for PCIe Base R4.0, under development for PCIe Base </a:t>
            </a:r>
            <a:r>
              <a:rPr lang="en-US" dirty="0" smtClean="0"/>
              <a:t>R5.0</a:t>
            </a:r>
            <a:endParaRPr lang="en-US" dirty="0"/>
          </a:p>
          <a:p>
            <a:r>
              <a:rPr lang="en-US" dirty="0" smtClean="0"/>
              <a:t>Size </a:t>
            </a:r>
            <a:r>
              <a:rPr lang="en-US" dirty="0"/>
              <a:t>Options</a:t>
            </a:r>
            <a:r>
              <a:rPr lang="en-US" dirty="0" smtClean="0"/>
              <a:t>: Too Many</a:t>
            </a:r>
          </a:p>
          <a:p>
            <a:pPr lvl="1"/>
            <a:r>
              <a:rPr lang="en-US" dirty="0" smtClean="0"/>
              <a:t>M.2 Cards (typically 22 mm wide for SSDs, lengths include 30, 42, 80, 110 mm)</a:t>
            </a:r>
          </a:p>
          <a:p>
            <a:pPr lvl="1"/>
            <a:r>
              <a:rPr lang="en-US" dirty="0" smtClean="0"/>
              <a:t>Two families of BGA pinouts starting at 11.5x13 mm and 16x20 mm</a:t>
            </a:r>
          </a:p>
          <a:p>
            <a:pPr lvl="1"/>
            <a:r>
              <a:rPr lang="en-US" dirty="0" smtClean="0"/>
              <a:t>LGA options</a:t>
            </a:r>
            <a:endParaRPr lang="en-US" dirty="0"/>
          </a:p>
          <a:p>
            <a:r>
              <a:rPr lang="en-US" dirty="0" smtClean="0"/>
              <a:t>Developed for mobile, but consumed in: </a:t>
            </a:r>
          </a:p>
          <a:p>
            <a:pPr lvl="1"/>
            <a:r>
              <a:rPr lang="en-US" dirty="0" smtClean="0"/>
              <a:t>Hyperscalars</a:t>
            </a:r>
            <a:r>
              <a:rPr lang="en-US" dirty="0"/>
              <a:t>, Enterprise Servers, Desktops, Laptops, Digital Cameras, Cinema Cameras, Drones, Industrial, </a:t>
            </a:r>
            <a:r>
              <a:rPr lang="en-US" dirty="0" smtClean="0"/>
              <a:t>IOT</a:t>
            </a:r>
            <a:endParaRPr lang="en-US" dirty="0"/>
          </a:p>
          <a:p>
            <a:r>
              <a:rPr lang="en-US" dirty="0"/>
              <a:t>Strengths</a:t>
            </a:r>
            <a:r>
              <a:rPr lang="en-US" dirty="0" smtClean="0"/>
              <a:t>: </a:t>
            </a:r>
          </a:p>
          <a:p>
            <a:pPr lvl="1"/>
            <a:r>
              <a:rPr lang="en-US" dirty="0" smtClean="0"/>
              <a:t>Low power at acceptable performance (e.g., 11 W, 8 W, 4 W)</a:t>
            </a:r>
          </a:p>
          <a:p>
            <a:pPr lvl="1"/>
            <a:r>
              <a:rPr lang="en-US" dirty="0" smtClean="0"/>
              <a:t>Wide range of functions available</a:t>
            </a:r>
          </a:p>
          <a:p>
            <a:pPr lvl="1"/>
            <a:r>
              <a:rPr lang="en-US" dirty="0" smtClean="0"/>
              <a:t>Wide range of sizes</a:t>
            </a:r>
          </a:p>
          <a:p>
            <a:r>
              <a:rPr lang="en-US" dirty="0"/>
              <a:t>Weaknesses? </a:t>
            </a:r>
          </a:p>
          <a:p>
            <a:pPr lvl="1"/>
            <a:r>
              <a:rPr lang="en-US" dirty="0"/>
              <a:t>Will </a:t>
            </a:r>
            <a:r>
              <a:rPr lang="en-US" dirty="0" smtClean="0"/>
              <a:t>Gen 5 </a:t>
            </a:r>
            <a:r>
              <a:rPr lang="en-US" dirty="0"/>
              <a:t>be the most we can pull out of this connector/pinout</a:t>
            </a:r>
            <a:r>
              <a:rPr lang="en-US" dirty="0" smtClean="0"/>
              <a:t>?</a:t>
            </a:r>
            <a:endParaRPr lang="en-US" dirty="0"/>
          </a:p>
        </p:txBody>
      </p:sp>
    </p:spTree>
    <p:extLst>
      <p:ext uri="{BB962C8B-B14F-4D97-AF65-F5344CB8AC3E}">
        <p14:creationId xmlns:p14="http://schemas.microsoft.com/office/powerpoint/2010/main" val="25905979"/>
      </p:ext>
    </p:extLst>
  </p:cSld>
  <p:clrMapOvr>
    <a:masterClrMapping/>
  </p:clrMapOvr>
</p:sld>
</file>

<file path=ppt/theme/theme1.xml><?xml version="1.0" encoding="utf-8"?>
<a:theme xmlns:a="http://schemas.openxmlformats.org/drawingml/2006/main" name="3_Office Theme">
  <a:themeElements>
    <a:clrScheme name="SNIA">
      <a:dk1>
        <a:srgbClr val="000000"/>
      </a:dk1>
      <a:lt1>
        <a:sysClr val="window" lastClr="FFFFFF"/>
      </a:lt1>
      <a:dk2>
        <a:srgbClr val="7030A0"/>
      </a:dk2>
      <a:lt2>
        <a:srgbClr val="E7E6E6"/>
      </a:lt2>
      <a:accent1>
        <a:srgbClr val="006CBD"/>
      </a:accent1>
      <a:accent2>
        <a:srgbClr val="1D9EFF"/>
      </a:accent2>
      <a:accent3>
        <a:srgbClr val="B0DDFF"/>
      </a:accent3>
      <a:accent4>
        <a:srgbClr val="7CC7FF"/>
      </a:accent4>
      <a:accent5>
        <a:srgbClr val="C7A2E3"/>
      </a:accent5>
      <a:accent6>
        <a:srgbClr val="DB258D"/>
      </a:accent6>
      <a:hlink>
        <a:srgbClr val="1D9EFF"/>
      </a:hlink>
      <a:folHlink>
        <a:srgbClr val="B0DD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B248B1AE-59C0-45A8-B35C-0006ED5A7726}" vid="{71228000-56B0-4AB9-B9A9-3EF6097F8E7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11047</TotalTime>
  <Words>3086</Words>
  <Application>Microsoft Office PowerPoint</Application>
  <PresentationFormat>Widescreen</PresentationFormat>
  <Paragraphs>457</Paragraphs>
  <Slides>44</Slides>
  <Notes>4</Notes>
  <HiddenSlides>0</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1</vt:i4>
      </vt:variant>
      <vt:variant>
        <vt:lpstr>Slide Titles</vt:lpstr>
      </vt:variant>
      <vt:variant>
        <vt:i4>44</vt:i4>
      </vt:variant>
    </vt:vector>
  </HeadingPairs>
  <TitlesOfParts>
    <vt:vector size="56" baseType="lpstr">
      <vt:lpstr>ＭＳ Ｐゴシック</vt:lpstr>
      <vt:lpstr>游ゴシック</vt:lpstr>
      <vt:lpstr>游ゴシック Light</vt:lpstr>
      <vt:lpstr>Arial</vt:lpstr>
      <vt:lpstr>Calibri</vt:lpstr>
      <vt:lpstr>Century Gothic</vt:lpstr>
      <vt:lpstr>Symbol</vt:lpstr>
      <vt:lpstr>Times New Roman</vt:lpstr>
      <vt:lpstr>Verdana</vt:lpstr>
      <vt:lpstr>Wingdings</vt:lpstr>
      <vt:lpstr>3_Office Theme</vt:lpstr>
      <vt:lpstr>Worksheet</vt:lpstr>
      <vt:lpstr>A Survey of Form Factors for NVM Express™</vt:lpstr>
      <vt:lpstr>A short panel introduction</vt:lpstr>
      <vt:lpstr>A Survey of Form Factors for NVM Express</vt:lpstr>
      <vt:lpstr>PCI-SIG Defined Form Factors</vt:lpstr>
      <vt:lpstr>CEM Add In Card (AIC)</vt:lpstr>
      <vt:lpstr>CEM NVMe Examples </vt:lpstr>
      <vt:lpstr>SFF 8639 Connector Module (U.2)</vt:lpstr>
      <vt:lpstr>U.2 SSD Examples</vt:lpstr>
      <vt:lpstr>M.2 (Mini Express)</vt:lpstr>
      <vt:lpstr>M.2 (Mini Express) Examples</vt:lpstr>
      <vt:lpstr>SNIA SFF TA Defined Form Factors (and SNIA Object TWG)</vt:lpstr>
      <vt:lpstr>EDSFF</vt:lpstr>
      <vt:lpstr>E3 Family</vt:lpstr>
      <vt:lpstr>E1.S</vt:lpstr>
      <vt:lpstr>E1.L</vt:lpstr>
      <vt:lpstr>SFF-TA-1001 (U.3)</vt:lpstr>
      <vt:lpstr>Native NVMe-oF Drive</vt:lpstr>
      <vt:lpstr>JEDEC Defined Form Factors</vt:lpstr>
      <vt:lpstr>XFM (JESD233)</vt:lpstr>
      <vt:lpstr>XFM</vt:lpstr>
      <vt:lpstr>Automotive BGA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SD Card Defined Form Factors</vt:lpstr>
      <vt:lpstr>SD Express Card - Basics</vt:lpstr>
      <vt:lpstr>SD Express Card – Features</vt:lpstr>
      <vt:lpstr>SD Express - Applications</vt:lpstr>
      <vt:lpstr>CompactFlash Defined Form Factors</vt:lpstr>
      <vt:lpstr>CompactFlash Association</vt:lpstr>
      <vt:lpstr>PowerPoint Presentation</vt:lpstr>
      <vt:lpstr>CFexpress: Why NVMe®/PCIe®?</vt:lpstr>
      <vt:lpstr>Full BIO Slides</vt:lpstr>
      <vt:lpstr>John Geldman Director, SSD Industry Standards at KIOXIA</vt:lpstr>
      <vt:lpstr>Paul Kaler Future Storage Architect at HPE</vt:lpstr>
      <vt:lpstr>Bill Gervasi, Principal Systems Architect, Nantero, Inc.</vt:lpstr>
      <vt:lpstr>Michael Lavrentiev Technologist, Systems Engineering at Western Digital</vt:lpstr>
      <vt:lpstr>Dave Landsman Sr. Director, Distinguished Engineer, Western Digital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FMS2022</dc:creator>
  <cp:lastModifiedBy>John Geldman</cp:lastModifiedBy>
  <cp:revision>99</cp:revision>
  <dcterms:created xsi:type="dcterms:W3CDTF">2020-03-13T20:35:07Z</dcterms:created>
  <dcterms:modified xsi:type="dcterms:W3CDTF">2022-08-03T21:44:25Z</dcterms:modified>
</cp:coreProperties>
</file>