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72" r:id="rId3"/>
    <p:sldId id="277" r:id="rId4"/>
    <p:sldId id="261" r:id="rId5"/>
    <p:sldId id="274" r:id="rId6"/>
    <p:sldId id="260" r:id="rId7"/>
    <p:sldId id="27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84812" autoAdjust="0"/>
  </p:normalViewPr>
  <p:slideViewPr>
    <p:cSldViewPr snapToGrid="0">
      <p:cViewPr varScale="1">
        <p:scale>
          <a:sx n="63" d="100"/>
          <a:sy n="63" d="100"/>
        </p:scale>
        <p:origin x="3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72B309-F01A-4F51-9D01-E7811B517716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5308F3-917D-4122-9ACB-1A657D447A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4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Technology Adoption depends</a:t>
            </a:r>
            <a:r>
              <a:rPr lang="en-US" baseline="0" dirty="0" smtClean="0"/>
              <a:t> on multiple factors, and usually occurs in multiple small steps of enabling eco-system.</a:t>
            </a:r>
          </a:p>
          <a:p>
            <a:r>
              <a:rPr lang="en-US" baseline="0" dirty="0" smtClean="0"/>
              <a:t>*Hardware eco-system*</a:t>
            </a:r>
          </a:p>
          <a:p>
            <a:pPr marL="685800" lvl="1" indent="-228600">
              <a:buAutoNum type="arabicParenBoth"/>
            </a:pPr>
            <a:r>
              <a:rPr lang="en-US" baseline="0" dirty="0" smtClean="0"/>
              <a:t>Hardware Development. This includes</a:t>
            </a:r>
          </a:p>
          <a:p>
            <a:pPr marL="914400" lvl="2" indent="0">
              <a:buNone/>
            </a:pPr>
            <a:r>
              <a:rPr lang="en-US" baseline="0" dirty="0" smtClean="0"/>
              <a:t>Adding support of protocol in Host CPU processor,</a:t>
            </a:r>
          </a:p>
          <a:p>
            <a:pPr marL="914400" lvl="2" indent="0">
              <a:buNone/>
            </a:pPr>
            <a:r>
              <a:rPr lang="en-US" baseline="0" dirty="0" smtClean="0"/>
              <a:t>Development of protocol controller silicon which can decode the protocol layers on the device side.</a:t>
            </a:r>
          </a:p>
          <a:p>
            <a:pPr marL="914400" lvl="2" indent="0">
              <a:buNone/>
            </a:pPr>
            <a:r>
              <a:rPr lang="en-US" baseline="0" dirty="0" smtClean="0"/>
              <a:t>There should be multiple vendors or supplier of the hardware to foster competiveness and innovation</a:t>
            </a:r>
          </a:p>
          <a:p>
            <a:pPr marL="914400" lvl="2" indent="0">
              <a:buNone/>
            </a:pPr>
            <a:r>
              <a:rPr lang="en-US" baseline="0" dirty="0" smtClean="0"/>
              <a:t>OMI and </a:t>
            </a:r>
            <a:r>
              <a:rPr lang="en-US" baseline="0" dirty="0" err="1" smtClean="0"/>
              <a:t>OpenCAPI</a:t>
            </a:r>
            <a:r>
              <a:rPr lang="en-US" baseline="0" dirty="0" smtClean="0"/>
              <a:t> met this goal by standardization of protocol stack and Differential DIMM form-factor through JEDEC.</a:t>
            </a:r>
          </a:p>
          <a:p>
            <a:pPr marL="914400" lvl="2" indent="0">
              <a:buNone/>
            </a:pPr>
            <a:r>
              <a:rPr lang="en-US" baseline="0" dirty="0" smtClean="0"/>
              <a:t>As of today there are multiple suppliers of Differential DIMM modules like SMART Modular, Micron and Samsung using ASIC controller like SMC 1000 series from Microchip as Memory buffer.</a:t>
            </a:r>
          </a:p>
          <a:p>
            <a:pPr marL="914400" lvl="2" indent="0">
              <a:buNone/>
            </a:pPr>
            <a:endParaRPr lang="en-US" baseline="0" dirty="0" smtClean="0"/>
          </a:p>
          <a:p>
            <a:pPr marL="457200" lvl="1" indent="0">
              <a:buNone/>
            </a:pPr>
            <a:r>
              <a:rPr lang="en-US" baseline="0" dirty="0" smtClean="0"/>
              <a:t>(2) Next step in adoption is integrating the hardware in production quality system. This is where rubber meets the road, and technology gets tested under real workloads and system environment.</a:t>
            </a:r>
          </a:p>
          <a:p>
            <a:pPr marL="457200" lvl="1" indent="0">
              <a:buNone/>
            </a:pPr>
            <a:r>
              <a:rPr lang="en-US" baseline="0" dirty="0" smtClean="0"/>
              <a:t>	Constrains of Signal Integrity, Thermal and Mechanical compatibility are visible at this stage.</a:t>
            </a:r>
          </a:p>
          <a:p>
            <a:pPr marL="457200" lvl="1" indent="0">
              <a:buNone/>
            </a:pPr>
            <a:r>
              <a:rPr lang="en-US" baseline="0" dirty="0" smtClean="0"/>
              <a:t>	</a:t>
            </a:r>
            <a:r>
              <a:rPr lang="en-US" baseline="0" dirty="0" err="1" smtClean="0"/>
              <a:t>OpenCAPI</a:t>
            </a:r>
            <a:r>
              <a:rPr lang="en-US" baseline="0" dirty="0" smtClean="0"/>
              <a:t> and OMI was adopted in IBM’s Power-9 and Power-10 servers as primary interface to connect Memory, thereby cementing the concept into a real working machine.</a:t>
            </a:r>
          </a:p>
          <a:p>
            <a:pPr marL="457200" lvl="1" indent="0">
              <a:buNone/>
            </a:pPr>
            <a:endParaRPr lang="en-US" baseline="0" dirty="0" smtClean="0"/>
          </a:p>
          <a:p>
            <a:pPr marL="457200" lvl="1" indent="0">
              <a:buNone/>
            </a:pPr>
            <a:r>
              <a:rPr lang="en-US" baseline="0" dirty="0" smtClean="0"/>
              <a:t>(3) Lastly Software eco-system plays a big role in technology adoption.</a:t>
            </a:r>
          </a:p>
          <a:p>
            <a:pPr marL="457200" lvl="1" indent="0">
              <a:buNone/>
            </a:pPr>
            <a:r>
              <a:rPr lang="en-US" baseline="0" dirty="0" smtClean="0"/>
              <a:t>Rate of adoption is faster if there is minimal changes required in the software to make use of the technology.</a:t>
            </a:r>
          </a:p>
          <a:p>
            <a:pPr marL="457200" lvl="1" indent="0">
              <a:buNone/>
            </a:pPr>
            <a:r>
              <a:rPr lang="en-US" baseline="0" dirty="0" smtClean="0"/>
              <a:t>Adoption becomes seamless, if protocol layer can be encapsulated in standard software API, already integrated with existing software frameworks.</a:t>
            </a:r>
          </a:p>
          <a:p>
            <a:pPr marL="457200" lvl="1" indent="0">
              <a:buNone/>
            </a:pPr>
            <a:r>
              <a:rPr lang="en-US" baseline="0" dirty="0" smtClean="0"/>
              <a:t>IBM and other </a:t>
            </a:r>
            <a:r>
              <a:rPr lang="en-US" baseline="0" dirty="0" err="1" smtClean="0"/>
              <a:t>OpenCAPI</a:t>
            </a:r>
            <a:r>
              <a:rPr lang="en-US" baseline="0" dirty="0" smtClean="0"/>
              <a:t> member companies have contributed numerous lines of software code to </a:t>
            </a:r>
            <a:r>
              <a:rPr lang="en-US" baseline="0" dirty="0" err="1" smtClean="0"/>
              <a:t>opensource</a:t>
            </a:r>
            <a:r>
              <a:rPr lang="en-US" baseline="0" dirty="0" smtClean="0"/>
              <a:t> repositories, enabling other companies to reuse and benefit from their effort.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308F3-917D-4122-9ACB-1A657D447A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199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1400" dirty="0" smtClean="0"/>
              <a:t>On the left there</a:t>
            </a:r>
            <a:r>
              <a:rPr lang="en-US" sz="1400" baseline="0" dirty="0" smtClean="0"/>
              <a:t> are parallel interfaces</a:t>
            </a:r>
            <a:endParaRPr lang="en-US" sz="1400" dirty="0" smtClean="0"/>
          </a:p>
          <a:p>
            <a:pPr lvl="1"/>
            <a:r>
              <a:rPr lang="en-US" sz="1400" dirty="0" smtClean="0"/>
              <a:t>¼ the pins of DDR</a:t>
            </a:r>
          </a:p>
          <a:p>
            <a:pPr lvl="1"/>
            <a:r>
              <a:rPr lang="en-US" sz="1400" dirty="0" smtClean="0"/>
              <a:t>HBM-like bandwidth</a:t>
            </a:r>
          </a:p>
          <a:p>
            <a:pPr lvl="1"/>
            <a:r>
              <a:rPr lang="en-US" sz="1400" dirty="0" smtClean="0"/>
              <a:t>Moves DRAM signaling away from main board onto DDIMM</a:t>
            </a:r>
          </a:p>
          <a:p>
            <a:pPr lvl="1"/>
            <a:r>
              <a:rPr lang="en-US" sz="1400" dirty="0" smtClean="0"/>
              <a:t>Reduces processor’s I/O power</a:t>
            </a:r>
          </a:p>
          <a:p>
            <a:pPr lvl="1"/>
            <a:r>
              <a:rPr lang="en-US" sz="1400" dirty="0" smtClean="0"/>
              <a:t>data throughput rate of 25.6GB/s with a latency of 40ns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308F3-917D-4122-9ACB-1A657D447AE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90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5308F3-917D-4122-9ACB-1A657D447AE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 hasCustomPrompt="1"/>
          </p:nvPr>
        </p:nvSpPr>
        <p:spPr>
          <a:xfrm>
            <a:off x="169756" y="1677978"/>
            <a:ext cx="7292282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69756" y="4157653"/>
            <a:ext cx="7292282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</a:t>
            </a:r>
          </a:p>
        </p:txBody>
      </p: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5D7C6AE6-C2E8-4329-8DB0-AE5FD408B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39" y="138813"/>
            <a:ext cx="4762500" cy="1647825"/>
          </a:xfrm>
          <a:prstGeom prst="rect">
            <a:avLst/>
          </a:prstGeom>
        </p:spPr>
      </p:pic>
      <p:pic>
        <p:nvPicPr>
          <p:cNvPr id="6" name="Google Shape;12;p3">
            <a:extLst>
              <a:ext uri="{FF2B5EF4-FFF2-40B4-BE49-F238E27FC236}">
                <a16:creationId xmlns:a16="http://schemas.microsoft.com/office/drawing/2014/main" id="{B2590D19-6933-4780-5E5B-47038A3EA2C5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5773" y="225912"/>
            <a:ext cx="1973604" cy="113672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C0D0A0E-2513-EA20-436C-107F8D9C3A3F}"/>
              </a:ext>
            </a:extLst>
          </p:cNvPr>
          <p:cNvSpPr/>
          <p:nvPr/>
        </p:nvSpPr>
        <p:spPr>
          <a:xfrm>
            <a:off x="10264588" y="0"/>
            <a:ext cx="1927412" cy="1362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94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0444"/>
            <a:ext cx="5730240" cy="289920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BDFEB23-4933-C14C-A0A0-96D72EEB9819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417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above) + content (3-colum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29895"/>
            <a:ext cx="3779520" cy="43226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8025536" y="1629895"/>
            <a:ext cx="3779520" cy="43226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168935" y="1629895"/>
            <a:ext cx="3779520" cy="43226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E1F7F1C-CF54-4526-B462-C91CE8906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977" y="365126"/>
            <a:ext cx="11779549" cy="795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A28E595-D27F-6B41-8E96-E3028B08B694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563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747"/>
              </a:spcBef>
              <a:spcAft>
                <a:spcPts val="0"/>
              </a:spcAft>
              <a:buClr>
                <a:srgbClr val="0070C0"/>
              </a:buClr>
              <a:buSzPts val="2800"/>
              <a:buNone/>
              <a:defRPr>
                <a:solidFill>
                  <a:srgbClr val="0070C0"/>
                </a:solidFill>
              </a:defRPr>
            </a:lvl1pPr>
            <a:lvl2pPr lvl="1" algn="ctr">
              <a:spcBef>
                <a:spcPts val="640"/>
              </a:spcBef>
              <a:spcAft>
                <a:spcPts val="0"/>
              </a:spcAft>
              <a:buClr>
                <a:srgbClr val="0070C0"/>
              </a:buClr>
              <a:buSzPts val="2400"/>
              <a:buNone/>
              <a:defRPr/>
            </a:lvl2pPr>
            <a:lvl3pPr lvl="2" algn="ctr">
              <a:spcBef>
                <a:spcPts val="533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Arial"/>
              <a:buNone/>
              <a:defRPr/>
            </a:lvl3pPr>
            <a:lvl4pPr lvl="3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533"/>
              </a:spcBef>
              <a:spcAft>
                <a:spcPts val="0"/>
              </a:spcAft>
              <a:buClr>
                <a:srgbClr val="FF7F00"/>
              </a:buClr>
              <a:buSzPts val="2000"/>
              <a:buFont typeface="Arial"/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48D443B-A0C2-4F4B-AED6-5A92B5707367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40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1_Title Only">
    <p:bg>
      <p:bgPr>
        <a:solidFill>
          <a:schemeClr val="lt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809038" y="431800"/>
            <a:ext cx="7859305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1"/>
          </p:nvPr>
        </p:nvSpPr>
        <p:spPr>
          <a:xfrm>
            <a:off x="809037" y="1950963"/>
            <a:ext cx="10363200" cy="4199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457189" algn="l">
              <a:spcBef>
                <a:spcPts val="48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  <a:defRPr/>
            </a:lvl1pPr>
            <a:lvl2pPr marL="1219170" lvl="1" indent="-457189" algn="l">
              <a:spcBef>
                <a:spcPts val="480"/>
              </a:spcBef>
              <a:spcAft>
                <a:spcPts val="0"/>
              </a:spcAft>
              <a:buClr>
                <a:srgbClr val="0070C0"/>
              </a:buClr>
              <a:buSzPts val="1800"/>
              <a:buChar char="o"/>
              <a:defRPr/>
            </a:lvl2pPr>
            <a:lvl3pPr marL="1828754" lvl="2" indent="-457189" algn="l">
              <a:spcBef>
                <a:spcPts val="48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  <a:defRPr/>
            </a:lvl3pPr>
            <a:lvl4pPr marL="2438339" lvl="3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–"/>
              <a:defRPr/>
            </a:lvl4pPr>
            <a:lvl5pPr marL="3047924" lvl="4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»"/>
              <a:defRPr/>
            </a:lvl5pPr>
            <a:lvl6pPr marL="3657509" lvl="5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»"/>
              <a:defRPr/>
            </a:lvl6pPr>
            <a:lvl7pPr marL="4267093" lvl="6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»"/>
              <a:defRPr/>
            </a:lvl7pPr>
            <a:lvl8pPr marL="4876678" lvl="7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»"/>
              <a:defRPr/>
            </a:lvl8pPr>
            <a:lvl9pPr marL="5486263" lvl="8" indent="-457189" algn="l">
              <a:spcBef>
                <a:spcPts val="480"/>
              </a:spcBef>
              <a:spcAft>
                <a:spcPts val="0"/>
              </a:spcAft>
              <a:buClr>
                <a:srgbClr val="FF7F00"/>
              </a:buClr>
              <a:buSzPts val="1800"/>
              <a:buChar char="»"/>
              <a:defRPr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A41E3A9-CB2F-8F40-82F2-CACE1748C6EB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224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6C2453C9-E49D-4DC9-BAA9-AB2A015E2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977" y="365126"/>
            <a:ext cx="11779549" cy="795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32127677-1E21-43A9-B9F1-EE4270FF4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977" y="1493104"/>
            <a:ext cx="11779548" cy="4473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rgbClr val="261036"/>
                </a:solidFill>
              </a:defRPr>
            </a:lvl4pPr>
            <a:lvl5pPr>
              <a:defRPr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7254ED-A7B2-A146-BC36-561B1B8AE4A9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161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77A644C-7CBF-4378-88C4-12C79CD4F6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886" y="2651125"/>
            <a:ext cx="11873850" cy="191135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02CAF2-EFC3-46DD-B6ED-55052408EF77}"/>
              </a:ext>
            </a:extLst>
          </p:cNvPr>
          <p:cNvSpPr/>
          <p:nvPr/>
        </p:nvSpPr>
        <p:spPr>
          <a:xfrm>
            <a:off x="9420045" y="6176513"/>
            <a:ext cx="2640691" cy="586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99B07EB-0F72-B44E-9684-4F45E6F1D49D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830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chemeClr val="tx1"/>
              </a:buCl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chemeClr val="tx1"/>
              </a:buClr>
              <a:defRPr>
                <a:solidFill>
                  <a:srgbClr val="080A4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chemeClr val="tx1"/>
              </a:buCl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2610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EF1680D8-7410-4C49-81FE-8B873AA3F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977" y="365126"/>
            <a:ext cx="11779549" cy="795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DE36077-D859-904B-9C04-6A30C84BDA34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54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38F60161-384A-46E3-8975-0FC963DEC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977" y="365126"/>
            <a:ext cx="11779549" cy="795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6306B81-ECBD-EC44-B6A9-817FAE89AF54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76220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189F50-0349-634E-8F09-CB6BDE571C38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748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above)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8107" y="322696"/>
            <a:ext cx="6541144" cy="12192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7B242F5-9C63-DD45-AA11-CC3CB1822EB2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7520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1/3)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93792"/>
            <a:ext cx="3779520" cy="562905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97FE03-C7BC-EF4A-812A-41E5269B20BC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7027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(1/4)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00466"/>
            <a:ext cx="2804160" cy="56223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2E5FC78-3B1C-0B49-BE5B-5B3D80CEA9E6}"/>
              </a:ext>
            </a:extLst>
          </p:cNvPr>
          <p:cNvCxnSpPr/>
          <p:nvPr/>
        </p:nvCxnSpPr>
        <p:spPr>
          <a:xfrm>
            <a:off x="254977" y="1160586"/>
            <a:ext cx="117795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9876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4977" y="365126"/>
            <a:ext cx="11779549" cy="795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Rectangle 103">
            <a:extLst>
              <a:ext uri="{FF2B5EF4-FFF2-40B4-BE49-F238E27FC236}">
                <a16:creationId xmlns:a16="http://schemas.microsoft.com/office/drawing/2014/main" id="{44DF209A-77BB-43ED-A447-FB57C4E9E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355" y="6514718"/>
            <a:ext cx="7382230" cy="21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57147" tIns="28574" rIns="57147" bIns="28574">
            <a:spAutoFit/>
          </a:bodyPr>
          <a:lstStyle>
            <a:lvl1pPr defTabSz="13065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13065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13065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13065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130651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13065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13065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13065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13065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13065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3DC9EEA-9E57-42E3-98D5-87BE28883399}" type="slidenum">
              <a:rPr lang="en-US" sz="1000" kern="1200" smtClean="0">
                <a:solidFill>
                  <a:srgbClr val="0070C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pPr marL="0" marR="0" lvl="0" indent="0" algn="l" defTabSz="13065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sz="1000" kern="1200" dirty="0">
                <a:solidFill>
                  <a:srgbClr val="0070C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 | ©2022 Flash Memory Summit. All Rights Reserved. </a:t>
            </a:r>
            <a:endParaRPr lang="en-US" sz="1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8DB211-ADF9-4845-BFA5-3DA29D4B3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4977" y="1493104"/>
            <a:ext cx="11779548" cy="47082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8" name="Google Shape;13;p3" descr="Logo, company name&#10;&#10;Description automatically generated">
            <a:extLst>
              <a:ext uri="{FF2B5EF4-FFF2-40B4-BE49-F238E27FC236}">
                <a16:creationId xmlns:a16="http://schemas.microsoft.com/office/drawing/2014/main" id="{C6F71542-4657-0544-30AF-A71C73E81880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1420061" y="6228563"/>
            <a:ext cx="614464" cy="610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2;p3">
            <a:extLst>
              <a:ext uri="{FF2B5EF4-FFF2-40B4-BE49-F238E27FC236}">
                <a16:creationId xmlns:a16="http://schemas.microsoft.com/office/drawing/2014/main" id="{504EC1C3-44F6-D062-DAFF-517FD45A686B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376877" y="199477"/>
            <a:ext cx="1657648" cy="914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66812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rgbClr val="FF00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2800" b="0" i="0" kern="1200">
          <a:solidFill>
            <a:srgbClr val="0070C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2000" b="0" i="0" kern="1200">
          <a:solidFill>
            <a:srgbClr val="0070C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rgbClr val="080A43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Clr>
          <a:schemeClr val="tx1"/>
        </a:buClr>
        <a:buFont typeface="Arial" panose="020B0604020202020204" pitchFamily="34" charset="0"/>
        <a:buChar char="•"/>
        <a:defRPr sz="1800" b="0" i="0" kern="1200">
          <a:solidFill>
            <a:srgbClr val="0070C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g"/><Relationship Id="rId18" Type="http://schemas.openxmlformats.org/officeDocument/2006/relationships/hyperlink" Target="https://openmemoryinterface.org/omi-products/" TargetMode="External"/><Relationship Id="rId3" Type="http://schemas.openxmlformats.org/officeDocument/2006/relationships/image" Target="../media/image4.jpeg"/><Relationship Id="rId21" Type="http://schemas.openxmlformats.org/officeDocument/2006/relationships/hyperlink" Target="https://opencapi.github.io/oc-accel-doc/" TargetMode="External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7.pn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24" Type="http://schemas.openxmlformats.org/officeDocument/2006/relationships/image" Target="../media/image23.png"/><Relationship Id="rId5" Type="http://schemas.openxmlformats.org/officeDocument/2006/relationships/image" Target="../media/image6.jpeg"/><Relationship Id="rId15" Type="http://schemas.openxmlformats.org/officeDocument/2006/relationships/image" Target="../media/image16.png"/><Relationship Id="rId23" Type="http://schemas.openxmlformats.org/officeDocument/2006/relationships/image" Target="../media/image22.png"/><Relationship Id="rId10" Type="http://schemas.openxmlformats.org/officeDocument/2006/relationships/image" Target="../media/image11.png"/><Relationship Id="rId19" Type="http://schemas.openxmlformats.org/officeDocument/2006/relationships/image" Target="../media/image19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objective-analysis.com/uploads/2021-04-18%20Objective%20Analysis%20White%20Paper%20%E2%80%93%20The%20Future%20of%20Low-Latency%20Memory.pdf" TargetMode="External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hyperlink" Target="https://openmemoryinterface.org/about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22.png"/><Relationship Id="rId10" Type="http://schemas.openxmlformats.org/officeDocument/2006/relationships/image" Target="../media/image19.png"/><Relationship Id="rId4" Type="http://schemas.openxmlformats.org/officeDocument/2006/relationships/image" Target="../media/image30.png"/><Relationship Id="rId9" Type="http://schemas.openxmlformats.org/officeDocument/2006/relationships/hyperlink" Target="https://www.youtube.com/watch?v=ZDtaanCENbc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hyperlink" Target="https://www.youtube.com/watch?v=ZDtaanCENbc" TargetMode="External"/><Relationship Id="rId4" Type="http://schemas.openxmlformats.org/officeDocument/2006/relationships/hyperlink" Target="https://www.ibm.com/demos/it-infrastructure/product.html#15/1985;IBM_Power_Interactive_Update/inde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bjective-analysis.com/uploads/2021-04-18%20Objective%20Analysis%20White%20Paper%20%E2%80%93%20The%20Future%20of%20Low-Latency%20Memory.pdf" TargetMode="External"/><Relationship Id="rId2" Type="http://schemas.openxmlformats.org/officeDocument/2006/relationships/hyperlink" Target="https://www.nextplatform.com/2021/09/08/this-is-what-the-most-powerful-server-in-the-world-looks-like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objective-analysis.com/uploads/2021-04-18%20Objective%20Analysis%20White%20Paper%20%E2%80%93%20The%20Future%20of%20Low-Latency%20Memory.pdf" TargetMode="External"/><Relationship Id="rId2" Type="http://schemas.openxmlformats.org/officeDocument/2006/relationships/hyperlink" Target="https://www.nextplatform.com/2021/09/08/this-is-what-the-most-powerful-server-in-the-world-looks-lik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hyperlink" Target="https://openmemoryinterface.org/" TargetMode="External"/><Relationship Id="rId4" Type="http://schemas.openxmlformats.org/officeDocument/2006/relationships/hyperlink" Target="https://openmemoryinterface.org/reference-designs-enablemen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1120" y="2130426"/>
            <a:ext cx="11978640" cy="147002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OMI is Solving the Industry's Need for Bandwidth and Capacity and is now Scaling to DDR5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Pekon Gupta</a:t>
            </a:r>
          </a:p>
          <a:p>
            <a:r>
              <a:rPr lang="en-US" dirty="0" smtClean="0"/>
              <a:t>(SMART Modular Technologies)</a:t>
            </a:r>
          </a:p>
          <a:p>
            <a:r>
              <a:rPr lang="en-US" dirty="0" smtClean="0"/>
              <a:t>Aug 2, 2022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24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794326" y="641678"/>
            <a:ext cx="6711402" cy="121300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 smtClean="0">
              <a:solidFill>
                <a:schemeClr val="tx1"/>
              </a:solidFill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</a:rPr>
              <a:t>     Applications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7103">
            <a:off x="9805729" y="5436205"/>
            <a:ext cx="1268790" cy="1198538"/>
          </a:xfrm>
          <a:prstGeom prst="rect">
            <a:avLst/>
          </a:prstGeom>
        </p:spPr>
      </p:pic>
      <p:pic>
        <p:nvPicPr>
          <p:cNvPr id="1034" name="Picture 10" descr="DMTF Shares Wide-Spread Industry Support for its Standards – IT Business Ne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764" y="2191607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6143" y="-29506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Phases of </a:t>
            </a:r>
            <a:r>
              <a:rPr lang="en-US" sz="3600" dirty="0" smtClean="0"/>
              <a:t>Successful OMI </a:t>
            </a:r>
            <a:r>
              <a:rPr lang="en-US" dirty="0" smtClean="0"/>
              <a:t>A</a:t>
            </a:r>
            <a:r>
              <a:rPr lang="en-US" sz="3600" dirty="0" smtClean="0"/>
              <a:t>doption</a:t>
            </a:r>
            <a:endParaRPr lang="en-US" sz="3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77" y="5683404"/>
            <a:ext cx="1433137" cy="76724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505" y="2352401"/>
            <a:ext cx="773107" cy="898630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677" y="2407057"/>
            <a:ext cx="855132" cy="83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538" y="1060070"/>
            <a:ext cx="918871" cy="61258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2530" y="862526"/>
            <a:ext cx="599268" cy="5992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285" y="640481"/>
            <a:ext cx="1317536" cy="922276"/>
          </a:xfrm>
          <a:prstGeom prst="rect">
            <a:avLst/>
          </a:prstGeom>
        </p:spPr>
      </p:pic>
      <p:sp>
        <p:nvSpPr>
          <p:cNvPr id="20" name="Left-Right Arrow Callout 19"/>
          <p:cNvSpPr/>
          <p:nvPr/>
        </p:nvSpPr>
        <p:spPr>
          <a:xfrm>
            <a:off x="5064372" y="3801593"/>
            <a:ext cx="2712941" cy="1156603"/>
          </a:xfrm>
          <a:prstGeom prst="leftRightArrowCallout">
            <a:avLst>
              <a:gd name="adj1" fmla="val 25000"/>
              <a:gd name="adj2" fmla="val 25000"/>
              <a:gd name="adj3" fmla="val 25000"/>
              <a:gd name="adj4" fmla="val 74595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b="1" dirty="0" smtClean="0">
                <a:solidFill>
                  <a:schemeClr val="tx1"/>
                </a:solidFill>
              </a:rPr>
              <a:t>Integration</a:t>
            </a:r>
            <a:endParaRPr lang="en-US" sz="1200" b="1" dirty="0" smtClean="0">
              <a:solidFill>
                <a:schemeClr val="tx1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Electrical Connectivity (cables, backplanes)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Mechanical support (Form-factor, CEM/EDSFF)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Thermal requirements</a:t>
            </a:r>
          </a:p>
        </p:txBody>
      </p:sp>
      <p:sp>
        <p:nvSpPr>
          <p:cNvPr id="21" name="Left-Right Arrow Callout 20"/>
          <p:cNvSpPr/>
          <p:nvPr/>
        </p:nvSpPr>
        <p:spPr>
          <a:xfrm>
            <a:off x="5064372" y="5637255"/>
            <a:ext cx="2738181" cy="1131825"/>
          </a:xfrm>
          <a:prstGeom prst="leftRightArrowCallout">
            <a:avLst>
              <a:gd name="adj1" fmla="val 23807"/>
              <a:gd name="adj2" fmla="val 23795"/>
              <a:gd name="adj3" fmla="val 22555"/>
              <a:gd name="adj4" fmla="val 74314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en-US" sz="1200" b="1" dirty="0" smtClean="0">
                <a:solidFill>
                  <a:srgbClr val="000000"/>
                </a:solidFill>
              </a:rPr>
              <a:t>Development</a:t>
            </a:r>
            <a:endParaRPr lang="en-US" sz="1200" b="1" dirty="0" smtClean="0">
              <a:solidFill>
                <a:srgbClr val="000000"/>
              </a:solidFill>
            </a:endParaRPr>
          </a:p>
          <a:p>
            <a:pPr marL="171450" lvl="1" indent="-17145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Protocol </a:t>
            </a:r>
            <a:r>
              <a:rPr lang="en-US" sz="1200" dirty="0" smtClean="0">
                <a:solidFill>
                  <a:srgbClr val="000000"/>
                </a:solidFill>
              </a:rPr>
              <a:t>standardization</a:t>
            </a:r>
          </a:p>
          <a:p>
            <a:pPr marL="171450" lvl="1" indent="-17145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Silicon Development</a:t>
            </a:r>
          </a:p>
          <a:p>
            <a:pPr marL="171450" lvl="1" indent="-171450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rgbClr val="000000"/>
                </a:solidFill>
              </a:rPr>
              <a:t>Multiple </a:t>
            </a:r>
            <a:r>
              <a:rPr lang="en-US" sz="1200" dirty="0" smtClean="0">
                <a:solidFill>
                  <a:srgbClr val="000000"/>
                </a:solidFill>
              </a:rPr>
              <a:t>suppliers</a:t>
            </a:r>
          </a:p>
        </p:txBody>
      </p:sp>
      <p:sp>
        <p:nvSpPr>
          <p:cNvPr id="22" name="Left-Right Arrow Callout 21"/>
          <p:cNvSpPr/>
          <p:nvPr/>
        </p:nvSpPr>
        <p:spPr>
          <a:xfrm>
            <a:off x="5045414" y="2407057"/>
            <a:ext cx="2702299" cy="890998"/>
          </a:xfrm>
          <a:prstGeom prst="leftRightArrowCallout">
            <a:avLst>
              <a:gd name="adj1" fmla="val 22528"/>
              <a:gd name="adj2" fmla="val 24145"/>
              <a:gd name="adj3" fmla="val 30131"/>
              <a:gd name="adj4" fmla="val 74644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200" b="1" dirty="0" smtClean="0">
                <a:solidFill>
                  <a:schemeClr val="tx1"/>
                </a:solidFill>
              </a:rPr>
              <a:t>Enablement</a:t>
            </a:r>
            <a:endParaRPr lang="en-US" sz="1200" b="1" dirty="0" smtClean="0">
              <a:solidFill>
                <a:schemeClr val="tx1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Modifications to BIOS</a:t>
            </a:r>
            <a:endParaRPr lang="en-US" sz="1200" dirty="0">
              <a:solidFill>
                <a:schemeClr val="tx1"/>
              </a:solidFill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OS Device drivers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Management plugins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solidFill>
                  <a:schemeClr val="tx1"/>
                </a:solidFill>
              </a:rPr>
              <a:t>Library / API </a:t>
            </a:r>
            <a:r>
              <a:rPr lang="en-US" sz="1200" dirty="0" err="1" smtClean="0">
                <a:solidFill>
                  <a:schemeClr val="tx1"/>
                </a:solidFill>
              </a:rPr>
              <a:t>suport</a:t>
            </a:r>
            <a:endParaRPr lang="en-US" sz="12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43" y="3484257"/>
            <a:ext cx="2311575" cy="1733681"/>
          </a:xfrm>
          <a:prstGeom prst="rect">
            <a:avLst/>
          </a:prstGeom>
        </p:spPr>
      </p:pic>
      <p:sp>
        <p:nvSpPr>
          <p:cNvPr id="27" name="Left Brace 26"/>
          <p:cNvSpPr/>
          <p:nvPr/>
        </p:nvSpPr>
        <p:spPr>
          <a:xfrm>
            <a:off x="521492" y="3394001"/>
            <a:ext cx="350688" cy="3375079"/>
          </a:xfrm>
          <a:prstGeom prst="leftBrace">
            <a:avLst>
              <a:gd name="adj1" fmla="val 6245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Left Brace 29"/>
          <p:cNvSpPr/>
          <p:nvPr/>
        </p:nvSpPr>
        <p:spPr>
          <a:xfrm>
            <a:off x="486227" y="1228385"/>
            <a:ext cx="369792" cy="2123561"/>
          </a:xfrm>
          <a:prstGeom prst="leftBrace">
            <a:avLst>
              <a:gd name="adj1" fmla="val 6245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0391" y="1071489"/>
            <a:ext cx="1812662" cy="61795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 rot="16200000">
            <a:off x="-254974" y="4854080"/>
            <a:ext cx="1104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-186293" y="2030294"/>
            <a:ext cx="1025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2" name="Up Arrow 31"/>
          <p:cNvSpPr/>
          <p:nvPr/>
        </p:nvSpPr>
        <p:spPr>
          <a:xfrm>
            <a:off x="-46089" y="1605471"/>
            <a:ext cx="303923" cy="5076896"/>
          </a:xfrm>
          <a:prstGeom prst="upArrow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164" y="4387471"/>
            <a:ext cx="1458539" cy="85235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733" y="4224368"/>
            <a:ext cx="1178558" cy="117855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337" y="4960973"/>
            <a:ext cx="995586" cy="497793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134" y="4156304"/>
            <a:ext cx="686628" cy="27465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076" y="4099929"/>
            <a:ext cx="1335070" cy="625814"/>
          </a:xfrm>
          <a:prstGeom prst="rect">
            <a:avLst/>
          </a:prstGeom>
        </p:spPr>
      </p:pic>
      <p:sp>
        <p:nvSpPr>
          <p:cNvPr id="41" name="Rectangle 40"/>
          <p:cNvSpPr/>
          <p:nvPr/>
        </p:nvSpPr>
        <p:spPr>
          <a:xfrm>
            <a:off x="7872955" y="6498622"/>
            <a:ext cx="3879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hlinkClick r:id="rId18"/>
              </a:rPr>
              <a:t>https://openmemoryinterface.org/omi-products/</a:t>
            </a:r>
            <a:endParaRPr lang="en-US" sz="1400" b="1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166199" y="5586825"/>
            <a:ext cx="902266" cy="9440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542564" y="2438978"/>
            <a:ext cx="3149620" cy="1368137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8522164" y="3732033"/>
            <a:ext cx="3160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hlinkClick r:id="rId21"/>
              </a:rPr>
              <a:t>https://opencapi.github.io/oc-accel-doc/</a:t>
            </a:r>
            <a:endParaRPr lang="en-US" sz="1400" dirty="0"/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136" y="2503897"/>
            <a:ext cx="616258" cy="71631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>
            <a:off x="874618" y="3446676"/>
            <a:ext cx="11063201" cy="3310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751" y="907942"/>
            <a:ext cx="1091625" cy="363875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389" y="5575490"/>
            <a:ext cx="1858131" cy="733472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>
            <a:off x="818054" y="5415825"/>
            <a:ext cx="11063201" cy="3310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AB934594-2AAD-420D-BCC7-9844A01829C2" descr="A64C9252-A612-4622-8083-09F002824B0D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3472">
            <a:off x="2556543" y="4268116"/>
            <a:ext cx="2074760" cy="145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AB934594-2AAD-420D-BCC7-9844A01829C2" descr="A64C9252-A612-4622-8083-09F002824B0D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43472">
            <a:off x="3067102" y="4244724"/>
            <a:ext cx="2074760" cy="145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78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63" y="1843499"/>
            <a:ext cx="2160987" cy="12165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599" y="33778"/>
            <a:ext cx="11679731" cy="805149"/>
          </a:xfrm>
        </p:spPr>
        <p:txBody>
          <a:bodyPr>
            <a:normAutofit/>
          </a:bodyPr>
          <a:lstStyle/>
          <a:p>
            <a:r>
              <a:rPr lang="en-US" dirty="0" smtClean="0"/>
              <a:t>Comparing Memory Interfaces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975" y="1989784"/>
            <a:ext cx="2063699" cy="806056"/>
          </a:xfrm>
          <a:prstGeom prst="rect">
            <a:avLst/>
          </a:prstGeom>
        </p:spPr>
      </p:pic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314788"/>
              </p:ext>
            </p:extLst>
          </p:nvPr>
        </p:nvGraphicFramePr>
        <p:xfrm>
          <a:off x="111620" y="3156561"/>
          <a:ext cx="11895916" cy="2814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260">
                  <a:extLst>
                    <a:ext uri="{9D8B030D-6E8A-4147-A177-3AD203B41FA5}">
                      <a16:colId xmlns:a16="http://schemas.microsoft.com/office/drawing/2014/main" val="3304335446"/>
                    </a:ext>
                  </a:extLst>
                </a:gridCol>
                <a:gridCol w="1694666">
                  <a:extLst>
                    <a:ext uri="{9D8B030D-6E8A-4147-A177-3AD203B41FA5}">
                      <a16:colId xmlns:a16="http://schemas.microsoft.com/office/drawing/2014/main" val="3330755250"/>
                    </a:ext>
                  </a:extLst>
                </a:gridCol>
                <a:gridCol w="1743874">
                  <a:extLst>
                    <a:ext uri="{9D8B030D-6E8A-4147-A177-3AD203B41FA5}">
                      <a16:colId xmlns:a16="http://schemas.microsoft.com/office/drawing/2014/main" val="3515715628"/>
                    </a:ext>
                  </a:extLst>
                </a:gridCol>
                <a:gridCol w="2152306">
                  <a:extLst>
                    <a:ext uri="{9D8B030D-6E8A-4147-A177-3AD203B41FA5}">
                      <a16:colId xmlns:a16="http://schemas.microsoft.com/office/drawing/2014/main" val="2307707241"/>
                    </a:ext>
                  </a:extLst>
                </a:gridCol>
                <a:gridCol w="2277535">
                  <a:extLst>
                    <a:ext uri="{9D8B030D-6E8A-4147-A177-3AD203B41FA5}">
                      <a16:colId xmlns:a16="http://schemas.microsoft.com/office/drawing/2014/main" val="1819709721"/>
                    </a:ext>
                  </a:extLst>
                </a:gridCol>
                <a:gridCol w="1924275">
                  <a:extLst>
                    <a:ext uri="{9D8B030D-6E8A-4147-A177-3AD203B41FA5}">
                      <a16:colId xmlns:a16="http://schemas.microsoft.com/office/drawing/2014/main" val="3227324364"/>
                    </a:ext>
                  </a:extLst>
                </a:gridCol>
              </a:tblGrid>
              <a:tr h="4020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Attributes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DDR4 (LRDIMM)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DDR5 (LRDIMM)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HBM2E (8 High)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OMI (w/ DDR4 DRAM)</a:t>
                      </a:r>
                      <a:r>
                        <a:rPr lang="en-US" sz="1400" baseline="30000" dirty="0" smtClean="0"/>
                        <a:t>[1]</a:t>
                      </a:r>
                      <a:endParaRPr lang="en-US" sz="14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CXL (w/DDR5</a:t>
                      </a:r>
                      <a:r>
                        <a:rPr lang="en-US" sz="1400" baseline="0" dirty="0" smtClean="0"/>
                        <a:t> DRAM)</a:t>
                      </a:r>
                      <a:endParaRPr lang="en-US" sz="1400" dirty="0" smtClean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8961865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Channel Bandwidth (R+W)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25.6GB/s x</a:t>
                      </a:r>
                      <a:r>
                        <a:rPr lang="en-US" sz="1400" baseline="0" dirty="0" smtClean="0"/>
                        <a:t> (8 </a:t>
                      </a:r>
                      <a:r>
                        <a:rPr lang="en-US" sz="1400" baseline="0" dirty="0" err="1" smtClean="0"/>
                        <a:t>Ch</a:t>
                      </a:r>
                      <a:r>
                        <a:rPr lang="en-US" sz="1400" baseline="0" dirty="0" smtClean="0"/>
                        <a:t>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TBD x (8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Ch</a:t>
                      </a:r>
                      <a:r>
                        <a:rPr lang="en-US" sz="1400" dirty="0" smtClean="0"/>
                        <a:t>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400GB/s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64GB/s x (8 </a:t>
                      </a:r>
                      <a:r>
                        <a:rPr lang="en-US" sz="1400" b="1" dirty="0" err="1" smtClean="0"/>
                        <a:t>ch</a:t>
                      </a:r>
                      <a:r>
                        <a:rPr lang="en-US" sz="1400" b="1" dirty="0" smtClean="0"/>
                        <a:t>)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TBD x</a:t>
                      </a:r>
                      <a:r>
                        <a:rPr lang="en-US" sz="1400" baseline="0" dirty="0" smtClean="0"/>
                        <a:t> (8 </a:t>
                      </a:r>
                      <a:r>
                        <a:rPr lang="en-US" sz="1400" baseline="0" dirty="0" err="1" smtClean="0"/>
                        <a:t>Ch</a:t>
                      </a:r>
                      <a:r>
                        <a:rPr lang="en-US" sz="1400" baseline="0" dirty="0" smtClean="0"/>
                        <a:t>)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3695527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Latency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41.5ns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35-45ns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60.4ns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45.5ns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&lt;100n (estimated)</a:t>
                      </a:r>
                      <a:endParaRPr lang="en-US" sz="1400" baseline="30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03051269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I/O Pin count</a:t>
                      </a:r>
                      <a:r>
                        <a:rPr lang="en-US" sz="1400" baseline="30000" dirty="0" smtClean="0"/>
                        <a:t>[2]</a:t>
                      </a:r>
                      <a:endParaRPr lang="en-US" sz="14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Parallel (288 pins)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smtClean="0"/>
                        <a:t>Parallel (288 pins)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Parallel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1024)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Serial</a:t>
                      </a:r>
                      <a:r>
                        <a:rPr lang="en-US" sz="1400" b="1" baseline="0" dirty="0" smtClean="0"/>
                        <a:t> (84 pins)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Serial (84 pins)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0296415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Driver Area/Channel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7.8mm2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TBD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11.4mm</a:t>
                      </a:r>
                      <a:r>
                        <a:rPr lang="en-US" sz="1400" baseline="30000" dirty="0" smtClean="0"/>
                        <a:t>2</a:t>
                      </a:r>
                      <a:endParaRPr lang="en-US" sz="1400" baseline="30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2.2mm2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TBD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9885500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Connection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Multi-Drop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Multi-Drop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Point-to-Point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Point-to-Point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Point-to-Point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0827198"/>
                  </a:ext>
                </a:extLst>
              </a:tr>
              <a:tr h="4020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Data Resilience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Parity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Parity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Parity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CRC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CRC</a:t>
                      </a:r>
                      <a:endParaRPr 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5838817"/>
                  </a:ext>
                </a:extLst>
              </a:tr>
            </a:tbl>
          </a:graphicData>
        </a:graphic>
      </p:graphicFrame>
      <p:pic>
        <p:nvPicPr>
          <p:cNvPr id="14" name="Picture 13" descr="DDR4-ENTERPRISE-MEMORY-FRONT_120dpi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23035">
            <a:off x="2002474" y="2241509"/>
            <a:ext cx="1933966" cy="3744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444169">
            <a:off x="3700193" y="2269286"/>
            <a:ext cx="1842051" cy="3842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9089" y="2134699"/>
            <a:ext cx="1989759" cy="5978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506" y="6018894"/>
            <a:ext cx="10660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[1] Sources</a:t>
            </a:r>
            <a:r>
              <a:rPr lang="en-US" sz="1200" dirty="0"/>
              <a:t>: </a:t>
            </a:r>
            <a:r>
              <a:rPr lang="en-US" sz="1200" dirty="0" smtClean="0"/>
              <a:t>(a) White Paper on The </a:t>
            </a:r>
            <a:r>
              <a:rPr lang="en-US" sz="1200" dirty="0" smtClean="0">
                <a:hlinkClick r:id="rId8"/>
              </a:rPr>
              <a:t>Future Of Low-Latency-Memory by Jim Handy and Tom Coughlin</a:t>
            </a:r>
            <a:r>
              <a:rPr lang="en-US" sz="1200" dirty="0" smtClean="0"/>
              <a:t> of Objective Analysis, (b) </a:t>
            </a:r>
            <a:r>
              <a:rPr lang="en-US" sz="1200" dirty="0" smtClean="0">
                <a:hlinkClick r:id="rId9"/>
              </a:rPr>
              <a:t>https</a:t>
            </a:r>
            <a:r>
              <a:rPr lang="en-US" sz="1200" dirty="0">
                <a:hlinkClick r:id="rId9"/>
              </a:rPr>
              <a:t>://openmemoryinterface.org/about</a:t>
            </a:r>
            <a:r>
              <a:rPr lang="en-US" sz="1200" dirty="0" smtClean="0">
                <a:hlinkClick r:id="rId9"/>
              </a:rPr>
              <a:t>/</a:t>
            </a:r>
            <a:endParaRPr lang="en-US" sz="1200" dirty="0" smtClean="0"/>
          </a:p>
          <a:p>
            <a:r>
              <a:rPr lang="en-US" sz="1200" dirty="0"/>
              <a:t>[2] Form-factor </a:t>
            </a:r>
            <a:r>
              <a:rPr lang="en-US" sz="1200" dirty="0" smtClean="0"/>
              <a:t>dependent</a:t>
            </a:r>
          </a:p>
        </p:txBody>
      </p:sp>
      <p:sp>
        <p:nvSpPr>
          <p:cNvPr id="10" name="Left Brace 9"/>
          <p:cNvSpPr/>
          <p:nvPr/>
        </p:nvSpPr>
        <p:spPr>
          <a:xfrm rot="5400000">
            <a:off x="4867365" y="-950227"/>
            <a:ext cx="284071" cy="5309700"/>
          </a:xfrm>
          <a:prstGeom prst="leftBrace">
            <a:avLst>
              <a:gd name="adj1" fmla="val 663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307840" y="1234852"/>
            <a:ext cx="1849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Parallel Interfaces</a:t>
            </a:r>
            <a:endParaRPr lang="en-US" dirty="0"/>
          </a:p>
        </p:txBody>
      </p:sp>
      <p:sp>
        <p:nvSpPr>
          <p:cNvPr id="21" name="Left Brace 20"/>
          <p:cNvSpPr/>
          <p:nvPr/>
        </p:nvSpPr>
        <p:spPr>
          <a:xfrm rot="5400000">
            <a:off x="9793994" y="-380324"/>
            <a:ext cx="301523" cy="4125561"/>
          </a:xfrm>
          <a:prstGeom prst="leftBrace">
            <a:avLst>
              <a:gd name="adj1" fmla="val 66342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9209844" y="1175333"/>
            <a:ext cx="16823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Serial Interfaces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6614188" y="648055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62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6758" y="4389412"/>
            <a:ext cx="4888796" cy="1920942"/>
          </a:xfrm>
          <a:prstGeom prst="rect">
            <a:avLst/>
          </a:prstGeom>
        </p:spPr>
      </p:pic>
      <p:pic>
        <p:nvPicPr>
          <p:cNvPr id="1028" name="AB934594-2AAD-420D-BCC7-9844A01829C2" descr="A64C9252-A612-4622-8083-09F002824B0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732" y="1321423"/>
            <a:ext cx="2859784" cy="199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18" y="19043"/>
            <a:ext cx="12246195" cy="80514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OMI Hardware: Differential DIMM (DDIMM) and E3.S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59141" y="6542115"/>
            <a:ext cx="22693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/>
              <a:t>Sources; The Next Platform Sep. 2021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40" y="2444644"/>
            <a:ext cx="1877865" cy="7334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1755" y="1966287"/>
            <a:ext cx="1560646" cy="1244955"/>
          </a:xfrm>
          <a:prstGeom prst="rect">
            <a:avLst/>
          </a:prstGeom>
        </p:spPr>
      </p:pic>
      <p:pic>
        <p:nvPicPr>
          <p:cNvPr id="17" name="Picture 2" descr="This Is What The Most Powerful Server In The World Looks Lik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42295" y="1290811"/>
            <a:ext cx="2352308" cy="170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1212542" y="5773080"/>
            <a:ext cx="7411814" cy="681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JEDEC standardized Differential DIMM (DDIMM</a:t>
            </a:r>
            <a:r>
              <a:rPr lang="en-US" sz="1400" dirty="0" smtClean="0"/>
              <a:t>), available </a:t>
            </a:r>
            <a:r>
              <a:rPr lang="en-US" sz="1400" dirty="0"/>
              <a:t>in 1U, 2U and 4U </a:t>
            </a:r>
            <a:r>
              <a:rPr lang="en-US" sz="1400" dirty="0" smtClean="0"/>
              <a:t>variants</a:t>
            </a:r>
            <a:r>
              <a:rPr lang="en-US" sz="1400" dirty="0"/>
              <a:t>.</a:t>
            </a:r>
          </a:p>
          <a:p>
            <a:r>
              <a:rPr lang="en-US" sz="1400" dirty="0" smtClean="0"/>
              <a:t>Standard SFF-TA-1002 connector</a:t>
            </a:r>
            <a:r>
              <a:rPr lang="en-US" sz="1400" dirty="0"/>
              <a:t>.</a:t>
            </a:r>
            <a:r>
              <a:rPr lang="en-US" sz="1400" dirty="0" smtClean="0"/>
              <a:t> Mechanically compatible with </a:t>
            </a:r>
            <a:r>
              <a:rPr lang="en-US" sz="1400" dirty="0" err="1" smtClean="0"/>
              <a:t>NVMe</a:t>
            </a:r>
            <a:r>
              <a:rPr lang="en-US" sz="1400" dirty="0" smtClean="0"/>
              <a:t> SSDs.</a:t>
            </a:r>
            <a:endParaRPr lang="en-US" sz="1400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21" y="1764122"/>
            <a:ext cx="1706172" cy="1361044"/>
          </a:xfrm>
          <a:prstGeom prst="rect">
            <a:avLst/>
          </a:prstGeom>
        </p:spPr>
      </p:pic>
      <p:pic>
        <p:nvPicPr>
          <p:cNvPr id="26" name="Picture 2" descr="This Is What The Most Powerful Server In The World Looks Like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742538" y="1192884"/>
            <a:ext cx="2327620" cy="168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Straight Arrow Connector 28"/>
          <p:cNvCxnSpPr/>
          <p:nvPr/>
        </p:nvCxnSpPr>
        <p:spPr>
          <a:xfrm>
            <a:off x="691889" y="3388304"/>
            <a:ext cx="4607215" cy="568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582755" y="2136867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1U DDIMM</a:t>
            </a:r>
            <a:endParaRPr 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2587666" y="1586064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U DDIMM</a:t>
            </a:r>
            <a:endParaRPr lang="en-US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4293701" y="641928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4U DDIMM</a:t>
            </a:r>
            <a:endParaRPr lang="en-US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6511355" y="1444422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2</a:t>
            </a:r>
            <a:r>
              <a:rPr lang="en-US" sz="1400" dirty="0" smtClean="0"/>
              <a:t>U DDIMM</a:t>
            </a:r>
            <a:endParaRPr lang="en-US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8407448" y="562957"/>
            <a:ext cx="1005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4U DDIMM</a:t>
            </a:r>
            <a:endParaRPr lang="en-US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10081385" y="1207491"/>
            <a:ext cx="8467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E3.S (2U)</a:t>
            </a:r>
            <a:endParaRPr lang="en-US" sz="1400" dirty="0"/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6256816" y="3357756"/>
            <a:ext cx="4787126" cy="3622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519539" y="3375870"/>
            <a:ext cx="2422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Moving to DDR5 DRAM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529335" y="6491208"/>
            <a:ext cx="38781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9"/>
              </a:rPr>
              <a:t>https://www.youtube.com/watch?v=ZDtaanCENbc</a:t>
            </a:r>
            <a:endParaRPr lang="en-US" sz="1400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467" y="4512447"/>
            <a:ext cx="902266" cy="850377"/>
          </a:xfrm>
          <a:prstGeom prst="rect">
            <a:avLst/>
          </a:prstGeom>
        </p:spPr>
      </p:pic>
      <p:sp>
        <p:nvSpPr>
          <p:cNvPr id="42" name="Line Callout 1 41"/>
          <p:cNvSpPr/>
          <p:nvPr/>
        </p:nvSpPr>
        <p:spPr>
          <a:xfrm rot="10800000">
            <a:off x="849812" y="2550586"/>
            <a:ext cx="287611" cy="278152"/>
          </a:xfrm>
          <a:prstGeom prst="borderCallout1">
            <a:avLst>
              <a:gd name="adj1" fmla="val 2226"/>
              <a:gd name="adj2" fmla="val 96846"/>
              <a:gd name="adj3" fmla="val -579171"/>
              <a:gd name="adj4" fmla="val 98745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1306645" y="4796953"/>
            <a:ext cx="6073936" cy="608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Supports on-board processing (encryption</a:t>
            </a:r>
            <a:r>
              <a:rPr lang="en-US" sz="1400" dirty="0"/>
              <a:t>) along with protocol bridging</a:t>
            </a:r>
          </a:p>
          <a:p>
            <a:pPr marL="228600" lvl="1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1 read and 1 write port per channel, with </a:t>
            </a:r>
            <a:r>
              <a:rPr lang="en-US" sz="1400" dirty="0" smtClean="0"/>
              <a:t>8 </a:t>
            </a:r>
            <a:r>
              <a:rPr lang="en-US" sz="1400" dirty="0"/>
              <a:t>unidirectional differential lanes</a:t>
            </a:r>
            <a:r>
              <a:rPr lang="en-US" sz="1400" dirty="0" smtClean="0"/>
              <a:t>.</a:t>
            </a:r>
            <a:endParaRPr lang="en-US" sz="1400" dirty="0"/>
          </a:p>
        </p:txBody>
      </p:sp>
      <p:sp>
        <p:nvSpPr>
          <p:cNvPr id="46" name="Line Callout 1 45"/>
          <p:cNvSpPr/>
          <p:nvPr/>
        </p:nvSpPr>
        <p:spPr>
          <a:xfrm rot="10800000">
            <a:off x="10166384" y="2928762"/>
            <a:ext cx="761708" cy="282479"/>
          </a:xfrm>
          <a:prstGeom prst="borderCallout1">
            <a:avLst>
              <a:gd name="adj1" fmla="val -9290"/>
              <a:gd name="adj2" fmla="val 48358"/>
              <a:gd name="adj3" fmla="val -487402"/>
              <a:gd name="adj4" fmla="val 54848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Line Callout 1 44"/>
          <p:cNvSpPr/>
          <p:nvPr/>
        </p:nvSpPr>
        <p:spPr>
          <a:xfrm rot="10800000">
            <a:off x="2266781" y="1952207"/>
            <a:ext cx="1565620" cy="442515"/>
          </a:xfrm>
          <a:prstGeom prst="borderCallout1">
            <a:avLst>
              <a:gd name="adj1" fmla="val 9266"/>
              <a:gd name="adj2" fmla="val 96133"/>
              <a:gd name="adj3" fmla="val -313141"/>
              <a:gd name="adj4" fmla="val 115170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270255" y="3769376"/>
            <a:ext cx="74969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On board power circuit like DDR5, simplified Host power </a:t>
            </a:r>
            <a:r>
              <a:rPr lang="en-US" sz="1400" dirty="0" smtClean="0"/>
              <a:t>design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 smtClean="0"/>
              <a:t>Differential </a:t>
            </a:r>
            <a:r>
              <a:rPr lang="en-US" sz="1400" dirty="0"/>
              <a:t>DIMM (DDIMM) form-factor can accommodate </a:t>
            </a:r>
            <a:r>
              <a:rPr lang="en-US" sz="1400" dirty="0" smtClean="0"/>
              <a:t>up </a:t>
            </a:r>
            <a:r>
              <a:rPr lang="en-US" sz="1400" dirty="0"/>
              <a:t>to 512GB </a:t>
            </a:r>
            <a:r>
              <a:rPr lang="en-US" sz="1400" dirty="0" smtClean="0"/>
              <a:t>Memory</a:t>
            </a:r>
            <a:endParaRPr lang="en-US" sz="1400" dirty="0"/>
          </a:p>
        </p:txBody>
      </p:sp>
      <p:sp>
        <p:nvSpPr>
          <p:cNvPr id="30" name="TextBox 29"/>
          <p:cNvSpPr txBox="1"/>
          <p:nvPr/>
        </p:nvSpPr>
        <p:spPr>
          <a:xfrm>
            <a:off x="2353966" y="3357756"/>
            <a:ext cx="1989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Using DDR4 DRAM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9" name="Line Callout 1 38"/>
          <p:cNvSpPr/>
          <p:nvPr/>
        </p:nvSpPr>
        <p:spPr>
          <a:xfrm rot="10800000">
            <a:off x="8502542" y="2981622"/>
            <a:ext cx="764126" cy="212134"/>
          </a:xfrm>
          <a:prstGeom prst="borderCallout1">
            <a:avLst>
              <a:gd name="adj1" fmla="val -9290"/>
              <a:gd name="adj2" fmla="val 48358"/>
              <a:gd name="adj3" fmla="val -685929"/>
              <a:gd name="adj4" fmla="val -13727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241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29" y="1365854"/>
            <a:ext cx="4154651" cy="279085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 rot="10800000">
            <a:off x="5631164" y="2947776"/>
            <a:ext cx="4477268" cy="2971062"/>
            <a:chOff x="7480210" y="3434151"/>
            <a:chExt cx="3949370" cy="2194042"/>
          </a:xfrm>
        </p:grpSpPr>
        <p:pic>
          <p:nvPicPr>
            <p:cNvPr id="2052" name="Picture 4" descr="http://3s81si1s5ygj3mzby34dq6qf-wpengine.netdna-ssl.com/wp-content/uploads/2021/09/ibm-power-e1080-top-view-cover-off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0210" y="3434151"/>
              <a:ext cx="3949370" cy="2194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>
              <a:off x="9293629" y="3529527"/>
              <a:ext cx="914400" cy="1956873"/>
            </a:xfrm>
            <a:prstGeom prst="round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00" y="210760"/>
            <a:ext cx="11895916" cy="80514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Platform Integration: Proof of Low-Latency OMI</a:t>
            </a:r>
            <a:br>
              <a:rPr lang="en-US" dirty="0" smtClean="0"/>
            </a:br>
            <a:r>
              <a:rPr lang="en-US" sz="3100" dirty="0" smtClean="0"/>
              <a:t>IBM’s Power-10 Server</a:t>
            </a:r>
            <a:endParaRPr lang="en-US" sz="31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32468" y="1506206"/>
            <a:ext cx="7580909" cy="15321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>
                <a:latin typeface="+mn-lt"/>
              </a:rPr>
              <a:t>IBM’s Power-10 E1080 system has multiple DDIMM slots, but “no” DDR4 or DDR5. </a:t>
            </a:r>
          </a:p>
          <a:p>
            <a:pPr lvl="1"/>
            <a:r>
              <a:rPr lang="en-US" sz="1600" b="1" dirty="0" smtClean="0">
                <a:latin typeface="+mn-lt"/>
              </a:rPr>
              <a:t>Up to 16TB memory in a single node is enabled using OMI.</a:t>
            </a:r>
            <a:endParaRPr lang="en-US" sz="1600" b="1" dirty="0">
              <a:latin typeface="+mn-lt"/>
            </a:endParaRPr>
          </a:p>
          <a:p>
            <a:pPr lvl="1"/>
            <a:r>
              <a:rPr lang="en-US" sz="1600" dirty="0" smtClean="0">
                <a:latin typeface="+mn-lt"/>
              </a:rPr>
              <a:t>Giving Over 400GB/s bandwidth per socket.</a:t>
            </a:r>
          </a:p>
          <a:p>
            <a:pPr lvl="1"/>
            <a:r>
              <a:rPr lang="en-US" sz="1600" dirty="0" smtClean="0">
                <a:latin typeface="+mn-lt"/>
              </a:rPr>
              <a:t>With Memory Transparent Encryption, and Controller managed ECC/redundancy.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59141" y="6542115"/>
            <a:ext cx="22693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 smtClean="0"/>
              <a:t>Sources; The Next Platform Sep. 2021</a:t>
            </a:r>
          </a:p>
        </p:txBody>
      </p:sp>
      <p:sp>
        <p:nvSpPr>
          <p:cNvPr id="6" name="Rectangle 5"/>
          <p:cNvSpPr/>
          <p:nvPr/>
        </p:nvSpPr>
        <p:spPr>
          <a:xfrm>
            <a:off x="6080558" y="5780339"/>
            <a:ext cx="34213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/>
              <a:t>IBM Power E1080 systems with </a:t>
            </a:r>
            <a:r>
              <a:rPr lang="en-US" sz="1200" dirty="0" smtClean="0"/>
              <a:t>DDR4 </a:t>
            </a:r>
            <a:r>
              <a:rPr lang="en-US" sz="1200" dirty="0" smtClean="0"/>
              <a:t>DDIMM Slots</a:t>
            </a:r>
            <a:endParaRPr lang="en-US" sz="1200" dirty="0"/>
          </a:p>
        </p:txBody>
      </p:sp>
      <p:sp>
        <p:nvSpPr>
          <p:cNvPr id="9" name="Rectangle 8"/>
          <p:cNvSpPr/>
          <p:nvPr/>
        </p:nvSpPr>
        <p:spPr>
          <a:xfrm>
            <a:off x="1366123" y="6292750"/>
            <a:ext cx="12028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Recommended Demo: 	</a:t>
            </a:r>
            <a:r>
              <a:rPr lang="en-US" sz="1400" dirty="0" smtClean="0">
                <a:hlinkClick r:id="rId4"/>
              </a:rPr>
              <a:t>https</a:t>
            </a:r>
            <a:r>
              <a:rPr lang="en-US" sz="1400" dirty="0">
                <a:hlinkClick r:id="rId4"/>
              </a:rPr>
              <a:t>://</a:t>
            </a:r>
            <a:r>
              <a:rPr lang="en-US" sz="1400" dirty="0" smtClean="0">
                <a:hlinkClick r:id="rId4"/>
              </a:rPr>
              <a:t>www.ibm.com/demos/it-infrastructure/product.html#15/1985;IBM_Power_Interactive_Update/index.html</a:t>
            </a:r>
            <a:endParaRPr lang="en-US" sz="1400" dirty="0" smtClean="0"/>
          </a:p>
          <a:p>
            <a:r>
              <a:rPr lang="en-US" sz="1400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		</a:t>
            </a:r>
            <a:r>
              <a:rPr lang="en-US" sz="1400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https://www.youtube.com/watch?v=ZDtaanCENbc</a:t>
            </a:r>
            <a:endParaRPr lang="en-US" sz="1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9" y="4506655"/>
            <a:ext cx="2581834" cy="14458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49762" y="4142179"/>
            <a:ext cx="4608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Search for “IBM </a:t>
            </a:r>
            <a:r>
              <a:rPr lang="en-US" b="1" dirty="0"/>
              <a:t>Z16 Facility Tour</a:t>
            </a:r>
            <a:r>
              <a:rPr lang="en-US" b="1" dirty="0" smtClean="0"/>
              <a:t>!” on YouTube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740513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30" y="-114378"/>
            <a:ext cx="10515600" cy="1325563"/>
          </a:xfrm>
        </p:spPr>
        <p:txBody>
          <a:bodyPr/>
          <a:lstStyle/>
          <a:p>
            <a:r>
              <a:rPr lang="en-US" dirty="0" smtClean="0"/>
              <a:t>Key </a:t>
            </a:r>
            <a:r>
              <a:rPr lang="en-US" dirty="0" smtClean="0"/>
              <a:t>Takeaways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-162345" y="6079812"/>
            <a:ext cx="12702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dirty="0" smtClean="0">
                <a:hlinkClick r:id="rId2"/>
              </a:rPr>
              <a:t>References: https</a:t>
            </a:r>
            <a:r>
              <a:rPr lang="en-US" sz="1200" dirty="0">
                <a:hlinkClick r:id="rId2"/>
              </a:rPr>
              <a:t>://www.nextplatform.com/2021/09/08/this-is-what-the-most-powerful-server-in-the-world-looks-like/</a:t>
            </a:r>
            <a:r>
              <a:rPr lang="en-US" sz="1200" dirty="0"/>
              <a:t> </a:t>
            </a:r>
          </a:p>
          <a:p>
            <a:pPr lvl="1"/>
            <a:r>
              <a:rPr lang="en-US" sz="1200" dirty="0" smtClean="0">
                <a:hlinkClick r:id="rId3"/>
              </a:rPr>
              <a:t>https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objective-analysis.com/uploads/2021-04-18%20Objective%20Analysis%20White%20Paper%20%E2%80%93%20The%20Future%20of%20Low-Latency%20Memory.pdf</a:t>
            </a:r>
            <a:endParaRPr lang="en-US" sz="1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623086" y="2520178"/>
            <a:ext cx="103298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OMI </a:t>
            </a:r>
            <a:r>
              <a:rPr lang="en-US" dirty="0" smtClean="0"/>
              <a:t>is a building block for Memory Disaggregation.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OMI </a:t>
            </a:r>
            <a:r>
              <a:rPr lang="en-US" dirty="0" smtClean="0"/>
              <a:t>gives </a:t>
            </a:r>
            <a:r>
              <a:rPr lang="en-US" b="1" i="1" dirty="0" smtClean="0"/>
              <a:t>HBM2E like bandwidth</a:t>
            </a:r>
            <a:r>
              <a:rPr lang="en-US" dirty="0" smtClean="0"/>
              <a:t>, </a:t>
            </a:r>
            <a:r>
              <a:rPr lang="en-US" b="1" i="1" dirty="0" smtClean="0"/>
              <a:t>DDR4 like latency</a:t>
            </a:r>
            <a:r>
              <a:rPr lang="en-US" dirty="0" smtClean="0"/>
              <a:t> at </a:t>
            </a:r>
            <a:r>
              <a:rPr lang="en-US" b="1" dirty="0" smtClean="0"/>
              <a:t>¼ the number of pins than DDR4 DIMM</a:t>
            </a:r>
            <a:r>
              <a:rPr lang="en-US" dirty="0" smtClean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OMI decouples interface between Processor and Memory.</a:t>
            </a:r>
          </a:p>
          <a:p>
            <a:pPr lvl="1"/>
            <a:r>
              <a:rPr lang="en-US" dirty="0" smtClean="0"/>
              <a:t>	Works with </a:t>
            </a:r>
            <a:r>
              <a:rPr lang="en-US" dirty="0"/>
              <a:t>DDR5, DDR6 and future Persistent or volatile </a:t>
            </a:r>
            <a:r>
              <a:rPr lang="en-US" dirty="0" smtClean="0"/>
              <a:t>technologies.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OMI works with</a:t>
            </a:r>
            <a:r>
              <a:rPr lang="en-US" dirty="0" smtClean="0"/>
              <a:t> existing e</a:t>
            </a:r>
            <a:r>
              <a:rPr lang="en-US" dirty="0" smtClean="0"/>
              <a:t>co-system of hardware form-factors and </a:t>
            </a:r>
            <a:r>
              <a:rPr lang="en-US" smtClean="0"/>
              <a:t>software frameworks.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084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330" y="122663"/>
            <a:ext cx="10515600" cy="1088522"/>
          </a:xfrm>
        </p:spPr>
        <p:txBody>
          <a:bodyPr/>
          <a:lstStyle/>
          <a:p>
            <a:r>
              <a:rPr lang="en-US" dirty="0" smtClean="0"/>
              <a:t>Trivia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6130168"/>
            <a:ext cx="127024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200" dirty="0" smtClean="0">
                <a:hlinkClick r:id="rId2"/>
              </a:rPr>
              <a:t>References: https</a:t>
            </a:r>
            <a:r>
              <a:rPr lang="en-US" sz="1200" dirty="0">
                <a:hlinkClick r:id="rId2"/>
              </a:rPr>
              <a:t>://www.nextplatform.com/2021/09/08/this-is-what-the-most-powerful-server-in-the-world-looks-like/</a:t>
            </a:r>
            <a:r>
              <a:rPr lang="en-US" sz="1200" dirty="0"/>
              <a:t> </a:t>
            </a:r>
          </a:p>
          <a:p>
            <a:pPr lvl="1"/>
            <a:r>
              <a:rPr lang="en-US" sz="1200" dirty="0" smtClean="0">
                <a:hlinkClick r:id="rId3"/>
              </a:rPr>
              <a:t>https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objective-analysis.com/uploads/2021-04-18%20Objective%20Analysis%20White%20Paper%20%E2%80%93%20The%20Future%20of%20Low-Latency%20Memory.pdf</a:t>
            </a:r>
            <a:endParaRPr lang="en-US" sz="12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04391" y="1317803"/>
            <a:ext cx="113541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i="1" dirty="0" smtClean="0"/>
              <a:t>Did you know: </a:t>
            </a:r>
            <a:r>
              <a:rPr lang="en-US" b="1" dirty="0" smtClean="0"/>
              <a:t>OMI </a:t>
            </a:r>
            <a:r>
              <a:rPr lang="en-US" b="1" dirty="0"/>
              <a:t>Transaction and Data Link Layer IP </a:t>
            </a:r>
            <a:r>
              <a:rPr lang="en-US" b="1" dirty="0" smtClean="0"/>
              <a:t>code is available for “Free” without any royalty?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Yes, OMI Transaction and Data Link code for both </a:t>
            </a:r>
            <a:r>
              <a:rPr lang="en-US" dirty="0"/>
              <a:t>Host Controller and Memory Buffer </a:t>
            </a:r>
            <a:r>
              <a:rPr lang="en-US" dirty="0" smtClean="0"/>
              <a:t>IP</a:t>
            </a:r>
            <a:r>
              <a:rPr lang="en-US" dirty="0"/>
              <a:t> </a:t>
            </a:r>
            <a:r>
              <a:rPr lang="en-US" dirty="0" smtClean="0"/>
              <a:t>can be found at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>
                <a:hlinkClick r:id="rId4"/>
              </a:rPr>
              <a:t>https://openmemoryinterface.org/reference-designs-enablement/</a:t>
            </a:r>
            <a:endParaRPr lang="en-US" dirty="0"/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IP also has different code versions optimized for both </a:t>
            </a:r>
            <a:r>
              <a:rPr lang="en-US" dirty="0"/>
              <a:t>FPGAs and </a:t>
            </a:r>
            <a:r>
              <a:rPr lang="en-US" dirty="0" smtClean="0"/>
              <a:t>ASIC implementations.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b="1" i="1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endParaRPr lang="en-US" b="1" i="1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dirty="0" smtClean="0"/>
              <a:t>Did you know: AMD, IBM, SMART Modular and other </a:t>
            </a:r>
            <a:r>
              <a:rPr lang="en-US" b="1" dirty="0" err="1" smtClean="0"/>
              <a:t>OpenCAPI</a:t>
            </a:r>
            <a:r>
              <a:rPr lang="en-US" b="1" dirty="0" smtClean="0"/>
              <a:t> members</a:t>
            </a:r>
            <a:r>
              <a:rPr lang="en-US" dirty="0" smtClean="0"/>
              <a:t> are enabling</a:t>
            </a:r>
            <a:endParaRPr lang="en-US" dirty="0"/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FPGA based (Xilinx) </a:t>
            </a:r>
            <a:r>
              <a:rPr lang="en-US" dirty="0" err="1" smtClean="0"/>
              <a:t>PCIe</a:t>
            </a:r>
            <a:r>
              <a:rPr lang="en-US" dirty="0" smtClean="0"/>
              <a:t> Development Platform 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Fully functional OMI Transaction and Data link layers, and Traffic generators</a:t>
            </a:r>
          </a:p>
          <a:p>
            <a:pPr marL="800100" lvl="1" indent="-342900">
              <a:buFont typeface="Wingdings" panose="05000000000000000000" pitchFamily="2" charset="2"/>
              <a:buChar char="v"/>
            </a:pPr>
            <a:r>
              <a:rPr lang="en-US" dirty="0" smtClean="0"/>
              <a:t>Supports </a:t>
            </a:r>
            <a:r>
              <a:rPr lang="en-US" dirty="0" err="1" smtClean="0"/>
              <a:t>OpenCAPI</a:t>
            </a:r>
            <a:r>
              <a:rPr lang="en-US" dirty="0" smtClean="0"/>
              <a:t> </a:t>
            </a:r>
            <a:r>
              <a:rPr lang="en-US" dirty="0"/>
              <a:t>FMC+ to two OMI DDIMM Sockets Adapter </a:t>
            </a:r>
          </a:p>
          <a:p>
            <a:endParaRPr lang="en-US" b="1" i="1" dirty="0" smtClean="0"/>
          </a:p>
          <a:p>
            <a:endParaRPr lang="en-US" b="1" i="1" dirty="0" smtClean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en-US" b="1" i="1" dirty="0" smtClean="0"/>
              <a:t>Did you know: </a:t>
            </a:r>
            <a:r>
              <a:rPr lang="en-US" b="1" i="1" dirty="0" err="1" smtClean="0"/>
              <a:t>OpenCAPI</a:t>
            </a:r>
            <a:r>
              <a:rPr lang="en-US" b="1" i="1" dirty="0" smtClean="0"/>
              <a:t> and OMI have two separate websites ?</a:t>
            </a:r>
          </a:p>
          <a:p>
            <a:r>
              <a:rPr lang="en-US" dirty="0" smtClean="0"/>
              <a:t>OMI (Open Memory Interface) is low latency optimized version of </a:t>
            </a:r>
            <a:r>
              <a:rPr lang="en-US" dirty="0" err="1" smtClean="0"/>
              <a:t>OpenCAPI</a:t>
            </a:r>
            <a:r>
              <a:rPr lang="en-US" dirty="0" smtClean="0"/>
              <a:t>.</a:t>
            </a:r>
          </a:p>
          <a:p>
            <a:r>
              <a:rPr lang="en-US" dirty="0" smtClean="0"/>
              <a:t>	</a:t>
            </a:r>
            <a:r>
              <a:rPr lang="en-US" b="1" dirty="0" smtClean="0"/>
              <a:t>OMI Website</a:t>
            </a:r>
            <a:r>
              <a:rPr lang="en-US" dirty="0" smtClean="0"/>
              <a:t>: </a:t>
            </a:r>
            <a:r>
              <a:rPr lang="en-US" dirty="0" smtClean="0">
                <a:hlinkClick r:id="rId5"/>
              </a:rPr>
              <a:t>https://openmemoryinterface.org/</a:t>
            </a:r>
            <a:endParaRPr lang="en-US" dirty="0" smtClean="0"/>
          </a:p>
          <a:p>
            <a:r>
              <a:rPr lang="en-US" dirty="0" smtClean="0"/>
              <a:t>	</a:t>
            </a:r>
            <a:r>
              <a:rPr lang="en-US" b="1" dirty="0" err="1" smtClean="0"/>
              <a:t>OpenCAPI</a:t>
            </a:r>
            <a:r>
              <a:rPr lang="en-US" b="1" dirty="0" smtClean="0"/>
              <a:t> Website</a:t>
            </a:r>
            <a:r>
              <a:rPr lang="en-US" dirty="0" smtClean="0"/>
              <a:t>: https</a:t>
            </a:r>
            <a:r>
              <a:rPr lang="en-US" dirty="0"/>
              <a:t>://</a:t>
            </a:r>
            <a:r>
              <a:rPr lang="en-US" dirty="0" smtClean="0"/>
              <a:t>opencapi.org/</a:t>
            </a:r>
          </a:p>
        </p:txBody>
      </p:sp>
      <p:pic>
        <p:nvPicPr>
          <p:cNvPr id="8" name="IMG_2565.jpeg" descr="IMG_2565.jpeg"/>
          <p:cNvPicPr>
            <a:picLocks noChangeAspect="1"/>
          </p:cNvPicPr>
          <p:nvPr/>
        </p:nvPicPr>
        <p:blipFill>
          <a:blip r:embed="rId6">
            <a:extLst/>
          </a:blip>
          <a:srcRect t="14421" r="32070"/>
          <a:stretch>
            <a:fillRect/>
          </a:stretch>
        </p:blipFill>
        <p:spPr>
          <a:xfrm>
            <a:off x="8636000" y="3291830"/>
            <a:ext cx="3248288" cy="306917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985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</p:bldLst>
  </p:timing>
</p:sld>
</file>

<file path=ppt/theme/theme1.xml><?xml version="1.0" encoding="utf-8"?>
<a:theme xmlns:a="http://schemas.openxmlformats.org/drawingml/2006/main" name="3_Office Theme">
  <a:themeElements>
    <a:clrScheme name="SNIA">
      <a:dk1>
        <a:srgbClr val="000000"/>
      </a:dk1>
      <a:lt1>
        <a:sysClr val="window" lastClr="FFFFFF"/>
      </a:lt1>
      <a:dk2>
        <a:srgbClr val="7030A0"/>
      </a:dk2>
      <a:lt2>
        <a:srgbClr val="E7E6E6"/>
      </a:lt2>
      <a:accent1>
        <a:srgbClr val="006CBD"/>
      </a:accent1>
      <a:accent2>
        <a:srgbClr val="1D9EFF"/>
      </a:accent2>
      <a:accent3>
        <a:srgbClr val="B0DDFF"/>
      </a:accent3>
      <a:accent4>
        <a:srgbClr val="7CC7FF"/>
      </a:accent4>
      <a:accent5>
        <a:srgbClr val="C7A2E3"/>
      </a:accent5>
      <a:accent6>
        <a:srgbClr val="DB258D"/>
      </a:accent6>
      <a:hlink>
        <a:srgbClr val="1D9EFF"/>
      </a:hlink>
      <a:folHlink>
        <a:srgbClr val="B0DD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248B1AE-59C0-45A8-B35C-0006ED5A7726}" vid="{71228000-56B0-4AB9-B9A9-3EF6097F8E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FMS-2022-PPT-Template_16x9</Template>
  <TotalTime>7578</TotalTime>
  <Words>1004</Words>
  <Application>Microsoft Office PowerPoint</Application>
  <PresentationFormat>Widescreen</PresentationFormat>
  <Paragraphs>156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3_Office Theme</vt:lpstr>
      <vt:lpstr>OMI is Solving the Industry's Need for Bandwidth and Capacity and is now Scaling to DDR5</vt:lpstr>
      <vt:lpstr>Phases of Successful OMI Adoption</vt:lpstr>
      <vt:lpstr>Comparing Memory Interfaces</vt:lpstr>
      <vt:lpstr>OMI Hardware: Differential DIMM (DDIMM) and E3.S</vt:lpstr>
      <vt:lpstr>Platform Integration: Proof of Low-Latency OMI IBM’s Power-10 Server</vt:lpstr>
      <vt:lpstr>Key Takeaways</vt:lpstr>
      <vt:lpstr>Trivia</vt:lpstr>
    </vt:vector>
  </TitlesOfParts>
  <Company>SMART Modular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Sainio, Arthur</dc:creator>
  <cp:lastModifiedBy>Gupta, Pekon</cp:lastModifiedBy>
  <cp:revision>283</cp:revision>
  <dcterms:created xsi:type="dcterms:W3CDTF">2022-06-06T15:44:30Z</dcterms:created>
  <dcterms:modified xsi:type="dcterms:W3CDTF">2022-08-02T21:23:23Z</dcterms:modified>
</cp:coreProperties>
</file>